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9" r:id="rId5"/>
    <p:sldId id="260" r:id="rId6"/>
    <p:sldId id="264" r:id="rId7"/>
    <p:sldId id="265" r:id="rId8"/>
    <p:sldId id="258" r:id="rId9"/>
    <p:sldId id="266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0" y="1092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/>
          <a:srcRect r="9624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altLang="en-US" sz="3700"/>
              <a:t>Fruit Classification</a:t>
            </a:r>
            <a:endParaRPr lang="en-US" altLang="en-US" sz="37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US" sz="2000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en-US"/>
              <a:t>Contents</a:t>
            </a:r>
            <a:endParaRPr lang="en-US" altLang="en-US"/>
          </a:p>
        </p:txBody>
      </p:sp>
      <p:cxnSp>
        <p:nvCxnSpPr>
          <p:cNvPr id="21" name="Straight Connector 20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4332" y="963877"/>
            <a:ext cx="6089468" cy="4930246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" altLang="en-US" sz="2400" dirty="0"/>
              <a:t>Keys for Designing CNN Architectures</a:t>
            </a:r>
            <a:endParaRPr lang="en-US" altLang="en-US" sz="2400" dirty="0"/>
          </a:p>
          <a:p>
            <a:pPr marL="914400" lvl="1" indent="-457200">
              <a:buFont typeface="+mj-lt"/>
              <a:buAutoNum type="arabicPeriod"/>
            </a:pPr>
            <a:endParaRPr lang="en-US" altLang="en-US" sz="2400" dirty="0"/>
          </a:p>
          <a:p>
            <a:pPr marL="457200" indent="-457200">
              <a:buFont typeface="+mj-lt"/>
              <a:buAutoNum type="arabicPeriod"/>
            </a:pPr>
            <a:r>
              <a:rPr lang="" altLang="en-US" sz="2400" dirty="0"/>
              <a:t>My Attempts</a:t>
            </a:r>
            <a:endParaRPr lang="en-US" altLang="en-US" sz="2400" dirty="0"/>
          </a:p>
          <a:p>
            <a:pPr marL="457200" lvl="1" indent="0">
              <a:buNone/>
            </a:pPr>
            <a:endParaRPr lang="en-US" altLang="en-US" sz="2400" dirty="0"/>
          </a:p>
          <a:p>
            <a:pPr marL="457200" indent="-457200">
              <a:buFont typeface="+mj-lt"/>
              <a:buAutoNum type="arabicPeriod"/>
            </a:pPr>
            <a:r>
              <a:rPr lang="" altLang="en-US" sz="2400" dirty="0"/>
              <a:t>Notes</a:t>
            </a:r>
            <a:endParaRPr lang="en-US" altLang="en-US" sz="2400" dirty="0"/>
          </a:p>
          <a:p>
            <a:pPr marL="457200" lvl="1" indent="0">
              <a:buNone/>
            </a:pPr>
            <a:endParaRPr lang="en-US" altLang="en-US" sz="24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609636" cy="49302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en-US" dirty="0">
                <a:sym typeface="+mn-ea"/>
              </a:rPr>
              <a:t>Keys for Designing CNN Architectures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</p:txBody>
      </p:sp>
      <p:cxnSp>
        <p:nvCxnSpPr>
          <p:cNvPr id="38" name="Straight Connector 34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389245" y="2529840"/>
            <a:ext cx="5844540" cy="39693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" altLang="en-US"/>
              <a:t>1. Start small.</a:t>
            </a:r>
            <a:endParaRPr lang="" altLang="en-US"/>
          </a:p>
          <a:p>
            <a:pPr algn="l"/>
            <a:r>
              <a:rPr lang="" altLang="en-US"/>
              <a:t>	- Smaller filter size to bigger.</a:t>
            </a:r>
            <a:endParaRPr lang="" altLang="en-US"/>
          </a:p>
          <a:p>
            <a:pPr algn="l"/>
            <a:r>
              <a:rPr lang="" altLang="en-US"/>
              <a:t>	- Smaller numbers of filters to bigger</a:t>
            </a:r>
            <a:endParaRPr lang="" altLang="en-US"/>
          </a:p>
          <a:p>
            <a:pPr algn="l"/>
            <a:endParaRPr lang="" altLang="en-US"/>
          </a:p>
          <a:p>
            <a:pPr algn="l"/>
            <a:r>
              <a:rPr lang="" altLang="en-US"/>
              <a:t>2. Of size of images.</a:t>
            </a:r>
            <a:endParaRPr lang="" altLang="en-US"/>
          </a:p>
          <a:p>
            <a:pPr algn="l"/>
            <a:r>
              <a:rPr lang="" altLang="en-US"/>
              <a:t>	- Small size images:</a:t>
            </a:r>
            <a:endParaRPr lang="" altLang="en-US"/>
          </a:p>
          <a:p>
            <a:pPr algn="l"/>
            <a:r>
              <a:rPr lang="" altLang="en-US"/>
              <a:t>		- Filter sizes of 3, 5, 7 </a:t>
            </a:r>
            <a:endParaRPr lang="" altLang="en-US"/>
          </a:p>
          <a:p>
            <a:pPr algn="l"/>
            <a:r>
              <a:rPr lang="" altLang="en-US"/>
              <a:t>		- MaxPooling of 2</a:t>
            </a:r>
            <a:endParaRPr lang="" altLang="en-US"/>
          </a:p>
          <a:p>
            <a:pPr algn="l"/>
            <a:r>
              <a:rPr lang="" altLang="en-US"/>
              <a:t>		- Stride of 2.</a:t>
            </a:r>
            <a:endParaRPr lang="" altLang="en-US"/>
          </a:p>
          <a:p>
            <a:pPr algn="l"/>
            <a:r>
              <a:rPr lang="" altLang="en-US"/>
              <a:t>	- Larger size images: to be shrinked.</a:t>
            </a:r>
            <a:endParaRPr lang="" altLang="en-US"/>
          </a:p>
          <a:p>
            <a:pPr algn="l"/>
            <a:endParaRPr lang="" altLang="en-US"/>
          </a:p>
          <a:p>
            <a:pPr algn="l"/>
            <a:r>
              <a:rPr lang="" altLang="en-US"/>
              <a:t>- Padding = same if border’s of the image are important.</a:t>
            </a:r>
            <a:endParaRPr lang="" altLang="en-US"/>
          </a:p>
          <a:p>
            <a:pPr algn="l"/>
            <a:endParaRPr lang="" altLang="en-US"/>
          </a:p>
          <a:p>
            <a:pPr algn="l"/>
            <a:r>
              <a:rPr lang="" altLang="en-US"/>
              <a:t>- Keep adding layers till overfiting.</a:t>
            </a:r>
            <a:endParaRPr lang="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" altLang="en-US" dirty="0"/>
              <a:t>My Attempts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</p:txBody>
      </p:sp>
      <p:cxnSp>
        <p:nvCxnSpPr>
          <p:cNvPr id="38" name="Straight Connector 34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170762" y="2403565"/>
            <a:ext cx="6089419" cy="3163986"/>
          </a:xfrm>
        </p:spPr>
        <p:txBody>
          <a:bodyPr>
            <a:normAutofit fontScale="50000"/>
          </a:bodyPr>
          <a:lstStyle/>
          <a:p>
            <a:pPr marL="457200" lvl="1" indent="0">
              <a:buNone/>
            </a:pPr>
            <a:r>
              <a:rPr lang="" altLang="en-US" b="1" dirty="0"/>
              <a:t>1st. Too simple.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Conv2D(16, 3, padding='same', activation='relu', input_shape=(IMG_HEIGHT, IMG_WIDTH ,3)),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MaxPooling2D(),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Conv2D(32, 3, padding='same', activation='relu'),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MaxPooling2D(),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Conv2D(64, 3, padding='same', activation='relu'),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MaxPooling2D(),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Flatten(),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Dense(512, activation='relu'),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Dense(131, activation = 'softmax')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My Attempts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</p:txBody>
      </p:sp>
      <p:cxnSp>
        <p:nvCxnSpPr>
          <p:cNvPr id="38" name="Straight Connector 34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170762" y="2403565"/>
            <a:ext cx="6089419" cy="3163986"/>
          </a:xfrm>
        </p:spPr>
        <p:txBody>
          <a:bodyPr>
            <a:normAutofit fontScale="50000"/>
          </a:bodyPr>
          <a:lstStyle/>
          <a:p>
            <a:pPr marL="457200" lvl="1" indent="0">
              <a:buNone/>
            </a:pPr>
            <a:r>
              <a:rPr lang="" b="1" dirty="0"/>
              <a:t>2nd</a:t>
            </a:r>
            <a:r>
              <a:rPr lang="en-US" altLang="en-US" b="1" dirty="0"/>
              <a:t>. Too simpl</a:t>
            </a:r>
            <a:r>
              <a:rPr lang="" altLang="en-US" b="1" dirty="0"/>
              <a:t>e -&gt; Adding layers till overfiting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Conv2D(32, (11, 11), padding='same', activation='relu', input_shape=(IMG_HEIGHT, IMG_WIDTH ,3)),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MaxPooling2D(),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Conv2D(64, (11, 11), padding='same', activation='relu'),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MaxPooling2D(),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Conv2D(128, (11, 11), padding='same', activation='relu'),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MaxPooling2D(),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Flatten(),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Dense(120, activation='relu'),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Dense(131, activation = 'softmax') # Output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My Attempts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</p:txBody>
      </p:sp>
      <p:cxnSp>
        <p:nvCxnSpPr>
          <p:cNvPr id="38" name="Straight Connector 34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170805" y="2057400"/>
            <a:ext cx="6089650" cy="3510280"/>
          </a:xfrm>
        </p:spPr>
        <p:txBody>
          <a:bodyPr>
            <a:normAutofit fontScale="40000"/>
          </a:bodyPr>
          <a:lstStyle/>
          <a:p>
            <a:pPr marL="457200" lvl="1" indent="0">
              <a:buNone/>
            </a:pPr>
            <a:r>
              <a:rPr lang="" altLang="en-US" b="1" dirty="0"/>
              <a:t>3rd</a:t>
            </a:r>
            <a:r>
              <a:rPr lang="en-US" altLang="en-US" b="1" dirty="0"/>
              <a:t>. </a:t>
            </a:r>
            <a:r>
              <a:rPr lang="" altLang="en-US" b="1" dirty="0"/>
              <a:t>Adding more layers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Conv2D(filters=16, kernel_size=2,  activation='relu', padding='same',  input_shape=(IMG_HEIGHT, IMG_WIDTH, 3)),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MaxPooling2D(pool_size=2),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Conv2D(filters=32, kernel_size=2,  activation='relu', padding='same'),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MaxPooling2D(2),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Conv2D(filters=64, kernel_size=2,  activation='relu', padding='same'),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MaxPooling2D(2),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Conv2D(filters=128, kernel_size=2, activation='relu', padding='same'),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MaxPooling2D(2),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Dropout(0.3),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Flatten(),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Dense(150, activation='relu'),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Dropout(0.4),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Dense(131, activation = 'softmax')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en-US" dirty="0">
                <a:sym typeface="+mn-ea"/>
              </a:rPr>
              <a:t>Notes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r>
              <a:rPr lang="" altLang="en-US" dirty="0"/>
              <a:t>Performance</a:t>
            </a:r>
            <a:br>
              <a:rPr lang="en-US" altLang="en-US" dirty="0"/>
            </a:br>
            <a:endParaRPr lang="en-US" altLang="en-US" dirty="0"/>
          </a:p>
        </p:txBody>
      </p:sp>
      <p:cxnSp>
        <p:nvCxnSpPr>
          <p:cNvPr id="38" name="Straight Connector 34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170761" y="1542785"/>
            <a:ext cx="6089419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" altLang="en-US" dirty="0"/>
              <a:t>Time Consume of Predictions.</a:t>
            </a:r>
            <a:endParaRPr lang="" altLang="en-US" dirty="0"/>
          </a:p>
          <a:p>
            <a:pPr marL="457200" lvl="1" indent="0">
              <a:buNone/>
            </a:pPr>
            <a:endParaRPr lang="" altLang="en-US" dirty="0"/>
          </a:p>
          <a:p>
            <a:pPr marL="457200" lvl="1" indent="0">
              <a:buNone/>
            </a:pPr>
            <a:r>
              <a:rPr lang="" altLang="en-US" dirty="0"/>
              <a:t>	- Handmade model: </a:t>
            </a:r>
            <a:endParaRPr lang="" altLang="en-US" dirty="0"/>
          </a:p>
          <a:p>
            <a:pPr marL="457200" lvl="1" indent="0">
              <a:buNone/>
            </a:pPr>
            <a:r>
              <a:rPr lang="" altLang="en-US" dirty="0"/>
              <a:t>		- 1 - 5 millions parameters</a:t>
            </a:r>
            <a:endParaRPr lang="" altLang="en-US" dirty="0"/>
          </a:p>
          <a:p>
            <a:pPr marL="457200" lvl="1" indent="0">
              <a:buNone/>
            </a:pPr>
            <a:r>
              <a:rPr lang="" altLang="en-US" dirty="0"/>
              <a:t>		- 8 seconds prediction.</a:t>
            </a:r>
            <a:endParaRPr lang="" altLang="en-US" dirty="0"/>
          </a:p>
          <a:p>
            <a:pPr marL="457200" lvl="1" indent="0">
              <a:buNone/>
            </a:pPr>
            <a:r>
              <a:rPr lang="" altLang="en-US" dirty="0"/>
              <a:t>	</a:t>
            </a:r>
            <a:endParaRPr lang="" altLang="en-US" dirty="0"/>
          </a:p>
          <a:p>
            <a:pPr marL="457200" lvl="1" indent="0">
              <a:buNone/>
            </a:pPr>
            <a:r>
              <a:rPr lang="" altLang="en-US" dirty="0"/>
              <a:t>	- ResNet 152:</a:t>
            </a:r>
            <a:endParaRPr lang="" altLang="en-US" dirty="0"/>
          </a:p>
          <a:p>
            <a:pPr marL="457200" lvl="1" indent="0">
              <a:buNone/>
            </a:pPr>
            <a:r>
              <a:rPr lang="" altLang="en-US" dirty="0"/>
              <a:t>		- 60 millions parameters.</a:t>
            </a:r>
            <a:endParaRPr lang="" altLang="en-US" dirty="0"/>
          </a:p>
          <a:p>
            <a:pPr marL="457200" lvl="1" indent="0">
              <a:buNone/>
            </a:pPr>
            <a:r>
              <a:rPr lang="" altLang="en-US" dirty="0"/>
              <a:t>		- 2 minutes prediction.</a:t>
            </a:r>
            <a:endParaRPr lang="" altLang="en-US" dirty="0"/>
          </a:p>
          <a:p>
            <a:pPr marL="457200" lvl="1" indent="0">
              <a:buNone/>
            </a:pPr>
            <a:endParaRPr lang="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24130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en-US" dirty="0">
                <a:sym typeface="+mn-ea"/>
              </a:rPr>
              <a:t>Notes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r>
              <a:rPr lang="" altLang="en-US" dirty="0"/>
              <a:t>Errors</a:t>
            </a:r>
            <a:br>
              <a:rPr lang="en-US" altLang="en-US" dirty="0"/>
            </a:br>
            <a:endParaRPr lang="en-US" altLang="en-US" dirty="0"/>
          </a:p>
        </p:txBody>
      </p:sp>
      <p:cxnSp>
        <p:nvCxnSpPr>
          <p:cNvPr id="38" name="Straight Connector 34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170805" y="1543050"/>
            <a:ext cx="6558915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" altLang="en-US" sz="1600" dirty="0"/>
              <a:t>test = ImageDataGenerator.flow_from_directory(</a:t>
            </a:r>
            <a:r>
              <a:rPr lang="" altLang="en-US" sz="1600" b="1" i="1" u="sng" dirty="0"/>
              <a:t>shuffe=True</a:t>
            </a:r>
            <a:r>
              <a:rPr lang="" altLang="en-US" sz="1600" dirty="0"/>
              <a:t>)</a:t>
            </a:r>
            <a:endParaRPr lang="" altLang="en-US" sz="1600" dirty="0"/>
          </a:p>
          <a:p>
            <a:pPr marL="457200" lvl="1" indent="0">
              <a:buNone/>
            </a:pPr>
            <a:endParaRPr lang="" altLang="en-US" sz="1600" dirty="0"/>
          </a:p>
          <a:p>
            <a:pPr marL="457200" lvl="1" indent="0">
              <a:buNone/>
            </a:pPr>
            <a:r>
              <a:rPr lang="" altLang="en-US" sz="1600" dirty="0"/>
              <a:t>y_true = </a:t>
            </a:r>
            <a:r>
              <a:rPr lang="en-US" altLang="en-US" sz="1600" dirty="0">
                <a:sym typeface="+mn-ea"/>
              </a:rPr>
              <a:t>test.labels</a:t>
            </a:r>
            <a:endParaRPr lang="" altLang="en-US" sz="1600" dirty="0"/>
          </a:p>
          <a:p>
            <a:pPr marL="457200" lvl="1" indent="0">
              <a:buNone/>
            </a:pPr>
            <a:endParaRPr lang="" altLang="en-US" sz="1600" dirty="0"/>
          </a:p>
          <a:p>
            <a:pPr marL="457200" lvl="1" indent="0">
              <a:buNone/>
            </a:pPr>
            <a:r>
              <a:rPr lang="" altLang="en-US" sz="1600" dirty="0"/>
              <a:t>--</a:t>
            </a:r>
            <a:endParaRPr lang="" altLang="en-US" sz="1600" dirty="0"/>
          </a:p>
          <a:p>
            <a:pPr marL="457200" lvl="1" indent="0">
              <a:buNone/>
            </a:pPr>
            <a:endParaRPr lang="" altLang="en-US" sz="1600" dirty="0"/>
          </a:p>
          <a:p>
            <a:pPr marL="457200" lvl="1" indent="0">
              <a:buNone/>
            </a:pPr>
            <a:r>
              <a:rPr lang="" altLang="en-US" sz="1600" dirty="0"/>
              <a:t>y_pred = model.predict(test)</a:t>
            </a:r>
            <a:endParaRPr lang="" altLang="en-US" sz="1600" dirty="0"/>
          </a:p>
          <a:p>
            <a:pPr marL="457200" lvl="1" indent="0">
              <a:buNone/>
            </a:pPr>
            <a:endParaRPr lang="" altLang="en-US" sz="1600" dirty="0"/>
          </a:p>
          <a:p>
            <a:pPr marL="457200" lvl="1" indent="0">
              <a:buNone/>
            </a:pPr>
            <a:r>
              <a:rPr lang="" altLang="en-US" sz="1600" dirty="0"/>
              <a:t>--</a:t>
            </a:r>
            <a:endParaRPr lang="" altLang="en-US" sz="1600" dirty="0"/>
          </a:p>
          <a:p>
            <a:pPr marL="457200" lvl="1" indent="0">
              <a:buNone/>
            </a:pPr>
            <a:endParaRPr lang="" altLang="en-US" sz="1600" dirty="0"/>
          </a:p>
          <a:p>
            <a:pPr marL="457200" lvl="1" indent="0">
              <a:buNone/>
            </a:pPr>
            <a:r>
              <a:rPr lang="" altLang="en-US" sz="1600" dirty="0"/>
              <a:t>classification_report(y_true, y_pred)</a:t>
            </a:r>
            <a:endParaRPr lang="" altLang="en-US" sz="16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2222</Words>
  <Application>WPS Presentation</Application>
  <PresentationFormat>Widescreen</PresentationFormat>
  <Paragraphs>115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SimSun</vt:lpstr>
      <vt:lpstr>Wingdings</vt:lpstr>
      <vt:lpstr>Calibri</vt:lpstr>
      <vt:lpstr>Arial Black</vt:lpstr>
      <vt:lpstr>Trebuchet MS</vt:lpstr>
      <vt:lpstr>微软雅黑</vt:lpstr>
      <vt:lpstr>Arial Unicode MS</vt:lpstr>
      <vt:lpstr>SimSun</vt:lpstr>
      <vt:lpstr>Droid Sans Fallback</vt:lpstr>
      <vt:lpstr>Webdings</vt:lpstr>
      <vt:lpstr>Times New Roman</vt:lpstr>
      <vt:lpstr>Office Theme</vt:lpstr>
      <vt:lpstr>Fruit Classification</vt:lpstr>
      <vt:lpstr>Contents</vt:lpstr>
      <vt:lpstr>Homemade CNN Architecture   The Flow</vt:lpstr>
      <vt:lpstr>Homemade CNN architecture   Why it Failed? </vt:lpstr>
      <vt:lpstr>My Attempts    </vt:lpstr>
      <vt:lpstr>My Attempts    </vt:lpstr>
      <vt:lpstr>Homemade CNN architecture   Why it Failed? </vt:lpstr>
      <vt:lpstr>Notes   Performance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Fruit Classification</dc:title>
  <dc:creator>maihai</dc:creator>
  <cp:lastModifiedBy>maihai</cp:lastModifiedBy>
  <cp:revision>18</cp:revision>
  <dcterms:created xsi:type="dcterms:W3CDTF">2020-07-08T08:55:26Z</dcterms:created>
  <dcterms:modified xsi:type="dcterms:W3CDTF">2020-07-08T08:55:26Z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1033-11.1.0.9522</vt:lpwstr>
  </property>
</Properties>
</file>