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0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C0EE7-61CF-6048-63C1-120A4338D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7FA92E-7D2D-5F64-28DA-47476EC8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87BB7-1223-0468-638F-A81F36F2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A2E22-B8FA-4E7C-33FE-EAA897B6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22F56-9D4F-FDFF-C587-ED25E303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4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5BF8A-187F-F09C-283B-3BD8D45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7ECD5-56BE-C1C7-2774-D5679F15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0AD04-C8A5-98C8-654D-A36C72E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DEC5C4-3EF7-21DF-91C6-A16320D2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AE40B-FAB6-91BA-EAE9-C853B831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70050-98A6-2F17-604E-0F597497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41273-E291-35A8-8EB7-759AC3E0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04C60-DEE8-98DE-56FE-996E996E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62E49-C76E-6551-354B-8B462E6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92AAF-C761-3D43-53DB-179C4EEC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27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A2A51-A920-A3DA-4A25-F6EAFD09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06427-1C72-C73B-18C2-BBD7964E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FA281-A978-56A6-59CA-AEE0C220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2BFCB-AD37-476D-27AC-29700F24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8A8CE5-EBC5-198B-3C29-547AFF24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9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12335-DAD9-9D9C-C388-06381FF4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9BFD7-AABF-9732-9898-1185EE3C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7B75B-B9EA-45DE-7448-91FC4BF6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3E711-6D5C-B4AB-C7C9-BE9BDFE7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F1CCB-009A-B12A-0463-605508A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38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72536-148B-465D-5D13-B5F2047E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CD3CD-FC5C-FCEC-8141-59FF1B5C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A4CC6-84F0-425F-1297-81518EC1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401DC-B859-3264-9177-25E8DC79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1A1A46-A5D0-AEAB-3028-71BE542B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D0F68-FD65-6177-0B70-75EDAFBC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7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597BF-91C1-8A16-AFBB-0EFEE57F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59FA8-29D7-5AB2-6985-A5C32D86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701DEC-C175-1D41-1B9A-41F891CB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D89268-46A6-7A07-1515-726596D0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B93552-9947-7D4E-EF07-EC69DBFAD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997EDB-D769-147C-1211-3D71BBF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FDD8D1-0D7E-A908-10FD-EDF608AC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D61891-C85A-6A8B-E16B-6556E433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09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302E7-209F-4A6A-671B-6B6E6DD0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FBA232-EE0A-6D85-B4E9-FFF7FC2C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02702A-9413-D4E7-4CC0-4C8FF91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40F6C1-C778-E34D-C8AE-71BC421C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7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86748C-F085-47FF-54FB-32E4A4C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69462E-BBDF-84DD-908F-B07AE21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A40E7C-31F2-8E75-FBC0-74F03BF0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6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D1EE0-B595-0778-CF36-BF5D4AE6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CA4FF-3700-79D5-C132-4B59C19A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08A983-7B3C-829D-03DA-3C32903F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1DCB0-11B9-40EF-AF10-590C1F8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D0E1CD-9238-4439-6898-769E7074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B65E1D-731C-73C3-0C7F-A7ECA100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D7C7B-818D-9F82-485D-04EE7BF5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2F70B1-D7BA-36FC-14B5-7BB1ACF0D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423E2-5DDA-9C45-ABCE-17B76857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7C64F-5CF0-93BC-30D6-667D548F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432FC-3FAB-605D-1C6B-B5F38F7B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CD815-4842-4D6A-531C-471AE2DA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39730B-AA0C-4014-DE7B-89EF45E8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8819A2-251F-F24A-422A-68A16B9E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D27BD3-991F-BEE8-D604-C73160161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A56A8-9E08-4552-9518-F584634AD99B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DD93AD-4A7A-2369-D65D-A0F1FDE75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7B39F-CAF0-3DE4-E1A4-E8B907BD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75E71-71DE-4E92-B68F-6CA51FD39A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71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efHEJsfHo&amp;t=59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15078-EB46-5F0A-E3EA-D55E07CD1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Tree-Based</a:t>
            </a:r>
            <a:r>
              <a:rPr lang="fr-FR" sz="4000" dirty="0"/>
              <a:t> Model and ensemble </a:t>
            </a:r>
            <a:r>
              <a:rPr lang="fr-FR" sz="4000" dirty="0" err="1"/>
              <a:t>method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2FDCCD-1207-A2E5-4A6D-A65B4AFA0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trees</a:t>
            </a:r>
            <a:r>
              <a:rPr lang="fr-FR" dirty="0"/>
              <a:t>, Bagging, </a:t>
            </a:r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118804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58108-4F3C-7EA8-D115-B4C67A6E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0EFB-8302-8643-1EAC-F7BF7252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Pb of bagging : if a variable </a:t>
            </a:r>
            <a:r>
              <a:rPr lang="fr-FR" dirty="0" err="1"/>
              <a:t>is</a:t>
            </a:r>
            <a:r>
              <a:rPr lang="fr-FR" dirty="0"/>
              <a:t> dominant all the </a:t>
            </a:r>
            <a:r>
              <a:rPr lang="fr-FR" dirty="0" err="1"/>
              <a:t>subset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variable to start : </a:t>
            </a:r>
            <a:r>
              <a:rPr lang="fr-FR" dirty="0" err="1"/>
              <a:t>trees</a:t>
            </a:r>
            <a:r>
              <a:rPr lang="fr-FR" dirty="0"/>
              <a:t> are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RF :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; </a:t>
            </a:r>
            <a:r>
              <a:rPr lang="fr-FR" dirty="0" err="1"/>
              <a:t>each</a:t>
            </a:r>
            <a:r>
              <a:rPr lang="fr-FR" dirty="0"/>
              <a:t> time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subset</a:t>
            </a:r>
            <a:r>
              <a:rPr lang="fr-FR" dirty="0"/>
              <a:t> of the variable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04B0BC-B445-2ECB-39A5-BA02579D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91" y="4175147"/>
            <a:ext cx="92881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7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1713-D44A-6B4D-6A80-F9B6C83D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F97C6-2736-4C6B-DE61-E5C80173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/>
              <a:t>Tree-based</a:t>
            </a:r>
            <a:r>
              <a:rPr lang="fr-FR" sz="1800" dirty="0"/>
              <a:t> Model : construction of one </a:t>
            </a:r>
            <a:r>
              <a:rPr lang="fr-FR" sz="1800" dirty="0" err="1"/>
              <a:t>tree</a:t>
            </a:r>
            <a:r>
              <a:rPr lang="fr-FR" sz="1800" dirty="0"/>
              <a:t> (</a:t>
            </a:r>
            <a:r>
              <a:rPr lang="fr-FR" sz="1800" dirty="0" err="1"/>
              <a:t>very</a:t>
            </a:r>
            <a:r>
              <a:rPr lang="fr-FR" sz="1800" dirty="0"/>
              <a:t> </a:t>
            </a:r>
            <a:r>
              <a:rPr lang="fr-FR" sz="1800" dirty="0" err="1"/>
              <a:t>interpretable</a:t>
            </a:r>
            <a:r>
              <a:rPr lang="fr-FR" sz="1800" dirty="0"/>
              <a:t> but </a:t>
            </a:r>
            <a:r>
              <a:rPr lang="fr-FR" sz="1800" dirty="0" err="1"/>
              <a:t>weak</a:t>
            </a:r>
            <a:r>
              <a:rPr lang="fr-FR" sz="1800" dirty="0"/>
              <a:t> </a:t>
            </a:r>
            <a:r>
              <a:rPr lang="fr-FR" sz="1800" dirty="0" err="1"/>
              <a:t>interpretation</a:t>
            </a:r>
            <a:r>
              <a:rPr lang="fr-FR" sz="1800" dirty="0"/>
              <a:t> </a:t>
            </a:r>
            <a:r>
              <a:rPr lang="fr-FR" sz="1800" dirty="0" err="1"/>
              <a:t>accuracy</a:t>
            </a:r>
            <a:r>
              <a:rPr lang="fr-FR" sz="1800" dirty="0"/>
              <a:t>)</a:t>
            </a:r>
          </a:p>
          <a:p>
            <a:endParaRPr lang="fr-FR" sz="1800" dirty="0"/>
          </a:p>
          <a:p>
            <a:r>
              <a:rPr lang="fr-FR" sz="1800" dirty="0"/>
              <a:t>Ensemble Method : Combine </a:t>
            </a:r>
            <a:r>
              <a:rPr lang="fr-FR" sz="1800" dirty="0" err="1"/>
              <a:t>several</a:t>
            </a:r>
            <a:r>
              <a:rPr lang="fr-FR" sz="1800" dirty="0"/>
              <a:t> </a:t>
            </a:r>
            <a:r>
              <a:rPr lang="fr-FR" sz="1800" dirty="0" err="1"/>
              <a:t>trees</a:t>
            </a:r>
            <a:r>
              <a:rPr lang="fr-FR" sz="1800" dirty="0"/>
              <a:t> to </a:t>
            </a:r>
            <a:r>
              <a:rPr lang="fr-FR" sz="1800" dirty="0" err="1"/>
              <a:t>improve</a:t>
            </a:r>
            <a:r>
              <a:rPr lang="fr-FR" sz="1800" dirty="0"/>
              <a:t> the </a:t>
            </a:r>
            <a:r>
              <a:rPr lang="fr-FR" sz="1800" dirty="0" err="1"/>
              <a:t>accuracy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- Bagging/</a:t>
            </a:r>
            <a:r>
              <a:rPr lang="fr-FR" sz="1800" dirty="0" err="1"/>
              <a:t>Random</a:t>
            </a:r>
            <a:r>
              <a:rPr lang="fr-FR" sz="1800" dirty="0"/>
              <a:t> Forest : </a:t>
            </a:r>
            <a:r>
              <a:rPr lang="fr-FR" sz="1800" dirty="0" err="1"/>
              <a:t>contruct</a:t>
            </a:r>
            <a:r>
              <a:rPr lang="fr-FR" sz="1800" dirty="0"/>
              <a:t> </a:t>
            </a:r>
            <a:r>
              <a:rPr lang="fr-FR" sz="1800" dirty="0" err="1"/>
              <a:t>several</a:t>
            </a:r>
            <a:r>
              <a:rPr lang="fr-FR" sz="1800" dirty="0"/>
              <a:t> </a:t>
            </a:r>
            <a:r>
              <a:rPr lang="fr-FR" sz="1800" dirty="0" err="1"/>
              <a:t>indepedant</a:t>
            </a:r>
            <a:r>
              <a:rPr lang="fr-FR" sz="1800" dirty="0"/>
              <a:t> </a:t>
            </a:r>
            <a:r>
              <a:rPr lang="fr-FR" sz="1800" dirty="0" err="1"/>
              <a:t>trees</a:t>
            </a:r>
            <a:r>
              <a:rPr lang="fr-FR" sz="1800" dirty="0"/>
              <a:t> </a:t>
            </a:r>
            <a:r>
              <a:rPr lang="fr-FR" sz="1800" dirty="0" err="1"/>
              <a:t>then</a:t>
            </a:r>
            <a:r>
              <a:rPr lang="fr-FR" sz="1800" dirty="0"/>
              <a:t> </a:t>
            </a:r>
            <a:r>
              <a:rPr lang="fr-FR" sz="1800" dirty="0" err="1"/>
              <a:t>mean</a:t>
            </a:r>
            <a:r>
              <a:rPr lang="fr-FR" sz="1800" dirty="0"/>
              <a:t> (</a:t>
            </a:r>
            <a:r>
              <a:rPr lang="fr-FR" sz="1800" dirty="0" err="1"/>
              <a:t>reduce</a:t>
            </a:r>
            <a:r>
              <a:rPr lang="fr-FR" sz="1800" dirty="0"/>
              <a:t> variance)</a:t>
            </a:r>
          </a:p>
          <a:p>
            <a:pPr marL="0" indent="0">
              <a:buNone/>
            </a:pPr>
            <a:r>
              <a:rPr lang="fr-FR" sz="1800" dirty="0"/>
              <a:t>	- </a:t>
            </a:r>
            <a:r>
              <a:rPr lang="fr-FR" sz="1800" dirty="0" err="1"/>
              <a:t>Boosting</a:t>
            </a:r>
            <a:r>
              <a:rPr lang="fr-FR" sz="1800" dirty="0"/>
              <a:t> : </a:t>
            </a:r>
            <a:r>
              <a:rPr lang="fr-FR" sz="1800" dirty="0" err="1"/>
              <a:t>construct</a:t>
            </a:r>
            <a:r>
              <a:rPr lang="fr-FR" sz="1800" dirty="0"/>
              <a:t> </a:t>
            </a:r>
            <a:r>
              <a:rPr lang="fr-FR" sz="1800" dirty="0" err="1"/>
              <a:t>sequentially</a:t>
            </a:r>
            <a:r>
              <a:rPr lang="fr-FR" sz="1800" dirty="0"/>
              <a:t> (correct the </a:t>
            </a:r>
            <a:r>
              <a:rPr lang="fr-FR" sz="1800" dirty="0" err="1"/>
              <a:t>error</a:t>
            </a:r>
            <a:r>
              <a:rPr lang="fr-FR" sz="1800" dirty="0"/>
              <a:t> of the </a:t>
            </a:r>
            <a:r>
              <a:rPr lang="fr-FR" sz="1800" dirty="0" err="1"/>
              <a:t>previous</a:t>
            </a:r>
            <a:r>
              <a:rPr lang="fr-FR" sz="1800" dirty="0"/>
              <a:t> one)</a:t>
            </a:r>
          </a:p>
        </p:txBody>
      </p:sp>
    </p:spTree>
    <p:extLst>
      <p:ext uri="{BB962C8B-B14F-4D97-AF65-F5344CB8AC3E}">
        <p14:creationId xmlns:p14="http://schemas.microsoft.com/office/powerpoint/2010/main" val="114486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8D412-9DBB-3D6F-1E66-5405B7C7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F60EF9-836F-7160-816A-23ED49A5C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3750" y="1549400"/>
                <a:ext cx="10515600" cy="50609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sz="1800" dirty="0"/>
                  <a:t>Salary in </a:t>
                </a:r>
                <a:r>
                  <a:rPr lang="fr-FR" sz="1800" dirty="0" err="1"/>
                  <a:t>function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experiences</a:t>
                </a:r>
                <a:r>
                  <a:rPr lang="fr-FR" sz="1800" dirty="0"/>
                  <a:t> and performance</a:t>
                </a:r>
              </a:p>
              <a:p>
                <a:r>
                  <a:rPr lang="fr-FR" sz="1800" dirty="0"/>
                  <a:t>Over simplification  </a:t>
                </a:r>
              </a:p>
              <a:p>
                <a:endParaRPr lang="fr-FR" sz="1800" dirty="0"/>
              </a:p>
              <a:p>
                <a:r>
                  <a:rPr lang="fr-FR" sz="1800" dirty="0" err="1"/>
                  <a:t>Build</a:t>
                </a:r>
                <a:r>
                  <a:rPr lang="fr-FR" sz="1800" dirty="0"/>
                  <a:t> of </a:t>
                </a:r>
                <a:r>
                  <a:rPr lang="fr-FR" sz="1800" dirty="0" err="1"/>
                  <a:t>tree</a:t>
                </a:r>
                <a:r>
                  <a:rPr lang="fr-FR" sz="1800" dirty="0"/>
                  <a:t> </a:t>
                </a:r>
                <a:r>
                  <a:rPr lang="fr-FR" sz="1800" dirty="0" err="1"/>
                  <a:t>based</a:t>
                </a:r>
                <a:r>
                  <a:rPr lang="fr-FR" sz="1800" dirty="0"/>
                  <a:t> model </a:t>
                </a:r>
              </a:p>
              <a:p>
                <a:pPr marL="0" indent="0">
                  <a:buNone/>
                </a:pPr>
                <a:r>
                  <a:rPr lang="fr-FR" sz="1800" dirty="0"/>
                  <a:t>	</a:t>
                </a:r>
                <a:r>
                  <a:rPr lang="fr-FR" sz="1600" dirty="0" err="1"/>
                  <a:t>Divide</a:t>
                </a:r>
                <a:r>
                  <a:rPr lang="fr-FR" sz="1600" dirty="0"/>
                  <a:t> the </a:t>
                </a:r>
                <a:r>
                  <a:rPr lang="fr-FR" sz="1600" b="1" dirty="0" err="1"/>
                  <a:t>predictors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space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into</a:t>
                </a:r>
                <a:r>
                  <a:rPr lang="fr-FR" sz="1600" dirty="0"/>
                  <a:t> J distinct and non </a:t>
                </a:r>
                <a:r>
                  <a:rPr lang="fr-FR" sz="1600" dirty="0" err="1"/>
                  <a:t>overlapping</a:t>
                </a:r>
                <a:r>
                  <a:rPr lang="fr-FR" sz="1600" dirty="0"/>
                  <a:t>, </a:t>
                </a:r>
                <a:r>
                  <a:rPr lang="fr-FR" sz="1600" b="1" dirty="0" err="1"/>
                  <a:t>regions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</a:t>
                </a:r>
              </a:p>
              <a:p>
                <a:pPr marL="0" indent="0">
                  <a:buNone/>
                </a:pPr>
                <a:r>
                  <a:rPr lang="fr-FR" sz="1600" dirty="0"/>
                  <a:t>	For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new </a:t>
                </a:r>
                <a:r>
                  <a:rPr lang="fr-FR" sz="1600" dirty="0" err="1"/>
                  <a:t>obs</a:t>
                </a:r>
                <a:r>
                  <a:rPr lang="fr-FR" sz="1600" dirty="0"/>
                  <a:t>, the </a:t>
                </a:r>
                <a:r>
                  <a:rPr lang="fr-FR" sz="1600" dirty="0" err="1"/>
                  <a:t>prediction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in the </a:t>
                </a:r>
                <a:r>
                  <a:rPr lang="fr-FR" sz="1600" dirty="0" err="1"/>
                  <a:t>region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falls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into</a:t>
                </a:r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Example : </a:t>
                </a:r>
              </a:p>
              <a:p>
                <a:pPr marL="0" indent="0">
                  <a:buNone/>
                </a:pPr>
                <a:r>
                  <a:rPr lang="fr-FR" sz="1600" dirty="0"/>
                  <a:t>	First split on </a:t>
                </a:r>
                <a:r>
                  <a:rPr lang="fr-FR" sz="1600" dirty="0" err="1"/>
                  <a:t>yearsExperience</a:t>
                </a:r>
                <a:r>
                  <a:rPr lang="fr-FR" sz="1600" dirty="0"/>
                  <a:t> &lt; 5 </a:t>
                </a:r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  <a:r>
                  <a:rPr lang="fr-FR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i="1" dirty="0"/>
                  <a:t>&lt; 5}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5}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:r>
                  <a:rPr lang="fr-FR" sz="1200" i="1" dirty="0" err="1"/>
                  <a:t>Then</a:t>
                </a:r>
                <a:r>
                  <a:rPr lang="fr-FR" sz="1200" i="1" dirty="0"/>
                  <a:t>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 on </a:t>
                </a:r>
                <a:r>
                  <a:rPr lang="fr-FR" sz="1200" i="1" dirty="0" err="1"/>
                  <a:t>perfScore</a:t>
                </a:r>
                <a:r>
                  <a:rPr lang="fr-FR" sz="1200" i="1" dirty="0"/>
                  <a:t> &lt; 80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200" i="1" dirty="0"/>
                  <a:t>&lt; 80}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fr-FR" sz="1200" i="1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200" b="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1200" i="1" dirty="0"/>
                  <a:t> 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1200" i="1" dirty="0"/>
                  <a:t> 80}	</a:t>
                </a:r>
              </a:p>
              <a:p>
                <a:pPr marL="0" indent="0">
                  <a:buNone/>
                </a:pPr>
                <a:r>
                  <a:rPr lang="fr-FR" sz="1200" i="1" dirty="0"/>
                  <a:t>Final </a:t>
                </a:r>
                <a:r>
                  <a:rPr lang="fr-FR" sz="1200" i="1" dirty="0" err="1"/>
                  <a:t>regions</a:t>
                </a:r>
                <a:r>
                  <a:rPr lang="fr-FR" sz="1200" i="1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		</a:t>
                </a:r>
              </a:p>
              <a:p>
                <a:pPr marL="0" indent="0">
                  <a:buNone/>
                </a:pPr>
                <a:r>
                  <a:rPr lang="fr-FR" sz="1600" dirty="0"/>
                  <a:t>			</a:t>
                </a:r>
              </a:p>
              <a:p>
                <a:r>
                  <a:rPr lang="fr-FR" sz="1200" b="1" dirty="0"/>
                  <a:t>	</a:t>
                </a:r>
                <a:r>
                  <a:rPr lang="fr-FR" sz="1400" dirty="0"/>
                  <a:t> If a new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i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falls</a:t>
                </a:r>
                <a:r>
                  <a:rPr lang="fr-FR" sz="1400" dirty="0"/>
                  <a:t> in </a:t>
                </a:r>
                <a:r>
                  <a:rPr lang="fr-FR" sz="1400" dirty="0" err="1"/>
                  <a:t>region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ar-AE" sz="1400" dirty="0"/>
                  <a:t>: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d>
                      <m: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ar-AE" sz="14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fr-FR" sz="1400"/>
                      <m:t>mean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r>
                      <m:rPr>
                        <m:nor/>
                      </m:rPr>
                      <a:rPr lang="fr-FR" sz="1400"/>
                      <m:t>of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r>
                      <m:rPr>
                        <m:nor/>
                      </m:rPr>
                      <a:rPr lang="fr-FR" sz="1400"/>
                      <m:t>all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ar-AE" sz="1400"/>
                      <m:t> </m:t>
                    </m:r>
                    <m:r>
                      <m:rPr>
                        <m:nor/>
                      </m:rPr>
                      <a:rPr lang="fr-FR" sz="1400"/>
                      <m:t>in</m:t>
                    </m:r>
                    <m:r>
                      <m:rPr>
                        <m:nor/>
                      </m:rPr>
                      <a:rPr lang="fr-FR" sz="1400"/>
                      <m:t> </m:t>
                    </m:r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ar-AE" sz="1400" i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fr-FR" sz="1200" b="0" dirty="0"/>
                  <a:t> for </a:t>
                </a:r>
                <a:r>
                  <a:rPr lang="fr-FR" sz="1200" b="0" dirty="0" err="1"/>
                  <a:t>regression</a:t>
                </a:r>
                <a:r>
                  <a:rPr lang="fr-FR" sz="1200" b="0" dirty="0"/>
                  <a:t> / </a:t>
                </a:r>
                <a:r>
                  <a:rPr lang="fr-FR" sz="1200" b="0" dirty="0" err="1"/>
                  <a:t>majority</a:t>
                </a:r>
                <a:r>
                  <a:rPr lang="fr-FR" sz="1200" b="0" dirty="0"/>
                  <a:t> class in classificatio</a:t>
                </a:r>
                <a:r>
                  <a:rPr lang="fr-FR" sz="1200" dirty="0"/>
                  <a:t>n </a:t>
                </a:r>
                <a:endParaRPr lang="fr-FR" sz="1200" b="0" dirty="0"/>
              </a:p>
              <a:p>
                <a:endParaRPr lang="fr-FR" sz="1200" dirty="0"/>
              </a:p>
              <a:p>
                <a:endParaRPr lang="ar-AE" sz="1200" b="0" dirty="0"/>
              </a:p>
              <a:p>
                <a:pPr marL="0" indent="0">
                  <a:buNone/>
                </a:pPr>
                <a:endParaRPr lang="fr-FR" sz="2400" b="1" dirty="0"/>
              </a:p>
              <a:p>
                <a:endParaRPr lang="fr-FR" sz="16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F60EF9-836F-7160-816A-23ED49A5C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750" y="1549400"/>
                <a:ext cx="10515600" cy="5060949"/>
              </a:xfrm>
              <a:blipFill>
                <a:blip r:embed="rId2"/>
                <a:stretch>
                  <a:fillRect l="-348" t="-1446" b="-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56859323-D1D9-D314-D282-65225271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302304"/>
            <a:ext cx="3021114" cy="24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76D7AC-883E-6CA2-1204-4992DDD46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600" dirty="0"/>
                  <a:t>Predictor </a:t>
                </a:r>
                <a:r>
                  <a:rPr lang="fr-FR" sz="1600" dirty="0" err="1"/>
                  <a:t>region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spaces</a:t>
                </a:r>
                <a:r>
                  <a:rPr lang="fr-FR" sz="1600" dirty="0"/>
                  <a:t> </a:t>
                </a:r>
              </a:p>
              <a:p>
                <a:endParaRPr lang="fr-FR" sz="1600" dirty="0"/>
              </a:p>
              <a:p>
                <a:pPr marL="0" indent="0">
                  <a:buNone/>
                </a:pPr>
                <a:r>
                  <a:rPr lang="fr-FR" sz="1600" dirty="0"/>
                  <a:t>	High </a:t>
                </a:r>
                <a:r>
                  <a:rPr lang="fr-FR" sz="1600" dirty="0" err="1"/>
                  <a:t>dimensional</a:t>
                </a:r>
                <a:r>
                  <a:rPr lang="fr-FR" sz="1600" dirty="0"/>
                  <a:t> rectangles / boxes  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r>
                  <a:rPr lang="fr-FR" sz="1600" dirty="0"/>
                  <a:t>Goal :</a:t>
                </a:r>
              </a:p>
              <a:p>
                <a:pPr marL="0" indent="0">
                  <a:buNone/>
                </a:pPr>
                <a:r>
                  <a:rPr lang="fr-FR" sz="1600" dirty="0"/>
                  <a:t>	</a:t>
                </a:r>
                <a:r>
                  <a:rPr lang="fr-FR" sz="1600" dirty="0" err="1"/>
                  <a:t>Find</a:t>
                </a:r>
                <a:r>
                  <a:rPr lang="fr-FR" sz="1600" dirty="0"/>
                  <a:t>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r>
                  <a:rPr lang="fr-FR" sz="1600" dirty="0" err="1"/>
                  <a:t>that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minimize</a:t>
                </a:r>
                <a:r>
                  <a:rPr lang="fr-FR" sz="1600" dirty="0"/>
                  <a:t> the RSS </a:t>
                </a:r>
                <a:r>
                  <a:rPr lang="fr-FR" sz="1600" dirty="0" err="1"/>
                  <a:t>given</a:t>
                </a:r>
                <a:r>
                  <a:rPr lang="fr-FR" sz="1600" dirty="0"/>
                  <a:t> by </a:t>
                </a:r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fr-FR" sz="1600" dirty="0" smtClean="0"/>
                                <m:t>∈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fr-FR" sz="1600" dirty="0"/>
                                    <m:t>) 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 marL="0" indent="0" algn="ctr">
                  <a:buNone/>
                </a:pPr>
                <a:endParaRPr lang="fr-FR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600" dirty="0"/>
                      <m:t> </m:t>
                    </m:r>
                    <m:acc>
                      <m:accPr>
                        <m:chr m:val="̂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 : </a:t>
                </a:r>
                <a:r>
                  <a:rPr lang="fr-FR" sz="1600" dirty="0" err="1"/>
                  <a:t>mean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response</a:t>
                </a:r>
                <a:r>
                  <a:rPr lang="fr-FR" sz="1600" dirty="0"/>
                  <a:t> for the training observations </a:t>
                </a:r>
                <a:r>
                  <a:rPr lang="fr-FR" sz="1600" dirty="0" err="1"/>
                  <a:t>within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jth</a:t>
                </a:r>
                <a:r>
                  <a:rPr lang="fr-FR" sz="1600" dirty="0"/>
                  <a:t> box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76D7AC-883E-6CA2-1204-4992DDD46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76A6A7C-A40A-FB42-5DA2-0F0030EE17DA}"/>
              </a:ext>
            </a:extLst>
          </p:cNvPr>
          <p:cNvSpPr/>
          <p:nvPr/>
        </p:nvSpPr>
        <p:spPr>
          <a:xfrm>
            <a:off x="5230237" y="4092102"/>
            <a:ext cx="1676401" cy="817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0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224C9-2C9E-5F88-99F7-F29CF1BD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D5F5C-1ABE-888A-6583-BF878A3B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08"/>
            <a:ext cx="10515600" cy="3323549"/>
          </a:xfrm>
        </p:spPr>
        <p:txBody>
          <a:bodyPr>
            <a:normAutofit/>
          </a:bodyPr>
          <a:lstStyle/>
          <a:p>
            <a:r>
              <a:rPr lang="fr-FR" sz="1400" dirty="0" err="1"/>
              <a:t>Recursive</a:t>
            </a:r>
            <a:r>
              <a:rPr lang="fr-FR" sz="1400" dirty="0"/>
              <a:t> </a:t>
            </a:r>
            <a:r>
              <a:rPr lang="fr-FR" sz="1400" dirty="0" err="1"/>
              <a:t>Binary</a:t>
            </a:r>
            <a:r>
              <a:rPr lang="fr-FR" sz="1400" dirty="0"/>
              <a:t> </a:t>
            </a:r>
            <a:r>
              <a:rPr lang="fr-FR" sz="1400" dirty="0" err="1"/>
              <a:t>Splitting</a:t>
            </a:r>
            <a:r>
              <a:rPr lang="fr-FR" sz="1400" dirty="0"/>
              <a:t> : at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step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choose</a:t>
            </a:r>
            <a:r>
              <a:rPr lang="fr-FR" sz="1400" dirty="0"/>
              <a:t> the best variable and best </a:t>
            </a:r>
            <a:r>
              <a:rPr lang="fr-FR" sz="1400" dirty="0" err="1"/>
              <a:t>threshold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reduce</a:t>
            </a:r>
            <a:r>
              <a:rPr lang="fr-FR" sz="1400" dirty="0"/>
              <a:t> the RSS 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 err="1"/>
              <a:t>Greedy</a:t>
            </a:r>
            <a:r>
              <a:rPr lang="fr-FR" sz="1400" dirty="0"/>
              <a:t> / Top down : local </a:t>
            </a:r>
            <a:r>
              <a:rPr lang="fr-FR" sz="1400" dirty="0" err="1"/>
              <a:t>better</a:t>
            </a:r>
            <a:r>
              <a:rPr lang="fr-FR" sz="1400" dirty="0"/>
              <a:t> </a:t>
            </a:r>
            <a:r>
              <a:rPr lang="fr-FR" sz="1400" dirty="0" err="1"/>
              <a:t>choice</a:t>
            </a:r>
            <a:r>
              <a:rPr lang="fr-FR" sz="1400" dirty="0"/>
              <a:t> not global </a:t>
            </a:r>
          </a:p>
          <a:p>
            <a:endParaRPr lang="fr-FR" sz="1400" dirty="0"/>
          </a:p>
          <a:p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Criteria</a:t>
            </a:r>
            <a:r>
              <a:rPr lang="fr-FR" sz="1400" dirty="0"/>
              <a:t> : RSS / </a:t>
            </a:r>
            <a:r>
              <a:rPr lang="fr-FR" sz="1400" dirty="0" err="1"/>
              <a:t>Clasification</a:t>
            </a:r>
            <a:r>
              <a:rPr lang="fr-FR" sz="1400" dirty="0"/>
              <a:t> </a:t>
            </a:r>
            <a:r>
              <a:rPr lang="fr-FR" sz="1400" dirty="0" err="1"/>
              <a:t>Criteria</a:t>
            </a:r>
            <a:r>
              <a:rPr lang="fr-FR" sz="1400" dirty="0"/>
              <a:t> </a:t>
            </a:r>
            <a:r>
              <a:rPr lang="fr-FR" sz="1400" dirty="0" err="1"/>
              <a:t>Gini,entropia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r>
              <a:rPr lang="fr-FR" sz="1400" dirty="0" err="1"/>
              <a:t>Often</a:t>
            </a:r>
            <a:r>
              <a:rPr lang="fr-FR" sz="1400" dirty="0"/>
              <a:t> the </a:t>
            </a:r>
            <a:r>
              <a:rPr lang="fr-FR" sz="1400" dirty="0" err="1"/>
              <a:t>tree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too</a:t>
            </a:r>
            <a:r>
              <a:rPr lang="fr-FR" sz="1400" dirty="0"/>
              <a:t> </a:t>
            </a:r>
            <a:r>
              <a:rPr lang="fr-FR" sz="1400" dirty="0" err="1"/>
              <a:t>complex</a:t>
            </a:r>
            <a:r>
              <a:rPr lang="fr-FR" sz="1400" dirty="0"/>
              <a:t> : </a:t>
            </a:r>
            <a:r>
              <a:rPr lang="fr-FR" sz="1400" dirty="0" err="1"/>
              <a:t>Pruning</a:t>
            </a:r>
            <a:r>
              <a:rPr lang="fr-FR" sz="1400" dirty="0"/>
              <a:t> / cross validation 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5177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1F3EB-29C4-1254-5EAA-8B3346D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Pruning</a:t>
            </a:r>
            <a:r>
              <a:rPr lang="fr-FR" dirty="0"/>
              <a:t> / Cross Validation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3C9FB-14CC-459D-3AD1-E06CDE33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4443"/>
          </a:xfrm>
        </p:spPr>
        <p:txBody>
          <a:bodyPr>
            <a:normAutofit lnSpcReduction="10000"/>
          </a:bodyPr>
          <a:lstStyle/>
          <a:p>
            <a:r>
              <a:rPr lang="fr-FR" sz="1600" dirty="0"/>
              <a:t>To </a:t>
            </a:r>
            <a:r>
              <a:rPr lang="fr-FR" sz="1600" dirty="0" err="1"/>
              <a:t>avoid</a:t>
            </a:r>
            <a:r>
              <a:rPr lang="fr-FR" sz="1600" dirty="0"/>
              <a:t> </a:t>
            </a:r>
            <a:r>
              <a:rPr lang="fr-FR" sz="1600" dirty="0" err="1"/>
              <a:t>overfitting</a:t>
            </a:r>
            <a:r>
              <a:rPr lang="fr-FR" sz="1600" dirty="0"/>
              <a:t> (</a:t>
            </a:r>
            <a:r>
              <a:rPr lang="fr-FR" sz="1600" dirty="0" err="1"/>
              <a:t>too</a:t>
            </a:r>
            <a:r>
              <a:rPr lang="fr-FR" sz="1600" dirty="0"/>
              <a:t> big </a:t>
            </a:r>
            <a:r>
              <a:rPr lang="fr-FR" sz="1600" dirty="0" err="1"/>
              <a:t>depth</a:t>
            </a:r>
            <a:r>
              <a:rPr lang="fr-FR" sz="1600" dirty="0"/>
              <a:t>): </a:t>
            </a:r>
            <a:r>
              <a:rPr lang="fr-FR" sz="1600" dirty="0" err="1"/>
              <a:t>Pruning</a:t>
            </a:r>
            <a:r>
              <a:rPr lang="fr-FR" sz="1600" dirty="0"/>
              <a:t> (</a:t>
            </a:r>
            <a:r>
              <a:rPr lang="fr-FR" sz="1600" dirty="0" err="1"/>
              <a:t>cut</a:t>
            </a:r>
            <a:r>
              <a:rPr lang="fr-FR" sz="1600" dirty="0"/>
              <a:t> the </a:t>
            </a:r>
            <a:r>
              <a:rPr lang="fr-FR" sz="1600" dirty="0" err="1"/>
              <a:t>tree</a:t>
            </a:r>
            <a:r>
              <a:rPr lang="fr-FR" sz="1600" dirty="0"/>
              <a:t> </a:t>
            </a:r>
            <a:r>
              <a:rPr lang="fr-FR" sz="1600" dirty="0" err="1"/>
              <a:t>too</a:t>
            </a:r>
            <a:r>
              <a:rPr lang="fr-FR" sz="1600" dirty="0"/>
              <a:t> </a:t>
            </a:r>
            <a:r>
              <a:rPr lang="fr-FR" sz="1600" dirty="0" err="1"/>
              <a:t>find</a:t>
            </a:r>
            <a:r>
              <a:rPr lang="fr-FR" sz="1600" dirty="0"/>
              <a:t> a </a:t>
            </a:r>
            <a:r>
              <a:rPr lang="fr-FR" sz="1600" dirty="0" err="1"/>
              <a:t>better</a:t>
            </a:r>
            <a:r>
              <a:rPr lang="fr-FR" sz="1600" dirty="0"/>
              <a:t> </a:t>
            </a:r>
            <a:r>
              <a:rPr lang="fr-FR" sz="1600" dirty="0" err="1"/>
              <a:t>bias</a:t>
            </a:r>
            <a:r>
              <a:rPr lang="fr-FR" sz="1600" dirty="0"/>
              <a:t>/variance balance)</a:t>
            </a:r>
          </a:p>
          <a:p>
            <a:endParaRPr lang="fr-FR" sz="1600" dirty="0"/>
          </a:p>
          <a:p>
            <a:r>
              <a:rPr lang="fr-FR" sz="1600" dirty="0"/>
              <a:t>How : </a:t>
            </a:r>
            <a:r>
              <a:rPr lang="fr-FR" sz="1600" dirty="0" err="1"/>
              <a:t>remove</a:t>
            </a:r>
            <a:r>
              <a:rPr lang="fr-FR" sz="1600" dirty="0"/>
              <a:t> </a:t>
            </a:r>
            <a:r>
              <a:rPr lang="fr-FR" sz="1600" dirty="0" err="1"/>
              <a:t>some</a:t>
            </a:r>
            <a:r>
              <a:rPr lang="fr-FR" sz="1600" dirty="0"/>
              <a:t> of the </a:t>
            </a:r>
            <a:r>
              <a:rPr lang="fr-FR" sz="1600" dirty="0" err="1"/>
              <a:t>leaves</a:t>
            </a:r>
            <a:r>
              <a:rPr lang="fr-FR" sz="1600" dirty="0"/>
              <a:t> </a:t>
            </a:r>
            <a:r>
              <a:rPr lang="fr-FR" sz="1600" dirty="0" err="1"/>
              <a:t>aand</a:t>
            </a:r>
            <a:r>
              <a:rPr lang="fr-FR" sz="1600" dirty="0"/>
              <a:t> replace </a:t>
            </a:r>
            <a:r>
              <a:rPr lang="fr-FR" sz="1600" dirty="0" err="1"/>
              <a:t>it</a:t>
            </a:r>
            <a:r>
              <a:rPr lang="fr-FR" sz="1600" dirty="0"/>
              <a:t> by a </a:t>
            </a:r>
            <a:r>
              <a:rPr lang="fr-FR" sz="1600" dirty="0" err="1"/>
              <a:t>leave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an </a:t>
            </a:r>
            <a:r>
              <a:rPr lang="fr-FR" sz="1600" dirty="0" err="1"/>
              <a:t>average</a:t>
            </a:r>
            <a:r>
              <a:rPr lang="fr-FR" sz="1600" dirty="0"/>
              <a:t> of </a:t>
            </a:r>
            <a:r>
              <a:rPr lang="fr-FR" sz="1600" dirty="0" err="1"/>
              <a:t>larger</a:t>
            </a:r>
            <a:r>
              <a:rPr lang="fr-FR" sz="1600" dirty="0"/>
              <a:t> </a:t>
            </a:r>
            <a:r>
              <a:rPr lang="fr-FR" sz="1600" dirty="0" err="1"/>
              <a:t>number</a:t>
            </a:r>
            <a:r>
              <a:rPr lang="fr-FR" sz="1600" dirty="0"/>
              <a:t> observation  </a:t>
            </a:r>
          </a:p>
          <a:p>
            <a:endParaRPr lang="fr-FR" sz="1600" dirty="0"/>
          </a:p>
          <a:p>
            <a:r>
              <a:rPr lang="en-US" sz="1600" dirty="0">
                <a:hlinkClick r:id="rId2"/>
              </a:rPr>
              <a:t>How to Prune Regression Trees, Clearly Explained!!!</a:t>
            </a:r>
            <a:endParaRPr lang="en-US" sz="1600" dirty="0"/>
          </a:p>
          <a:p>
            <a:endParaRPr lang="fr-FR" sz="1600" dirty="0"/>
          </a:p>
          <a:p>
            <a:r>
              <a:rPr lang="fr-FR" sz="1600" dirty="0"/>
              <a:t>Low </a:t>
            </a:r>
            <a:r>
              <a:rPr lang="fr-FR" sz="1600" dirty="0" err="1"/>
              <a:t>depth</a:t>
            </a:r>
            <a:r>
              <a:rPr lang="fr-FR" sz="1600" dirty="0"/>
              <a:t> </a:t>
            </a:r>
            <a:r>
              <a:rPr lang="fr-FR" sz="1600" dirty="0" err="1"/>
              <a:t>tree</a:t>
            </a:r>
            <a:r>
              <a:rPr lang="fr-FR" sz="1600" dirty="0"/>
              <a:t> : ++</a:t>
            </a:r>
            <a:r>
              <a:rPr lang="fr-FR" sz="1600" dirty="0" err="1"/>
              <a:t>bias</a:t>
            </a:r>
            <a:r>
              <a:rPr lang="fr-FR" sz="1600" dirty="0"/>
              <a:t> – variance / Low </a:t>
            </a:r>
            <a:r>
              <a:rPr lang="fr-FR" sz="1600" dirty="0" err="1"/>
              <a:t>depth</a:t>
            </a:r>
            <a:r>
              <a:rPr lang="fr-FR" sz="1600" dirty="0"/>
              <a:t> </a:t>
            </a:r>
            <a:r>
              <a:rPr lang="fr-FR" sz="1600" dirty="0" err="1"/>
              <a:t>tree</a:t>
            </a:r>
            <a:r>
              <a:rPr lang="fr-FR" sz="1600" dirty="0"/>
              <a:t> : --</a:t>
            </a:r>
            <a:r>
              <a:rPr lang="fr-FR" sz="1600" dirty="0" err="1"/>
              <a:t>bias</a:t>
            </a:r>
            <a:r>
              <a:rPr lang="fr-FR" sz="1600" dirty="0"/>
              <a:t> +variance </a:t>
            </a:r>
          </a:p>
          <a:p>
            <a:endParaRPr lang="fr-FR" sz="1600" dirty="0"/>
          </a:p>
          <a:p>
            <a:r>
              <a:rPr lang="fr-FR" sz="1600" dirty="0" err="1"/>
              <a:t>Pruing</a:t>
            </a:r>
            <a:r>
              <a:rPr lang="fr-FR" sz="1600" dirty="0"/>
              <a:t> </a:t>
            </a:r>
            <a:r>
              <a:rPr lang="fr-FR" sz="1600" dirty="0" err="1"/>
              <a:t>generate</a:t>
            </a:r>
            <a:r>
              <a:rPr lang="fr-FR" sz="1600" dirty="0"/>
              <a:t> a </a:t>
            </a:r>
            <a:r>
              <a:rPr lang="fr-FR" sz="1600" dirty="0" err="1"/>
              <a:t>sequence</a:t>
            </a:r>
            <a:r>
              <a:rPr lang="fr-FR" sz="1600" dirty="0"/>
              <a:t> of candidate </a:t>
            </a:r>
            <a:r>
              <a:rPr lang="fr-FR" sz="1600" dirty="0" err="1"/>
              <a:t>subtrees</a:t>
            </a:r>
            <a:endParaRPr lang="fr-FR" sz="1600" dirty="0"/>
          </a:p>
          <a:p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0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3BD4D-56B9-4B33-775D-7DA32A2E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Cross validation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8F9CF-A4BA-5AB4-AE15-D310A422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Method </a:t>
            </a:r>
            <a:r>
              <a:rPr lang="fr-FR" sz="1400" dirty="0" err="1"/>
              <a:t>where</a:t>
            </a:r>
            <a:r>
              <a:rPr lang="fr-FR" sz="1400" dirty="0"/>
              <a:t> </a:t>
            </a:r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b="1" dirty="0"/>
              <a:t>split</a:t>
            </a:r>
            <a:r>
              <a:rPr lang="fr-FR" sz="1400" dirty="0"/>
              <a:t> the data </a:t>
            </a:r>
            <a:r>
              <a:rPr lang="fr-FR" sz="1400" dirty="0" err="1"/>
              <a:t>into</a:t>
            </a:r>
            <a:r>
              <a:rPr lang="fr-FR" sz="1400" dirty="0"/>
              <a:t> </a:t>
            </a:r>
            <a:r>
              <a:rPr lang="fr-FR" sz="1400" dirty="0" err="1"/>
              <a:t>several</a:t>
            </a:r>
            <a:r>
              <a:rPr lang="fr-FR" sz="1400" dirty="0"/>
              <a:t> parts, </a:t>
            </a:r>
            <a:r>
              <a:rPr lang="fr-FR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</a:t>
            </a:r>
            <a:r>
              <a:rPr lang="fr-FR" sz="1400" dirty="0"/>
              <a:t> the model on </a:t>
            </a:r>
            <a:r>
              <a:rPr lang="fr-FR" sz="1400" dirty="0" err="1"/>
              <a:t>some</a:t>
            </a:r>
            <a:r>
              <a:rPr lang="fr-FR" sz="1400" dirty="0"/>
              <a:t> parts and </a:t>
            </a:r>
            <a:r>
              <a:rPr lang="fr-FR" sz="1400" b="1" dirty="0">
                <a:solidFill>
                  <a:schemeClr val="accent2"/>
                </a:solidFill>
              </a:rPr>
              <a:t>test</a:t>
            </a:r>
            <a:r>
              <a:rPr lang="fr-FR" sz="1400" dirty="0"/>
              <a:t> </a:t>
            </a:r>
            <a:r>
              <a:rPr lang="fr-FR" sz="1400" dirty="0" err="1"/>
              <a:t>it</a:t>
            </a:r>
            <a:r>
              <a:rPr lang="fr-FR" sz="1400" dirty="0"/>
              <a:t> on the </a:t>
            </a:r>
            <a:r>
              <a:rPr lang="fr-FR" sz="1400" dirty="0" err="1"/>
              <a:t>others</a:t>
            </a:r>
            <a:endParaRPr lang="fr-FR" sz="1400" dirty="0"/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 err="1"/>
              <a:t>Then</a:t>
            </a:r>
            <a:r>
              <a:rPr lang="fr-FR" sz="1400" dirty="0"/>
              <a:t> use CV to compare performance of </a:t>
            </a:r>
            <a:r>
              <a:rPr lang="fr-FR" sz="1400" dirty="0" err="1"/>
              <a:t>each</a:t>
            </a:r>
            <a:r>
              <a:rPr lang="fr-FR" sz="1400" dirty="0"/>
              <a:t> </a:t>
            </a:r>
            <a:r>
              <a:rPr lang="fr-FR" sz="1400" dirty="0" err="1"/>
              <a:t>sub</a:t>
            </a:r>
            <a:r>
              <a:rPr lang="fr-FR" sz="1400" dirty="0"/>
              <a:t> </a:t>
            </a:r>
            <a:r>
              <a:rPr lang="fr-FR" sz="1400" dirty="0" err="1"/>
              <a:t>trees</a:t>
            </a:r>
            <a:r>
              <a:rPr lang="fr-FR" sz="1400" dirty="0"/>
              <a:t> ( </a:t>
            </a:r>
            <a:r>
              <a:rPr lang="fr-FR" sz="1400" dirty="0" err="1"/>
              <a:t>find</a:t>
            </a:r>
            <a:r>
              <a:rPr lang="fr-FR" sz="1400" dirty="0"/>
              <a:t> the optimal </a:t>
            </a:r>
            <a:r>
              <a:rPr lang="fr-FR" sz="1400" dirty="0" err="1"/>
              <a:t>depth</a:t>
            </a:r>
            <a:r>
              <a:rPr lang="fr-FR" sz="1400" dirty="0"/>
              <a:t>/ size </a:t>
            </a:r>
            <a:r>
              <a:rPr lang="fr-FR" sz="1400" dirty="0" err="1"/>
              <a:t>after</a:t>
            </a:r>
            <a:r>
              <a:rPr lang="fr-FR" sz="1400" dirty="0"/>
              <a:t> </a:t>
            </a:r>
            <a:r>
              <a:rPr lang="fr-FR" sz="1400" dirty="0" err="1"/>
              <a:t>pruning</a:t>
            </a:r>
            <a:r>
              <a:rPr lang="fr-FR" sz="1400" dirty="0"/>
              <a:t>)</a:t>
            </a:r>
          </a:p>
          <a:p>
            <a:endParaRPr lang="fr-FR" sz="1400" dirty="0"/>
          </a:p>
          <a:p>
            <a:r>
              <a:rPr lang="fr-FR" sz="1400" dirty="0" err="1"/>
              <a:t>We</a:t>
            </a:r>
            <a:r>
              <a:rPr lang="fr-FR" sz="1400" dirty="0"/>
              <a:t> </a:t>
            </a:r>
            <a:r>
              <a:rPr lang="fr-FR" sz="1400" dirty="0" err="1"/>
              <a:t>keep</a:t>
            </a:r>
            <a:r>
              <a:rPr lang="fr-FR" sz="1400" dirty="0"/>
              <a:t> the one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minimize</a:t>
            </a:r>
            <a:r>
              <a:rPr lang="fr-FR" sz="1400" dirty="0"/>
              <a:t> the </a:t>
            </a:r>
            <a:r>
              <a:rPr lang="fr-FR" sz="1400" dirty="0" err="1"/>
              <a:t>error</a:t>
            </a:r>
            <a:r>
              <a:rPr lang="fr-FR" sz="1400" dirty="0"/>
              <a:t> </a:t>
            </a:r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  <a:p>
            <a:r>
              <a:rPr lang="fr-FR" sz="1400" i="1" dirty="0">
                <a:highlight>
                  <a:srgbClr val="FFFF00"/>
                </a:highlight>
              </a:rPr>
              <a:t>On construit d’abord un arbre trop grand, puis on le réduit (</a:t>
            </a:r>
            <a:r>
              <a:rPr lang="fr-FR" sz="1400" i="1" dirty="0" err="1">
                <a:highlight>
                  <a:srgbClr val="FFFF00"/>
                </a:highlight>
              </a:rPr>
              <a:t>pruning</a:t>
            </a:r>
            <a:r>
              <a:rPr lang="fr-FR" sz="1400" i="1" dirty="0">
                <a:highlight>
                  <a:srgbClr val="FFFF00"/>
                </a:highlight>
              </a:rPr>
              <a:t>). La cross-validation permet de choisir la taille optimale de l’arbre.</a:t>
            </a:r>
          </a:p>
          <a:p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4F23F6-9402-FA6D-6717-F21C84BF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26" y="849547"/>
            <a:ext cx="347034" cy="15272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615645-B1E9-8136-3753-9F23A7FE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504" y="849547"/>
            <a:ext cx="436774" cy="15272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457E5B-33C3-3154-76C6-6A2A3F670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421" y="898186"/>
            <a:ext cx="324125" cy="14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CF50-9377-7F3F-855F-36B15C46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</a:t>
            </a:r>
            <a:r>
              <a:rPr lang="fr-FR" dirty="0" err="1"/>
              <a:t>method</a:t>
            </a:r>
            <a:r>
              <a:rPr lang="fr-FR" dirty="0"/>
              <a:t> (Bagging </a:t>
            </a:r>
            <a:r>
              <a:rPr lang="fr-FR" dirty="0" err="1"/>
              <a:t>Random</a:t>
            </a:r>
            <a:r>
              <a:rPr lang="fr-FR" dirty="0"/>
              <a:t> Forest)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C3C83F-AE17-9BC5-6B51-9FCDA39F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055"/>
            <a:ext cx="10515600" cy="1222375"/>
          </a:xfrm>
        </p:spPr>
        <p:txBody>
          <a:bodyPr>
            <a:normAutofit/>
          </a:bodyPr>
          <a:lstStyle/>
          <a:p>
            <a:r>
              <a:rPr lang="fr-FR" sz="1800" dirty="0"/>
              <a:t>Even </a:t>
            </a:r>
            <a:r>
              <a:rPr lang="fr-FR" sz="1800" dirty="0" err="1"/>
              <a:t>after</a:t>
            </a:r>
            <a:r>
              <a:rPr lang="fr-FR" sz="1800" dirty="0"/>
              <a:t> </a:t>
            </a:r>
            <a:r>
              <a:rPr lang="fr-FR" sz="1800" dirty="0" err="1"/>
              <a:t>pruning</a:t>
            </a:r>
            <a:r>
              <a:rPr lang="fr-FR" sz="1800" dirty="0"/>
              <a:t> a </a:t>
            </a:r>
            <a:r>
              <a:rPr lang="fr-FR" sz="1800" dirty="0" err="1"/>
              <a:t>simgle</a:t>
            </a:r>
            <a:r>
              <a:rPr lang="fr-FR" sz="1800" dirty="0"/>
              <a:t> </a:t>
            </a:r>
            <a:r>
              <a:rPr lang="fr-FR" sz="1800" dirty="0" err="1"/>
              <a:t>tree</a:t>
            </a:r>
            <a:r>
              <a:rPr lang="fr-FR" sz="1800" dirty="0"/>
              <a:t> has high variance</a:t>
            </a:r>
          </a:p>
          <a:p>
            <a:endParaRPr lang="fr-FR" sz="1800" dirty="0"/>
          </a:p>
          <a:p>
            <a:r>
              <a:rPr lang="fr-FR" sz="1800" dirty="0"/>
              <a:t>To </a:t>
            </a:r>
            <a:r>
              <a:rPr lang="fr-FR" sz="1800" dirty="0" err="1"/>
              <a:t>improve</a:t>
            </a:r>
            <a:r>
              <a:rPr lang="fr-FR" sz="1800" dirty="0"/>
              <a:t> </a:t>
            </a:r>
            <a:r>
              <a:rPr lang="fr-FR" sz="1800" dirty="0" err="1"/>
              <a:t>stability</a:t>
            </a:r>
            <a:r>
              <a:rPr lang="fr-FR" sz="1800" dirty="0"/>
              <a:t> and </a:t>
            </a:r>
            <a:r>
              <a:rPr lang="fr-FR" sz="1800" dirty="0" err="1"/>
              <a:t>accuracy</a:t>
            </a:r>
            <a:r>
              <a:rPr lang="fr-FR" sz="1800" dirty="0"/>
              <a:t> </a:t>
            </a:r>
            <a:r>
              <a:rPr lang="fr-FR" sz="1800" dirty="0" err="1"/>
              <a:t>we</a:t>
            </a:r>
            <a:r>
              <a:rPr lang="fr-FR" sz="1800" dirty="0"/>
              <a:t> combine </a:t>
            </a:r>
            <a:r>
              <a:rPr lang="fr-FR" sz="1800" dirty="0" err="1"/>
              <a:t>many</a:t>
            </a:r>
            <a:r>
              <a:rPr lang="fr-FR" sz="1800" dirty="0"/>
              <a:t> simple </a:t>
            </a:r>
            <a:r>
              <a:rPr lang="fr-FR" sz="1800" dirty="0" err="1"/>
              <a:t>trees</a:t>
            </a:r>
            <a:r>
              <a:rPr lang="fr-FR" sz="1800" dirty="0"/>
              <a:t> </a:t>
            </a:r>
            <a:r>
              <a:rPr lang="fr-FR" sz="1800" dirty="0" err="1"/>
              <a:t>together</a:t>
            </a:r>
            <a:r>
              <a:rPr lang="fr-FR" sz="1800" dirty="0"/>
              <a:t> (</a:t>
            </a:r>
            <a:r>
              <a:rPr lang="fr-FR" sz="1800" dirty="0" err="1"/>
              <a:t>weak</a:t>
            </a:r>
            <a:r>
              <a:rPr lang="fr-FR" sz="1800" dirty="0"/>
              <a:t> </a:t>
            </a:r>
            <a:r>
              <a:rPr lang="fr-FR" sz="1800" dirty="0" err="1"/>
              <a:t>learners</a:t>
            </a:r>
            <a:r>
              <a:rPr lang="fr-FR" sz="1800" dirty="0"/>
              <a:t>) 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7469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277BC-62E2-1C63-D0A1-66D2EC52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Bagging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69C3A2-9321-94B6-809D-4860E25E7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1600" dirty="0"/>
                  <a:t>Bagging : </a:t>
                </a:r>
                <a:r>
                  <a:rPr lang="fr-FR" sz="1600" dirty="0" err="1"/>
                  <a:t>procedure</a:t>
                </a:r>
                <a:r>
                  <a:rPr lang="fr-FR" sz="1600" dirty="0"/>
                  <a:t> for </a:t>
                </a:r>
                <a:r>
                  <a:rPr lang="fr-FR" sz="1600" dirty="0" err="1"/>
                  <a:t>reducing</a:t>
                </a:r>
                <a:r>
                  <a:rPr lang="fr-FR" sz="1600" dirty="0"/>
                  <a:t> the variance of </a:t>
                </a:r>
                <a:r>
                  <a:rPr lang="fr-FR" sz="1600" dirty="0" err="1"/>
                  <a:t>statistical</a:t>
                </a:r>
                <a:r>
                  <a:rPr lang="fr-FR" sz="1600" dirty="0"/>
                  <a:t> </a:t>
                </a:r>
                <a:r>
                  <a:rPr lang="fr-FR" sz="1600" dirty="0" err="1"/>
                  <a:t>learning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method</a:t>
                </a:r>
                <a:r>
                  <a:rPr lang="fr-FR" sz="1600" dirty="0"/>
                  <a:t> </a:t>
                </a:r>
              </a:p>
              <a:p>
                <a:r>
                  <a:rPr lang="fr-FR" sz="1600" dirty="0"/>
                  <a:t>How : by </a:t>
                </a:r>
                <a:r>
                  <a:rPr lang="fr-FR" sz="1600" dirty="0" err="1"/>
                  <a:t>averaging</a:t>
                </a:r>
                <a:r>
                  <a:rPr lang="fr-FR" sz="1600" dirty="0"/>
                  <a:t> : </a:t>
                </a:r>
                <a:r>
                  <a:rPr lang="fr-FR" sz="1600" dirty="0" err="1"/>
                  <a:t>it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reduces</a:t>
                </a:r>
                <a:r>
                  <a:rPr lang="fr-FR" sz="1600" dirty="0"/>
                  <a:t> variance(if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model </a:t>
                </a:r>
                <a:r>
                  <a:rPr lang="fr-FR" sz="1600" dirty="0" err="1"/>
                  <a:t>is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noisy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combining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many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them</a:t>
                </a:r>
                <a:r>
                  <a:rPr lang="fr-FR" sz="1600" dirty="0"/>
                  <a:t> </a:t>
                </a:r>
                <a:r>
                  <a:rPr lang="fr-FR" sz="1600" dirty="0" err="1"/>
                  <a:t>smooths</a:t>
                </a:r>
                <a:r>
                  <a:rPr lang="fr-FR" sz="1600" dirty="0"/>
                  <a:t> out the fluctuations)</a:t>
                </a:r>
              </a:p>
              <a:p>
                <a:pPr marL="0" indent="0">
                  <a:buNone/>
                </a:pPr>
                <a:r>
                  <a:rPr lang="fr-FR" sz="1050" dirty="0"/>
                  <a:t>	</a:t>
                </a:r>
                <a:r>
                  <a:rPr lang="fr-FR" sz="1050" dirty="0" err="1"/>
                  <a:t>Mean</a:t>
                </a:r>
                <a:r>
                  <a:rPr lang="fr-FR" sz="1050" dirty="0"/>
                  <a:t> of n </a:t>
                </a:r>
                <a:r>
                  <a:rPr lang="fr-FR" sz="1050" dirty="0" err="1"/>
                  <a:t>independant</a:t>
                </a:r>
                <a:r>
                  <a:rPr lang="fr-FR" sz="1050" dirty="0"/>
                  <a:t> observation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fr-FR" sz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050" dirty="0"/>
                  <a:t> </a:t>
                </a:r>
                <a:r>
                  <a:rPr lang="fr-FR" sz="1050" dirty="0" err="1"/>
                  <a:t>is</a:t>
                </a:r>
                <a:r>
                  <a:rPr lang="fr-FR" sz="105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0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fr-FR" sz="105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sz="1050" dirty="0"/>
              </a:p>
              <a:p>
                <a:r>
                  <a:rPr lang="fr-FR" sz="1600" dirty="0"/>
                  <a:t>If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could</a:t>
                </a:r>
                <a:r>
                  <a:rPr lang="fr-FR" sz="1600" dirty="0"/>
                  <a:t> </a:t>
                </a:r>
                <a:r>
                  <a:rPr lang="fr-FR" sz="1600" dirty="0" err="1"/>
                  <a:t>make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same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experience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with</a:t>
                </a:r>
                <a:r>
                  <a:rPr lang="fr-FR" sz="1600" dirty="0"/>
                  <a:t> a large </a:t>
                </a:r>
                <a:r>
                  <a:rPr lang="fr-FR" sz="1600" dirty="0" err="1"/>
                  <a:t>number</a:t>
                </a:r>
                <a:r>
                  <a:rPr lang="fr-FR" sz="1600" dirty="0"/>
                  <a:t> of </a:t>
                </a:r>
                <a:r>
                  <a:rPr lang="fr-FR" sz="1600" dirty="0" err="1"/>
                  <a:t>datasets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different</a:t>
                </a:r>
                <a:r>
                  <a:rPr lang="fr-FR" sz="1600" dirty="0"/>
                  <a:t> </a:t>
                </a:r>
                <a:r>
                  <a:rPr lang="fr-FR" sz="1600" dirty="0" err="1"/>
                  <a:t>from</a:t>
                </a:r>
                <a:r>
                  <a:rPr lang="fr-FR" sz="1600" dirty="0"/>
                  <a:t> the </a:t>
                </a:r>
                <a:r>
                  <a:rPr lang="fr-FR" sz="1600" dirty="0" err="1"/>
                  <a:t>true</a:t>
                </a:r>
                <a:r>
                  <a:rPr lang="fr-FR" sz="1600" dirty="0"/>
                  <a:t> population : </a:t>
                </a:r>
                <a:r>
                  <a:rPr lang="fr-FR" sz="1600" dirty="0" err="1"/>
                  <a:t>we</a:t>
                </a:r>
                <a:r>
                  <a:rPr lang="fr-FR" sz="1600" dirty="0"/>
                  <a:t> </a:t>
                </a:r>
                <a:r>
                  <a:rPr lang="fr-FR" sz="1600" dirty="0" err="1"/>
                  <a:t>could</a:t>
                </a:r>
                <a:r>
                  <a:rPr lang="fr-FR" sz="1600" dirty="0"/>
                  <a:t> train a </a:t>
                </a:r>
                <a:r>
                  <a:rPr lang="fr-FR" sz="1600" dirty="0" err="1"/>
                  <a:t>tree</a:t>
                </a:r>
                <a:r>
                  <a:rPr lang="fr-FR" sz="1600" dirty="0"/>
                  <a:t> on </a:t>
                </a:r>
                <a:r>
                  <a:rPr lang="fr-FR" sz="1600" dirty="0" err="1"/>
                  <a:t>each</a:t>
                </a:r>
                <a:r>
                  <a:rPr lang="fr-FR" sz="1600" dirty="0"/>
                  <a:t> </a:t>
                </a:r>
                <a:r>
                  <a:rPr lang="fr-FR" sz="1600" dirty="0" err="1"/>
                  <a:t>dataset</a:t>
                </a:r>
                <a:r>
                  <a:rPr lang="fr-FR" sz="16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05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fr-FR" sz="105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05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05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050" dirty="0"/>
              </a:p>
              <a:p>
                <a:pPr marL="0" indent="0">
                  <a:buNone/>
                </a:pPr>
                <a:r>
                  <a:rPr lang="fr-FR" sz="1050" dirty="0"/>
                  <a:t>In practice </a:t>
                </a:r>
                <a:r>
                  <a:rPr lang="fr-FR" sz="1050" dirty="0" err="1"/>
                  <a:t>we</a:t>
                </a:r>
                <a:r>
                  <a:rPr lang="fr-FR" sz="1050" dirty="0"/>
                  <a:t> do not have </a:t>
                </a:r>
                <a:r>
                  <a:rPr lang="fr-FR" sz="1050" dirty="0" err="1"/>
                  <a:t>accees</a:t>
                </a:r>
                <a:r>
                  <a:rPr lang="fr-FR" sz="1050" dirty="0"/>
                  <a:t> to multiple training test -&gt; </a:t>
                </a:r>
                <a:r>
                  <a:rPr lang="fr-FR" sz="1050" dirty="0" err="1"/>
                  <a:t>this</a:t>
                </a:r>
                <a:r>
                  <a:rPr lang="fr-FR" sz="1050" dirty="0"/>
                  <a:t> </a:t>
                </a:r>
                <a:r>
                  <a:rPr lang="fr-FR" sz="1050" dirty="0" err="1"/>
                  <a:t>is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why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we</a:t>
                </a:r>
                <a:r>
                  <a:rPr lang="fr-FR" sz="1050" dirty="0"/>
                  <a:t> </a:t>
                </a:r>
                <a:r>
                  <a:rPr lang="fr-FR" sz="1050" dirty="0" err="1"/>
                  <a:t>will</a:t>
                </a:r>
                <a:r>
                  <a:rPr lang="fr-FR" sz="1050" dirty="0"/>
                  <a:t> </a:t>
                </a:r>
                <a:r>
                  <a:rPr lang="fr-FR" sz="1050" dirty="0" err="1"/>
                  <a:t>artificially</a:t>
                </a:r>
                <a:r>
                  <a:rPr lang="fr-FR" sz="1050" dirty="0"/>
                  <a:t> </a:t>
                </a:r>
                <a:r>
                  <a:rPr lang="fr-FR" sz="1050" dirty="0" err="1"/>
                  <a:t>simulate</a:t>
                </a:r>
                <a:r>
                  <a:rPr lang="fr-FR" sz="1050" dirty="0"/>
                  <a:t> train set (</a:t>
                </a:r>
                <a:r>
                  <a:rPr lang="fr-FR" sz="1050" dirty="0" err="1"/>
                  <a:t>boostrap</a:t>
                </a:r>
                <a:r>
                  <a:rPr lang="fr-FR" sz="1050" dirty="0"/>
                  <a:t>) </a:t>
                </a:r>
              </a:p>
              <a:p>
                <a:pPr marL="0" indent="0">
                  <a:buNone/>
                </a:pPr>
                <a:r>
                  <a:rPr lang="fr-FR" sz="1050" b="1" dirty="0"/>
                  <a:t>(tirage </a:t>
                </a:r>
                <a:r>
                  <a:rPr lang="fr-FR" sz="1050" b="1" dirty="0" err="1"/>
                  <a:t>with</a:t>
                </a:r>
                <a:r>
                  <a:rPr lang="fr-FR" sz="1050" b="1" dirty="0"/>
                  <a:t> remise) </a:t>
                </a:r>
              </a:p>
              <a:p>
                <a:pPr marL="0" indent="0">
                  <a:buNone/>
                </a:pPr>
                <a:endParaRPr lang="fr-FR" sz="105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fr-FR" sz="16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fr-F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dirty="0"/>
                  <a:t>: bth </a:t>
                </a:r>
                <a:r>
                  <a:rPr lang="fr-FR" sz="1800" dirty="0" err="1"/>
                  <a:t>bootstrapped</a:t>
                </a:r>
                <a:r>
                  <a:rPr lang="fr-FR" sz="1800" dirty="0"/>
                  <a:t> training set</a:t>
                </a:r>
                <a:endParaRPr lang="fr-FR" sz="11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69C3A2-9321-94B6-809D-4860E25E7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087525F4-498B-51E1-C77F-965D3768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412" y="3429000"/>
            <a:ext cx="3913233" cy="16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42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675</Words>
  <Application>Microsoft Office PowerPoint</Application>
  <PresentationFormat>Grand écran</PresentationFormat>
  <Paragraphs>85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Thème Office</vt:lpstr>
      <vt:lpstr>Tree-Based Model and ensemble method</vt:lpstr>
      <vt:lpstr>Introduction </vt:lpstr>
      <vt:lpstr>Tree based model </vt:lpstr>
      <vt:lpstr>Présentation PowerPoint</vt:lpstr>
      <vt:lpstr>Technical details </vt:lpstr>
      <vt:lpstr>Pruning / Cross Validation </vt:lpstr>
      <vt:lpstr>Cross validation </vt:lpstr>
      <vt:lpstr>Ensemble method (Bagging Random Forest) </vt:lpstr>
      <vt:lpstr>Bagging </vt:lpstr>
      <vt:lpstr>Random Forest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maïssa ait-chabane</dc:creator>
  <cp:lastModifiedBy>maïssa ait-chabane</cp:lastModifiedBy>
  <cp:revision>4</cp:revision>
  <dcterms:created xsi:type="dcterms:W3CDTF">2025-09-19T09:50:48Z</dcterms:created>
  <dcterms:modified xsi:type="dcterms:W3CDTF">2025-09-24T12:45:45Z</dcterms:modified>
</cp:coreProperties>
</file>