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9_E6E0F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6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780466-A7FF-E2D8-7860-A2A39A79554D}" name="AIT-CHABANE Maïssa" initials="MA" userId="S::maissa.ait-chabane@edu.devinci.fr::91cb1f21-a643-44bc-8739-cf1899d6e5d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9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9_E6E0F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D1019B-70FA-4739-860B-5F134BCA7E0A}" authorId="{D8780466-A7FF-E2D8-7860-A2A39A79554D}" created="2025-09-12T16:34:23.194">
    <pc:sldMkLst xmlns:pc="http://schemas.microsoft.com/office/powerpoint/2013/main/command">
      <pc:docMk/>
      <pc:sldMk cId="242094033" sldId="265"/>
    </pc:sldMkLst>
    <p188:txBody>
      <a:bodyPr/>
      <a:lstStyle/>
      <a:p>
        <a:r>
          <a:rPr lang="fr-FR"/>
          <a:t>(on pense que si, en regardant une seule variable on observe un effet positif sur Y alors forcément cette variable “explique” Y. Mais en réalité : 	cet effet peut être dû au fait que Xjest corrélé avec une autre variable plus importante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97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5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2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8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9D29-C572-45D7-BF7A-6CBB384632A5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962C-AE4E-41BA-943A-95DF4D60B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9_E6E0FD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7432F-EAD1-A99D-081B-635ABDB55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Linear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Regression</a:t>
            </a:r>
            <a:r>
              <a:rPr lang="fr-FR" dirty="0">
                <a:latin typeface="+mn-lt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1424E-0C8F-5DFE-7CE3-0B1374F2A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Simple and multiple </a:t>
            </a:r>
          </a:p>
        </p:txBody>
      </p:sp>
    </p:spTree>
    <p:extLst>
      <p:ext uri="{BB962C8B-B14F-4D97-AF65-F5344CB8AC3E}">
        <p14:creationId xmlns:p14="http://schemas.microsoft.com/office/powerpoint/2010/main" val="302006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2518F-4376-6A68-9540-16F2D24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Accuracy</a:t>
            </a:r>
            <a:r>
              <a:rPr lang="fr-FR" dirty="0">
                <a:latin typeface="+mn-lt"/>
              </a:rPr>
              <a:t>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4C52E37-5AED-B661-9713-97666F6D8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507047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Once we have ensured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rejected, we calculate the model's accuracy.</a:t>
                </a:r>
              </a:p>
              <a:p>
                <a:endParaRPr lang="fr-FR" sz="1400" dirty="0"/>
              </a:p>
              <a:p>
                <a:r>
                  <a:rPr lang="en-US" sz="1400" dirty="0"/>
                  <a:t>Two quantities are used for that </a:t>
                </a:r>
                <a:r>
                  <a:rPr lang="fr-FR" sz="1400" b="1" dirty="0"/>
                  <a:t>RSE </a:t>
                </a:r>
                <a:r>
                  <a:rPr lang="fr-FR" sz="1400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1400" b="1" dirty="0"/>
                  <a:t> </a:t>
                </a:r>
              </a:p>
              <a:p>
                <a:r>
                  <a:rPr lang="fr-FR" sz="14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1400"/>
                                      <m:t>y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fr-FR" sz="1400" dirty="0"/>
                                  <m:t>− 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cy-GB" sz="1400" dirty="0"/>
                                      <m:t>ŷ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FR" sz="1400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sz="1400" dirty="0"/>
              </a:p>
              <a:p>
                <a:r>
                  <a:rPr lang="fr-FR" sz="1400" dirty="0"/>
                  <a:t>RSE : </a:t>
                </a:r>
                <a:r>
                  <a:rPr lang="en-US" sz="1400" dirty="0"/>
                  <a:t>mean standard deviation of the residuals: average size of the prediction error</a:t>
                </a:r>
              </a:p>
              <a:p>
                <a:endParaRPr lang="en-US" sz="1400" dirty="0"/>
              </a:p>
              <a:p>
                <a:r>
                  <a:rPr lang="fr-FR" sz="1400" dirty="0"/>
                  <a:t> TSS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/>
                                  <m:t>y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cy-GB" sz="1400" dirty="0"/>
                              <m:t>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total variability of Y, measured in relation to its mean (error if we always predict "ŷ")</a:t>
                </a:r>
                <a:endParaRPr lang="fr-FR" sz="1400" dirty="0"/>
              </a:p>
              <a:p>
                <a:r>
                  <a:rPr lang="fr-FR" sz="1400" dirty="0"/>
                  <a:t>RSS=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/>
                                  <m:t>y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400" dirty="0"/>
                              <m:t>− 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cy-GB" sz="1400" dirty="0"/>
                                  <m:t>ŷ</m:t>
                                </m:r>
                              </m:e>
                              <m:sub>
                                <m:r>
                                  <a:rPr lang="fr-FR" sz="1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variability of Y remaining after regression (error if predicted with the estimated regression)</a:t>
                </a:r>
              </a:p>
              <a:p>
                <a:endParaRPr lang="en-US" sz="1400" dirty="0"/>
              </a:p>
              <a:p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400" dirty="0"/>
                  <a:t> =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1400" dirty="0"/>
                  <a:t> : </a:t>
                </a:r>
                <a:r>
                  <a:rPr lang="en-US" sz="1400" dirty="0"/>
                  <a:t>proportion of variability explained by the model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If RSS = 0 </a:t>
                </a:r>
                <a:r>
                  <a:rPr lang="fr-FR" sz="1400" dirty="0">
                    <a:sym typeface="Wingdings" panose="05000000000000000000" pitchFamily="2" charset="2"/>
                  </a:rPr>
                  <a:t> </a:t>
                </a:r>
                <a:r>
                  <a:rPr lang="fr-FR" sz="1400" dirty="0"/>
                  <a:t>the model </a:t>
                </a:r>
                <a:r>
                  <a:rPr lang="fr-FR" sz="1400" dirty="0" err="1"/>
                  <a:t>explains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perfectly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=1. If RSS = 1 </a:t>
                </a:r>
                <a:r>
                  <a:rPr lang="fr-FR" sz="1400" dirty="0">
                    <a:sym typeface="Wingdings" panose="05000000000000000000" pitchFamily="2" charset="2"/>
                  </a:rPr>
                  <a:t> </a:t>
                </a:r>
                <a:r>
                  <a:rPr lang="fr-FR" sz="1400" dirty="0"/>
                  <a:t>the model </a:t>
                </a:r>
                <a:r>
                  <a:rPr lang="fr-FR" sz="1400" dirty="0" err="1"/>
                  <a:t>explains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nothing</a:t>
                </a:r>
                <a:r>
                  <a:rPr lang="fr-FR" sz="1400" dirty="0"/>
                  <a:t> </a:t>
                </a:r>
                <a:r>
                  <a:rPr lang="fr-FR" sz="1400" dirty="0">
                    <a:sym typeface="Wingdings" panose="05000000000000000000" pitchFamily="2" charset="2"/>
                  </a:rPr>
                  <a:t>RSS = TSS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 =0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r>
                  <a:rPr lang="en-US" sz="1400" dirty="0"/>
                  <a:t>Limits: In simple regression, you risk overestimating the importance of one variable because it 'takes away' part of the effect of another correlated variable.</a:t>
                </a:r>
                <a:endParaRPr lang="fr-FR" sz="1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4C52E37-5AED-B661-9713-97666F6D8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5070475"/>
              </a:xfrm>
              <a:blipFill>
                <a:blip r:embed="rId3"/>
                <a:stretch>
                  <a:fillRect l="-116" t="-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3F8146-F498-897F-AB4B-B1CF835E03C1}"/>
              </a:ext>
            </a:extLst>
          </p:cNvPr>
          <p:cNvSpPr/>
          <p:nvPr/>
        </p:nvSpPr>
        <p:spPr>
          <a:xfrm>
            <a:off x="1130300" y="2455860"/>
            <a:ext cx="2298700" cy="5365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0BD1-3DCD-90F2-D58E-DA8F76AA1175}"/>
              </a:ext>
            </a:extLst>
          </p:cNvPr>
          <p:cNvSpPr/>
          <p:nvPr/>
        </p:nvSpPr>
        <p:spPr>
          <a:xfrm>
            <a:off x="3937000" y="2506660"/>
            <a:ext cx="1289050" cy="485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DB003FC-DC3D-ED7B-5B57-16ECF50E1C69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40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45D9-E168-AF0E-45DF-B97148B1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Multiple </a:t>
            </a:r>
            <a:r>
              <a:rPr lang="fr-FR" dirty="0" err="1">
                <a:latin typeface="+mn-lt"/>
              </a:rPr>
              <a:t>regression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4C1917-B69F-B292-464F-0BBAF46CC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Idea: expand the analysis to several explanatory variables.</a:t>
                </a:r>
              </a:p>
              <a:p>
                <a:r>
                  <a:rPr lang="en-US" sz="1800" dirty="0"/>
                  <a:t>Give each predictor a different slope coefficient.</a:t>
                </a:r>
              </a:p>
              <a:p>
                <a:pPr algn="ctr"/>
                <a:r>
                  <a:rPr lang="fr-FR" sz="1800" dirty="0"/>
                  <a:t>Y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sz="1800" dirty="0"/>
                  <a:t>ε</a:t>
                </a:r>
                <a:endParaRPr lang="fr-FR" sz="1800" dirty="0"/>
              </a:p>
              <a:p>
                <a:pPr marL="0" indent="0" algn="ctr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en-US" sz="1800" dirty="0"/>
                  <a:t>No more visualizable from 3 predictors</a:t>
                </a:r>
              </a:p>
              <a:p>
                <a:r>
                  <a:rPr lang="fr-FR" sz="1800" dirty="0"/>
                  <a:t>Maths part </a:t>
                </a:r>
                <a:r>
                  <a:rPr lang="fr-FR" sz="1800" dirty="0" err="1"/>
                  <a:t>with</a:t>
                </a:r>
                <a:r>
                  <a:rPr lang="fr-FR" sz="1800" dirty="0"/>
                  <a:t> matrix </a:t>
                </a:r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84C1917-B69F-B292-464F-0BBAF46C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B98CC38-74EC-60EB-64F9-EA0F3898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0" y="3340182"/>
            <a:ext cx="3670300" cy="315269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4A2C4C7-3B4B-4433-0A34-B8C02828D978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04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82AFF-AD42-BE99-F492-0A46510D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0" y="17463"/>
            <a:ext cx="10433050" cy="602059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+mn-lt"/>
              </a:rPr>
              <a:t>Matrix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27ED2B-F437-FAD8-2041-7AF1DE143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619522"/>
                <a:ext cx="10775950" cy="569872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fr-FR" sz="1200" dirty="0"/>
                  <a:t>Y = 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 + </a:t>
                </a:r>
                <a:r>
                  <a:rPr lang="el-GR" sz="1200" dirty="0"/>
                  <a:t>ε</a:t>
                </a:r>
                <a:endParaRPr lang="fr-FR" sz="1200" dirty="0"/>
              </a:p>
              <a:p>
                <a:r>
                  <a:rPr lang="en-US" sz="1200" dirty="0"/>
                  <a:t>Let n be the number of observations, and p the number of explanatory variables.</a:t>
                </a:r>
              </a:p>
              <a:p>
                <a:r>
                  <a:rPr lang="fr-FR" sz="1200" dirty="0"/>
                  <a:t>Y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observations :     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 b="0" i="0" smtClean="0"/>
                          <m:t>         </m:t>
                        </m:r>
                        <m:r>
                          <m:rPr>
                            <m:nor/>
                          </m:rPr>
                          <a:rPr lang="fr-FR" sz="1200"/>
                          <m:t>y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  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…  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  n 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200" dirty="0"/>
                  <a:t>         </a:t>
                </a:r>
              </a:p>
              <a:p>
                <a:pPr marL="0" indent="0">
                  <a:buNone/>
                </a:pPr>
                <a:r>
                  <a:rPr lang="fr-FR" sz="1200" dirty="0"/>
                  <a:t>  </a:t>
                </a:r>
              </a:p>
              <a:p>
                <a:r>
                  <a:rPr lang="fr-FR" sz="1200" dirty="0"/>
                  <a:t>X matrix of </a:t>
                </a:r>
                <a:r>
                  <a:rPr lang="fr-FR" sz="1200" dirty="0" err="1"/>
                  <a:t>predictors</a:t>
                </a:r>
                <a:r>
                  <a:rPr lang="fr-FR" sz="1200" dirty="0"/>
                  <a:t>             X=            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/>
                  <a:t> 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…                                          matrix (n,p+1)</a:t>
                </a:r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dirty="0"/>
                  <a:t> 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                                                       </a:t>
                </a:r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: vecteur des coefficients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                                                                         …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p+1 </a:t>
                </a:r>
                <a:r>
                  <a:rPr lang="en-US" sz="1200" dirty="0"/>
                  <a:t>What we are trying to estimate</a:t>
                </a:r>
                <a:endParaRPr lang="fr-FR" sz="1200" dirty="0"/>
              </a:p>
              <a:p>
                <a:pPr marL="0" indent="0">
                  <a:buNone/>
                </a:pP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200" dirty="0"/>
                  <a:t>   </a:t>
                </a:r>
              </a:p>
              <a:p>
                <a:pPr marL="0" indent="0">
                  <a:buNone/>
                </a:pPr>
                <a:endParaRPr lang="fr-FR" sz="1200" dirty="0"/>
              </a:p>
              <a:p>
                <a:r>
                  <a:rPr lang="el-GR" sz="1200" dirty="0"/>
                  <a:t>ε</a:t>
                </a:r>
                <a:r>
                  <a:rPr lang="fr-FR" sz="1200" dirty="0"/>
                  <a:t>: </a:t>
                </a:r>
                <a:r>
                  <a:rPr lang="fr-FR" sz="1200" dirty="0" err="1"/>
                  <a:t>errors</a:t>
                </a:r>
                <a:r>
                  <a:rPr lang="fr-FR" sz="1200" dirty="0"/>
                  <a:t>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                        </a:t>
                </a:r>
                <a:r>
                  <a:rPr lang="el-GR" sz="1200" dirty="0"/>
                  <a:t>ε</a:t>
                </a:r>
                <a:r>
                  <a:rPr lang="fr-FR" sz="1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 b="0" i="0" smtClean="0"/>
                          <m:t>          </m:t>
                        </m:r>
                        <m:r>
                          <m:rPr>
                            <m:nor/>
                          </m:rPr>
                          <a:rPr lang="el-GR" sz="1200" dirty="0"/>
                          <m:t>ε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200" dirty="0"/>
                  <a:t>         </a:t>
                </a:r>
                <a:r>
                  <a:rPr lang="fr-FR" sz="1200" dirty="0" err="1"/>
                  <a:t>vector</a:t>
                </a:r>
                <a:r>
                  <a:rPr lang="fr-FR" sz="1200" dirty="0"/>
                  <a:t> of size n (Var(</a:t>
                </a:r>
                <a:r>
                  <a:rPr lang="el-GR" sz="1200" dirty="0"/>
                  <a:t>ε)=</a:t>
                </a: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200" dirty="0"/>
                  <a:t>I​)</a:t>
                </a:r>
              </a:p>
              <a:p>
                <a:pPr marL="0" indent="0">
                  <a:buNone/>
                </a:pPr>
                <a:r>
                  <a:rPr lang="fr-FR" sz="1200" dirty="0"/>
                  <a:t>  </a:t>
                </a:r>
              </a:p>
              <a:p>
                <a:pPr marL="0" indent="0">
                  <a:buNone/>
                </a:pPr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200"/>
                          <m:t>               </m:t>
                        </m:r>
                        <m:r>
                          <m:rPr>
                            <m:nor/>
                          </m:rPr>
                          <a:rPr lang="fr-FR" sz="1200" b="0" i="0" smtClean="0"/>
                          <m:t>                                                          </m:t>
                        </m:r>
                        <m:r>
                          <m:rPr>
                            <m:nor/>
                          </m:rPr>
                          <a:rPr lang="el-GR" sz="1200" dirty="0"/>
                          <m:t>ε</m:t>
                        </m:r>
                      </m:e>
                      <m:sub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200" dirty="0"/>
                  <a:t>                       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27ED2B-F437-FAD8-2041-7AF1DE143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619522"/>
                <a:ext cx="10775950" cy="5698728"/>
              </a:xfrm>
              <a:blipFill>
                <a:blip r:embed="rId2"/>
                <a:stretch>
                  <a:fillRect t="-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enthèses 3">
            <a:extLst>
              <a:ext uri="{FF2B5EF4-FFF2-40B4-BE49-F238E27FC236}">
                <a16:creationId xmlns:a16="http://schemas.microsoft.com/office/drawing/2014/main" id="{596DD854-665C-3364-580E-CB3624919C7C}"/>
              </a:ext>
            </a:extLst>
          </p:cNvPr>
          <p:cNvSpPr/>
          <p:nvPr/>
        </p:nvSpPr>
        <p:spPr>
          <a:xfrm>
            <a:off x="3105149" y="3761579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enthèses 4">
            <a:extLst>
              <a:ext uri="{FF2B5EF4-FFF2-40B4-BE49-F238E27FC236}">
                <a16:creationId xmlns:a16="http://schemas.microsoft.com/office/drawing/2014/main" id="{2B4DAA32-4370-C12F-F3DC-D40A85777A74}"/>
              </a:ext>
            </a:extLst>
          </p:cNvPr>
          <p:cNvSpPr/>
          <p:nvPr/>
        </p:nvSpPr>
        <p:spPr>
          <a:xfrm>
            <a:off x="2987674" y="2295327"/>
            <a:ext cx="1473200" cy="9906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arenthèses 7">
            <a:extLst>
              <a:ext uri="{FF2B5EF4-FFF2-40B4-BE49-F238E27FC236}">
                <a16:creationId xmlns:a16="http://schemas.microsoft.com/office/drawing/2014/main" id="{9C43B655-A375-0417-7162-583A46EC25AD}"/>
              </a:ext>
            </a:extLst>
          </p:cNvPr>
          <p:cNvSpPr/>
          <p:nvPr/>
        </p:nvSpPr>
        <p:spPr>
          <a:xfrm>
            <a:off x="2987674" y="1221581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9B34F530-12C9-C904-2978-2061FDB9E7C5}"/>
              </a:ext>
            </a:extLst>
          </p:cNvPr>
          <p:cNvSpPr/>
          <p:nvPr/>
        </p:nvSpPr>
        <p:spPr>
          <a:xfrm>
            <a:off x="3105149" y="4961732"/>
            <a:ext cx="234950" cy="92710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205FB3B-EA53-DAC0-D787-39B053C37C2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3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FB9255-DB4D-B7BA-2515-1A7846805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/>
                  <a:t>We </a:t>
                </a:r>
                <a:r>
                  <a:rPr lang="fr-FR" sz="2000" dirty="0" err="1"/>
                  <a:t>want</a:t>
                </a:r>
                <a:r>
                  <a:rPr lang="fr-FR" sz="2000" dirty="0"/>
                  <a:t> to </a:t>
                </a:r>
                <a:r>
                  <a:rPr lang="fr-FR" sz="2000" dirty="0" err="1"/>
                  <a:t>find</a:t>
                </a:r>
                <a:r>
                  <a:rPr lang="fr-FR" sz="2000" dirty="0"/>
                  <a:t> the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fr-FR" sz="2000" dirty="0"/>
                  <a:t> 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minimizes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residual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sum</a:t>
                </a:r>
                <a:r>
                  <a:rPr lang="fr-FR" sz="2000" dirty="0"/>
                  <a:t> of squares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lim>
                    </m:limLow>
                    <m:r>
                      <a:rPr lang="el-G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||</m:t>
                        </m:r>
                        <m:r>
                          <m:rPr>
                            <m:nor/>
                          </m:rPr>
                          <a:rPr lang="fr-FR" sz="2000" dirty="0"/>
                          <m:t>y</m:t>
                        </m:r>
                        <m:r>
                          <m:rPr>
                            <m:nor/>
                          </m:rPr>
                          <a:rPr lang="fr-FR" sz="2000" dirty="0"/>
                          <m:t>−</m:t>
                        </m:r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fr-FR" sz="2000" dirty="0"/>
                          <m:t>y</m:t>
                        </m:r>
                        <m:r>
                          <m:rPr>
                            <m:nor/>
                          </m:rPr>
                          <a:rPr lang="fr-FR" sz="2000" dirty="0"/>
                          <m:t>−</m:t>
                        </m:r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sz="2000" dirty="0"/>
                      <m:t>(</m:t>
                    </m:r>
                    <m:r>
                      <m:rPr>
                        <m:nor/>
                      </m:rPr>
                      <a:rPr lang="fr-FR" sz="2000" dirty="0"/>
                      <m:t>y</m:t>
                    </m:r>
                    <m:r>
                      <m:rPr>
                        <m:nor/>
                      </m:rPr>
                      <a:rPr lang="fr-FR" sz="2000" dirty="0"/>
                      <m:t>−</m:t>
                    </m:r>
                    <m:r>
                      <m:rPr>
                        <m:nor/>
                      </m:rPr>
                      <a:rPr lang="fr-FR" sz="2000" dirty="0"/>
                      <m:t>X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||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:r>
                  <a:rPr lang="fr-FR" sz="20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dirty="0"/>
                  <a:t>This is equivalent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err="1"/>
                  <a:t>such</a:t>
                </a:r>
                <a:r>
                  <a:rPr lang="fr-FR" sz="2000" dirty="0"/>
                  <a:t>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sz="2000" dirty="0"/>
                          <m:t>S</m:t>
                        </m:r>
                        <m:r>
                          <m:rPr>
                            <m:nor/>
                          </m:rPr>
                          <a:rPr lang="fr-FR" sz="2000" dirty="0"/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sz="2000" dirty="0"/>
                  <a:t> = 0 </a:t>
                </a:r>
                <a:r>
                  <a:rPr lang="fr-FR" sz="1100" dirty="0"/>
                  <a:t>(**computations on the </a:t>
                </a:r>
                <a:r>
                  <a:rPr lang="fr-FR" sz="1100" dirty="0" err="1"/>
                  <a:t>next</a:t>
                </a:r>
                <a:r>
                  <a:rPr lang="fr-FR" sz="1100" dirty="0"/>
                  <a:t> slide )</a:t>
                </a:r>
              </a:p>
              <a:p>
                <a:endParaRPr lang="fr-FR" sz="11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sz="2000" dirty="0"/>
                          <m:t>S</m:t>
                        </m:r>
                        <m:r>
                          <m:rPr>
                            <m:nor/>
                          </m:rPr>
                          <a:rPr lang="fr-FR" sz="2000" dirty="0"/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sz="2000" dirty="0"/>
                  <a:t> =0	  </a:t>
                </a:r>
                <a:r>
                  <a:rPr lang="fr-FR" sz="2000" dirty="0">
                    <a:sym typeface="Wingdings" panose="05000000000000000000" pitchFamily="2" charset="2"/>
                  </a:rPr>
                  <a:t>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</m:oMath>
                </a14:m>
                <a:r>
                  <a:rPr lang="fr-F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sz="2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/>
                              <m:t>X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2000" dirty="0"/>
                          <m:t>X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Y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FB9255-DB4D-B7BA-2515-1A7846805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C8632E8-7504-CFD4-B57E-8A1B7F45BF20}"/>
              </a:ext>
            </a:extLst>
          </p:cNvPr>
          <p:cNvSpPr/>
          <p:nvPr/>
        </p:nvSpPr>
        <p:spPr>
          <a:xfrm>
            <a:off x="4368800" y="5238750"/>
            <a:ext cx="21399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DC1CC2-6D30-485C-D632-7EA2F773501E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7F930-6B87-51D7-E802-7CF01025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Calculations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4490A1-A68B-7A4C-D160-B063C2816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/>
                      <m:t>S</m:t>
                    </m:r>
                    <m:r>
                      <m:rPr>
                        <m:nor/>
                      </m:rPr>
                      <a:rPr lang="fr-FR" dirty="0" smtClean="0"/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fr-FR" dirty="0"/>
                          <m:t>−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b="0" i="0" dirty="0" smtClean="0"/>
                      <m:t>Y</m:t>
                    </m:r>
                    <m:r>
                      <m:rPr>
                        <m:nor/>
                      </m:rPr>
                      <a:rPr lang="fr-FR" dirty="0"/>
                      <m:t>−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-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X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just">
                  <a:buNone/>
                </a:pPr>
                <a:r>
                  <a:rPr lang="fr-FR" sz="1600" i="1" dirty="0"/>
                  <a:t>*(If AX </a:t>
                </a:r>
                <a:r>
                  <a:rPr lang="fr-FR" sz="1600" i="1" dirty="0" err="1"/>
                  <a:t>is</a:t>
                </a:r>
                <a:r>
                  <a:rPr lang="fr-FR" sz="1600" i="1" dirty="0"/>
                  <a:t> a </a:t>
                </a:r>
                <a:r>
                  <a:rPr lang="fr-FR" sz="1600" i="1" dirty="0" err="1"/>
                  <a:t>scalar</a:t>
                </a:r>
                <a:r>
                  <a:rPr lang="fr-FR" sz="1600" i="1" dirty="0"/>
                  <a:t> (</a:t>
                </a:r>
                <a:r>
                  <a:rPr lang="fr-FR" sz="1600" i="1" dirty="0" err="1"/>
                  <a:t>dim</a:t>
                </a:r>
                <a:r>
                  <a:rPr lang="fr-FR" sz="1600" i="1" dirty="0"/>
                  <a:t> = 1*1)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(</m:t>
                        </m:r>
                        <m:r>
                          <m:rPr>
                            <m:nor/>
                          </m:rPr>
                          <a:rPr lang="fr-FR" sz="1600" i="1" dirty="0"/>
                          <m:t>AX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X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sz="1600" i="1" dirty="0"/>
                          <m:t>A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1600" i="1" dirty="0"/>
                  <a:t> = AX) </a:t>
                </a:r>
              </a:p>
              <a:p>
                <a:pPr marL="0" indent="0" algn="just">
                  <a:buNone/>
                </a:pPr>
                <a:endParaRPr lang="fr-FR" sz="1600" dirty="0"/>
              </a:p>
              <a:p>
                <a:pPr marL="0" indent="0" algn="just">
                  <a:buNone/>
                </a:pPr>
                <a:r>
                  <a:rPr lang="fr-FR" dirty="0"/>
                  <a:t>D’où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X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y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 et (1)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/>
                          <m:t>Y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-2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dirty="0"/>
                  <a:t>X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:r>
                  <a:rPr lang="fr-FR" dirty="0"/>
                  <a:t>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fr-FR" dirty="0"/>
                          <m:t>S</m:t>
                        </m:r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fr-FR" dirty="0"/>
                  <a:t>  = 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 b="0" i="0" smtClean="0"/>
                      <m:t>Y</m:t>
                    </m:r>
                  </m:oMath>
                </a14:m>
                <a:r>
                  <a:rPr lang="fr-FR" dirty="0"/>
                  <a:t> + 2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/>
              </a:p>
              <a:p>
                <a:pPr marL="0" indent="0" algn="just">
                  <a:buNone/>
                </a:pPr>
                <a:endParaRPr lang="fr-F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fr-FR" dirty="0"/>
                            <m:t>S</m:t>
                          </m:r>
                          <m:r>
                            <m:rPr>
                              <m:nor/>
                            </m:rPr>
                            <a:rPr lang="fr-FR" dirty="0"/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algn="ctr">
                  <a:buFont typeface="Wingdings" panose="05000000000000000000" pitchFamily="2" charset="2"/>
                  <a:buChar char="ó"/>
                </a:pPr>
                <a:r>
                  <a:rPr lang="fr-FR" dirty="0"/>
                  <a:t>-2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/>
                      <m:t>Y</m:t>
                    </m:r>
                  </m:oMath>
                </a14:m>
                <a:r>
                  <a:rPr lang="fr-FR" dirty="0"/>
                  <a:t> =-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/>
              </a:p>
              <a:p>
                <a:pPr algn="ctr"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fr-FR"/>
                      <m:t>Y</m:t>
                    </m:r>
                    <m:sSup>
                      <m:sSup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/>
                          <m:t> </m:t>
                        </m:r>
                      </m:e>
                      <m: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F4490A1-A68B-7A4C-D160-B063C2816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E347855A-FC85-9C8D-560E-A3E63D9EB7F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69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96D06-1B95-9B3E-D9D8-EE32AB9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Hypotheses</a:t>
            </a:r>
            <a:r>
              <a:rPr lang="fr-FR" dirty="0">
                <a:latin typeface="+mn-lt"/>
              </a:rPr>
              <a:t> and global tests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86B0B6-E328-A693-78A6-0484C88C2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/>
                  <a:t>Null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=</a:t>
                </a:r>
                <a:r>
                  <a:rPr lang="cy-GB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= 0  </a:t>
                </a:r>
              </a:p>
              <a:p>
                <a:endParaRPr lang="fr-FR" sz="1800" dirty="0">
                  <a:sym typeface="Wingdings" panose="05000000000000000000" pitchFamily="2" charset="2"/>
                </a:endParaRPr>
              </a:p>
              <a:p>
                <a:endParaRPr lang="fr-FR" sz="1800" dirty="0"/>
              </a:p>
              <a:p>
                <a:r>
                  <a:rPr lang="fr-FR" sz="1800" dirty="0"/>
                  <a:t>Alternative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800" dirty="0"/>
                  <a:t> : Au moins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800" dirty="0"/>
                  <a:t> != 0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Question : </a:t>
                </a:r>
                <a:r>
                  <a:rPr lang="fr-FR" sz="1800" dirty="0" err="1"/>
                  <a:t>When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far </a:t>
                </a:r>
                <a:r>
                  <a:rPr lang="fr-FR" sz="1800" dirty="0" err="1"/>
                  <a:t>enough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from</a:t>
                </a:r>
                <a:r>
                  <a:rPr lang="fr-FR" sz="1800" dirty="0"/>
                  <a:t> 0 ? </a:t>
                </a:r>
              </a:p>
              <a:p>
                <a:endParaRPr lang="fr-FR" sz="1800" dirty="0"/>
              </a:p>
              <a:p>
                <a:r>
                  <a:rPr lang="fr-FR" sz="1800" dirty="0"/>
                  <a:t>To </a:t>
                </a:r>
                <a:r>
                  <a:rPr lang="fr-FR" sz="1800" dirty="0" err="1"/>
                  <a:t>quantify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,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calculate</a:t>
                </a:r>
                <a:r>
                  <a:rPr lang="fr-FR" sz="1800" dirty="0"/>
                  <a:t> the F-stat       F=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1800" dirty="0"/>
                  <a:t>  </a:t>
                </a:r>
              </a:p>
              <a:p>
                <a:endParaRPr lang="fr-FR" sz="1800" dirty="0"/>
              </a:p>
              <a:p>
                <a:r>
                  <a:rPr lang="fr-FR" sz="1800" dirty="0" err="1"/>
                  <a:t>Interpretation</a:t>
                </a:r>
                <a:r>
                  <a:rPr lang="fr-FR" sz="1800" dirty="0"/>
                  <a:t> : if F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large -&gt; at least one </a:t>
                </a:r>
                <a:r>
                  <a:rPr lang="fr-FR" sz="1800" dirty="0" err="1"/>
                  <a:t>prédictor</a:t>
                </a:r>
                <a:r>
                  <a:rPr lang="fr-FR" sz="1800" dirty="0"/>
                  <a:t> </a:t>
                </a:r>
                <a:r>
                  <a:rPr lang="fr-FR" sz="1800" dirty="0" err="1"/>
                  <a:t>explains</a:t>
                </a:r>
                <a:r>
                  <a:rPr lang="fr-FR" sz="1800" dirty="0"/>
                  <a:t> Y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86B0B6-E328-A693-78A6-0484C88C2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3F60FCDE-C462-D14B-9CEE-2BF5C84B8AB6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9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3E29B-761A-F458-2870-04685A3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fr-FR" dirty="0"/>
            </a:br>
            <a:r>
              <a:rPr lang="fr-FR" dirty="0">
                <a:latin typeface="+mn-lt"/>
              </a:rPr>
              <a:t>Partial </a:t>
            </a:r>
            <a:r>
              <a:rPr lang="fr-FR" dirty="0" err="1">
                <a:latin typeface="+mn-lt"/>
              </a:rPr>
              <a:t>effect</a:t>
            </a:r>
            <a:r>
              <a:rPr lang="fr-FR" dirty="0">
                <a:latin typeface="+mn-lt"/>
              </a:rPr>
              <a:t> and </a:t>
            </a:r>
            <a:r>
              <a:rPr lang="fr-FR" dirty="0" err="1">
                <a:latin typeface="+mn-lt"/>
              </a:rPr>
              <a:t>individuals</a:t>
            </a:r>
            <a:r>
              <a:rPr lang="fr-FR" dirty="0">
                <a:latin typeface="+mn-lt"/>
              </a:rPr>
              <a:t> 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26EBB0-253D-E508-5791-60AFC911E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5825"/>
                <a:ext cx="10515600" cy="1844675"/>
              </a:xfrm>
            </p:spPr>
            <p:txBody>
              <a:bodyPr/>
              <a:lstStyle/>
              <a:p>
                <a:r>
                  <a:rPr lang="fr-FR" sz="2000" dirty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ach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fr-FR" sz="2000" dirty="0"/>
                  <a:t> as a t-test like in simple </a:t>
                </a:r>
                <a:r>
                  <a:rPr lang="fr-FR" sz="2000" dirty="0" err="1"/>
                  <a:t>regression</a:t>
                </a:r>
                <a:endParaRPr lang="fr-FR" sz="2000" dirty="0"/>
              </a:p>
              <a:p>
                <a:r>
                  <a:rPr lang="fr-FR" sz="2000" dirty="0" err="1"/>
                  <a:t>Difference</a:t>
                </a:r>
                <a:r>
                  <a:rPr lang="fr-FR" sz="2000" dirty="0"/>
                  <a:t>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dirty="0"/>
                  <a:t>In simple </a:t>
                </a:r>
                <a:r>
                  <a:rPr lang="fr-FR" dirty="0" err="1"/>
                  <a:t>regression</a:t>
                </a:r>
                <a:r>
                  <a:rPr lang="fr-FR" dirty="0"/>
                  <a:t> : </a:t>
                </a: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 err="1"/>
                  <a:t>effect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on Y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fr-FR" dirty="0"/>
                  <a:t>In multiple </a:t>
                </a:r>
                <a:r>
                  <a:rPr lang="fr-FR" dirty="0" err="1"/>
                  <a:t>regression</a:t>
                </a:r>
                <a:r>
                  <a:rPr lang="fr-FR" dirty="0"/>
                  <a:t>: </a:t>
                </a:r>
                <a:r>
                  <a:rPr lang="fr-FR" dirty="0" err="1"/>
                  <a:t>effect</a:t>
                </a:r>
                <a:r>
                  <a:rPr lang="fr-FR" dirty="0"/>
                  <a:t>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dirty="0"/>
                  <a:t>  </a:t>
                </a:r>
                <a:r>
                  <a:rPr lang="fr-FR" dirty="0" err="1"/>
                  <a:t>keeping</a:t>
                </a:r>
                <a:r>
                  <a:rPr lang="fr-FR" dirty="0"/>
                  <a:t> the </a:t>
                </a:r>
                <a:r>
                  <a:rPr lang="fr-FR" dirty="0" err="1"/>
                  <a:t>other</a:t>
                </a:r>
                <a:r>
                  <a:rPr lang="fr-FR" dirty="0"/>
                  <a:t> variables constant </a:t>
                </a:r>
              </a:p>
              <a:p>
                <a:pPr marL="914400" lvl="2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26EBB0-253D-E508-5791-60AFC911E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5825"/>
                <a:ext cx="10515600" cy="1844675"/>
              </a:xfrm>
              <a:blipFill>
                <a:blip r:embed="rId2"/>
                <a:stretch>
                  <a:fillRect l="-522" t="-2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50F2838-31C7-3B5D-9A74-0809321927D8}"/>
              </a:ext>
            </a:extLst>
          </p:cNvPr>
          <p:cNvSpPr txBox="1">
            <a:spLocks/>
          </p:cNvSpPr>
          <p:nvPr/>
        </p:nvSpPr>
        <p:spPr>
          <a:xfrm>
            <a:off x="787400" y="4308475"/>
            <a:ext cx="10515600" cy="184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variable may appear significant in simple regression but become useless in multiple regression when it is correlated with another variable.</a:t>
            </a:r>
            <a:endParaRPr lang="fr-FR" sz="16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95D2F1-DE57-9C6E-0787-18CD7C03D2A0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9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0B9E7-668B-EA52-1FF1-206D182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Fit </a:t>
            </a:r>
            <a:r>
              <a:rPr lang="fr-FR" dirty="0" err="1">
                <a:latin typeface="+mn-lt"/>
              </a:rPr>
              <a:t>quality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2A2074-187D-AE38-021B-2963717D4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13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2000" dirty="0"/>
                  <a:t>We </a:t>
                </a:r>
                <a:r>
                  <a:rPr lang="fr-FR" sz="2000" dirty="0" err="1"/>
                  <a:t>take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again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and RSE but dépend on the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variables 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2000" dirty="0"/>
                  <a:t> 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</a:p>
              <a:p>
                <a:endParaRPr lang="fr-FR" sz="2000" dirty="0"/>
              </a:p>
              <a:p>
                <a:r>
                  <a:rPr lang="fr-FR" sz="2000" dirty="0"/>
                  <a:t>Warning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/>
                  <a:t>  </a:t>
                </a:r>
                <a:r>
                  <a:rPr lang="fr-FR" sz="2000" dirty="0" err="1"/>
                  <a:t>always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increases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when</a:t>
                </a:r>
                <a:r>
                  <a:rPr lang="fr-FR" sz="2000" dirty="0"/>
                  <a:t> new variables are </a:t>
                </a:r>
                <a:r>
                  <a:rPr lang="fr-FR" sz="2000" dirty="0" err="1"/>
                  <a:t>added</a:t>
                </a:r>
                <a:r>
                  <a:rPr lang="fr-FR" sz="2000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r>
                  <a:rPr lang="fr-FR" sz="2000" dirty="0"/>
                  <a:t>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000" dirty="0"/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 algn="ctr">
                  <a:buNone/>
                </a:pPr>
                <a:r>
                  <a:rPr lang="en-US" sz="1700" dirty="0"/>
                  <a:t>If we add a variable that brings nothing, it decreases.</a:t>
                </a:r>
              </a:p>
              <a:p>
                <a:r>
                  <a:rPr lang="en-US" sz="1700" dirty="0"/>
                  <a:t>AIC/BIC: criteria that penalize the complexity of the model (choose the model with the smallest AIC/BIC)</a:t>
                </a:r>
              </a:p>
              <a:p>
                <a:r>
                  <a:rPr lang="fr-FR" sz="1600" dirty="0"/>
                  <a:t>AIC : </a:t>
                </a:r>
                <a:r>
                  <a:rPr lang="en-US" sz="1600" dirty="0"/>
                  <a:t>balance quality adjustment and number of parameters</a:t>
                </a:r>
              </a:p>
              <a:p>
                <a:r>
                  <a:rPr lang="en-US" sz="1700" dirty="0"/>
                  <a:t>BIC: If n is large, BIC becomes more severe against complex models (more conservative)</a:t>
                </a:r>
                <a:endParaRPr lang="fr-FR" sz="17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52A2074-187D-AE38-021B-2963717D4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13275"/>
              </a:xfrm>
              <a:blipFill>
                <a:blip r:embed="rId2"/>
                <a:stretch>
                  <a:fillRect l="-522" t="-1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3639F505-1E29-B5E2-3D5B-5AD6944EB125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0F0AE-793B-1DE5-0F6D-1CA00B5A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Selection</a:t>
            </a:r>
            <a:r>
              <a:rPr lang="fr-FR" dirty="0">
                <a:latin typeface="+mn-lt"/>
              </a:rPr>
              <a:t> of variables and </a:t>
            </a:r>
            <a:r>
              <a:rPr lang="fr-FR" dirty="0" err="1">
                <a:latin typeface="+mn-lt"/>
              </a:rPr>
              <a:t>overfitting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CC9C25-6ACC-5BA6-963A-2CDD19A08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000" dirty="0" err="1"/>
                  <a:t>Too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many</a:t>
                </a:r>
                <a:r>
                  <a:rPr lang="fr-FR" sz="2000" dirty="0"/>
                  <a:t> variables :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overfitting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 err="1"/>
                  <a:t>Classic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methods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Forward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selection</a:t>
                </a:r>
                <a:r>
                  <a:rPr lang="fr-FR" sz="2000" dirty="0"/>
                  <a:t>    :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add</a:t>
                </a:r>
                <a:r>
                  <a:rPr lang="fr-FR" sz="2000" dirty="0"/>
                  <a:t> variables one by one 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1200" dirty="0"/>
                  <a:t>	(</a:t>
                </a:r>
                <a:r>
                  <a:rPr lang="en-US" sz="1200" dirty="0"/>
                  <a:t>We add the variable that improves the model the most (reduction of the RSS, improvement of the AIC/BIC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r-F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</a:rPr>
                          <m:t>𝑎𝑗𝑑</m:t>
                        </m:r>
                      </m:sub>
                    </m:sSub>
                  </m:oMath>
                </a14:m>
                <a:r>
                  <a:rPr lang="fr-FR" sz="1200" dirty="0"/>
                  <a:t>)</a:t>
                </a: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Backward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selection</a:t>
                </a:r>
                <a:r>
                  <a:rPr lang="fr-FR" sz="2000" dirty="0"/>
                  <a:t> : </a:t>
                </a:r>
                <a:r>
                  <a:rPr lang="en-US" sz="1600" dirty="0"/>
                  <a:t>we remove the least significant ones</a:t>
                </a:r>
                <a:r>
                  <a:rPr lang="fr-FR" sz="1600" dirty="0"/>
                  <a:t>	</a:t>
                </a:r>
              </a:p>
              <a:p>
                <a:pPr marL="0" indent="0">
                  <a:buNone/>
                </a:pPr>
                <a:r>
                  <a:rPr lang="fr-FR" sz="1000" dirty="0"/>
                  <a:t>	(</a:t>
                </a:r>
                <a:r>
                  <a:rPr lang="en-US" sz="1100" dirty="0"/>
                  <a:t>We start with all the variables in the model. We progressively remove the least significant variable (the one with the highest p-value, or the one that improves the 	least the AIC/BIC). We stop when all remaining variables are significant</a:t>
                </a:r>
                <a:r>
                  <a:rPr lang="fr-FR" sz="1000" dirty="0"/>
                  <a:t>) </a:t>
                </a:r>
                <a:r>
                  <a:rPr lang="fr-FR" sz="1000" dirty="0">
                    <a:solidFill>
                      <a:srgbClr val="FF0000"/>
                    </a:solidFill>
                  </a:rPr>
                  <a:t>(p&lt;n)</a:t>
                </a:r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  <a:r>
                  <a:rPr lang="fr-FR" sz="2000" dirty="0" err="1"/>
                  <a:t>Stepwise</a:t>
                </a:r>
                <a:r>
                  <a:rPr lang="fr-FR" sz="2000" dirty="0"/>
                  <a:t> : mix of </a:t>
                </a:r>
                <a:r>
                  <a:rPr lang="fr-FR" sz="2000" dirty="0" err="1"/>
                  <a:t>both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en-US" sz="1600" dirty="0"/>
                  <a:t>It is not enough to maximize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, </a:t>
                </a:r>
                <a:r>
                  <a:rPr lang="en-US" sz="1600" dirty="0"/>
                  <a:t>find a good compromise between complexity and performance</a:t>
                </a:r>
                <a:r>
                  <a:rPr lang="fr-FR" sz="1600" dirty="0"/>
                  <a:t>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ECC9C25-6ACC-5BA6-963A-2CDD19A08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6534D09F-6D22-E82C-339A-7F63CB4ABA97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74E8-123F-D120-9693-80049A6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Collinearity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problem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C3DCCC-F59C-E4E3-D4B8-DE39D2BA8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8175" y="1763982"/>
                <a:ext cx="10515600" cy="33300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600" dirty="0"/>
                  <a:t>Collinearity: if the explanatory variables are highly correlated → unstable coefficients, difficult interpretation.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en-US" sz="1600" dirty="0"/>
                  <a:t>Let's imagine 2 predictors: radio and newspapers, very correlated (𝜌≈0.9) if radio increases, newspapers increase almost the same.</a:t>
                </a:r>
              </a:p>
              <a:p>
                <a:pPr marL="0" indent="0">
                  <a:buNone/>
                </a:pPr>
                <a:r>
                  <a:rPr lang="en-US" sz="1600" dirty="0"/>
                  <a:t>So, it's impossible to know if the effect on sales really comes from radio or from newspapers.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en-US" sz="1600" dirty="0"/>
                  <a:t>In multiple regression, we try to separate their effects</a:t>
                </a:r>
                <a:r>
                  <a:rPr lang="fr-FR" sz="1600" dirty="0"/>
                  <a:t> </a:t>
                </a:r>
                <a:r>
                  <a:rPr lang="fr-FR" sz="1200" dirty="0"/>
                  <a:t>Y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𝑅𝑎𝑑𝑖𝑜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𝑛𝑒𝑤𝑠𝑝𝑎𝑝𝑒𝑟</m:t>
                    </m:r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cy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l-GR" sz="1200" dirty="0"/>
                  <a:t>ε</a:t>
                </a:r>
                <a:endParaRPr lang="fr-FR" sz="1200" dirty="0"/>
              </a:p>
              <a:p>
                <a:pPr marL="0" indent="0">
                  <a:buNone/>
                </a:pPr>
                <a:endParaRPr lang="fr-FR" sz="1200" dirty="0"/>
              </a:p>
              <a:p>
                <a:pPr marL="0" indent="0">
                  <a:buNone/>
                </a:pPr>
                <a:r>
                  <a:rPr lang="en-US" sz="1600" dirty="0"/>
                  <a:t>Radio and Newspaper move together -&gt; many pairs</a:t>
                </a:r>
                <a:r>
                  <a:rPr lang="fr-F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that explain sales almost as well the coefficients become unstable</a:t>
                </a:r>
                <a:endParaRPr lang="fr-FR" sz="1600" dirty="0"/>
              </a:p>
              <a:p>
                <a:pPr marL="457200" lvl="1" indent="0">
                  <a:buNone/>
                </a:pPr>
                <a:r>
                  <a:rPr lang="fr-FR" sz="1200" dirty="0"/>
                  <a:t> ·  </a:t>
                </a:r>
                <a:r>
                  <a:rPr lang="fr-FR" sz="1600" dirty="0" err="1"/>
                  <a:t>sometimes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​ is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600" dirty="0"/>
                  <a:t> small, </a:t>
                </a:r>
                <a:r>
                  <a:rPr lang="fr-FR" sz="1600" dirty="0" err="1"/>
                  <a:t>sometimes</a:t>
                </a:r>
                <a:r>
                  <a:rPr lang="fr-FR" sz="1600" dirty="0"/>
                  <a:t> the inverse, </a:t>
                </a:r>
                <a:r>
                  <a:rPr lang="en-US" sz="1600" dirty="0"/>
                  <a:t>sometimes one is negative while the other is positive.</a:t>
                </a:r>
                <a:endParaRPr lang="fr-FR" sz="1600" dirty="0"/>
              </a:p>
              <a:p>
                <a:pPr marL="0" indent="0">
                  <a:buNone/>
                </a:pPr>
                <a:endParaRPr lang="fr-FR" sz="1000" dirty="0"/>
              </a:p>
              <a:p>
                <a:pPr marL="0" indent="0">
                  <a:buNone/>
                </a:pPr>
                <a:endParaRPr lang="fr-FR" sz="1000" dirty="0"/>
              </a:p>
              <a:p>
                <a:r>
                  <a:rPr lang="fr-FR" sz="1800" dirty="0"/>
                  <a:t>This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one of the </a:t>
                </a:r>
                <a:r>
                  <a:rPr lang="fr-FR" sz="1800" dirty="0" err="1"/>
                  <a:t>reason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why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introduce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penalization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regression</a:t>
                </a:r>
                <a:r>
                  <a:rPr lang="fr-FR" sz="1800" dirty="0"/>
                  <a:t>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0C3DCCC-F59C-E4E3-D4B8-DE39D2BA8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8175" y="1763982"/>
                <a:ext cx="10515600" cy="3330035"/>
              </a:xfrm>
              <a:blipFill>
                <a:blip r:embed="rId2"/>
                <a:stretch>
                  <a:fillRect l="-290" t="-20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5B7D873C-A6EE-BC5D-C1F2-98F0C9092495}"/>
              </a:ext>
            </a:extLst>
          </p:cNvPr>
          <p:cNvSpPr txBox="1">
            <a:spLocks/>
          </p:cNvSpPr>
          <p:nvPr/>
        </p:nvSpPr>
        <p:spPr>
          <a:xfrm>
            <a:off x="10706100" y="-152400"/>
            <a:ext cx="14859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Multiple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96B6727-1B47-23B7-A2EF-27810F4FD51F}"/>
              </a:ext>
            </a:extLst>
          </p:cNvPr>
          <p:cNvSpPr txBox="1">
            <a:spLocks/>
          </p:cNvSpPr>
          <p:nvPr/>
        </p:nvSpPr>
        <p:spPr>
          <a:xfrm>
            <a:off x="718225" y="2208213"/>
            <a:ext cx="10515600" cy="333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180D7-B3A9-8C4D-CDE9-A2165FFB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48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+mn-lt"/>
              </a:rPr>
              <a:t>Introduction (</a:t>
            </a:r>
            <a:r>
              <a:rPr lang="fr-FR" sz="3600" dirty="0" err="1">
                <a:latin typeface="+mn-lt"/>
              </a:rPr>
              <a:t>Context</a:t>
            </a:r>
            <a:r>
              <a:rPr lang="fr-FR" sz="3600" dirty="0">
                <a:latin typeface="+mn-lt"/>
              </a:rPr>
              <a:t>, Motivation)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049EA-E311-D1EB-D8F5-4AF9DEC9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792"/>
            <a:ext cx="10515600" cy="4351338"/>
          </a:xfrm>
        </p:spPr>
        <p:txBody>
          <a:bodyPr/>
          <a:lstStyle/>
          <a:p>
            <a:r>
              <a:rPr lang="en-US" dirty="0"/>
              <a:t>Supervised method (we have a dataset (X,Y)) </a:t>
            </a:r>
          </a:p>
          <a:p>
            <a:endParaRPr lang="fr-FR" dirty="0"/>
          </a:p>
          <a:p>
            <a:r>
              <a:rPr lang="en-US" dirty="0"/>
              <a:t>Objective: to estimate a relationship f: X—&gt;Y from the data in order to: 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en-US" dirty="0"/>
              <a:t>1) Predict new values of Y (Prediction)</a:t>
            </a:r>
          </a:p>
          <a:p>
            <a:pPr marL="0" indent="0">
              <a:buNone/>
            </a:pPr>
            <a:r>
              <a:rPr lang="fr-FR" sz="900" i="1" dirty="0"/>
              <a:t>	</a:t>
            </a:r>
            <a:r>
              <a:rPr lang="en-US" sz="1400" dirty="0"/>
              <a:t> (Example: predicting sales based on the TV, radio, and newspaper budget)</a:t>
            </a:r>
          </a:p>
          <a:p>
            <a:pPr marL="0" indent="0">
              <a:buNone/>
            </a:pPr>
            <a:r>
              <a:rPr lang="fr-FR" i="1" dirty="0"/>
              <a:t>	</a:t>
            </a:r>
            <a:r>
              <a:rPr lang="fr-FR" dirty="0"/>
              <a:t>2)</a:t>
            </a:r>
            <a:r>
              <a:rPr lang="en-US" sz="2400" dirty="0"/>
              <a:t>Understand the effect of each explanatory variable on Y (Inference)</a:t>
            </a:r>
          </a:p>
          <a:p>
            <a:pPr marL="0" indent="0">
              <a:buNone/>
            </a:pPr>
            <a:r>
              <a:rPr lang="fr-FR" sz="1400" i="1" dirty="0"/>
              <a:t>	</a:t>
            </a:r>
            <a:r>
              <a:rPr lang="en-US" sz="1400" dirty="0"/>
              <a:t> (Example: measure the average impact of an additional €1000 on TV ad sales and test if this effect is significant)</a:t>
            </a:r>
            <a:endParaRPr lang="fr-FR" sz="1400" i="1" dirty="0"/>
          </a:p>
          <a:p>
            <a:pPr marL="0" indent="0">
              <a:buNone/>
            </a:pPr>
            <a:endParaRPr lang="fr-FR" i="1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5AAE58E-90B9-C6A3-41FB-6FFD940F0BF1}"/>
              </a:ext>
            </a:extLst>
          </p:cNvPr>
          <p:cNvCxnSpPr/>
          <p:nvPr/>
        </p:nvCxnSpPr>
        <p:spPr>
          <a:xfrm flipV="1">
            <a:off x="6901312" y="2677854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D1BE031-67A8-DC45-F02E-11109177D271}"/>
              </a:ext>
            </a:extLst>
          </p:cNvPr>
          <p:cNvCxnSpPr>
            <a:cxnSpLocks/>
          </p:cNvCxnSpPr>
          <p:nvPr/>
        </p:nvCxnSpPr>
        <p:spPr>
          <a:xfrm flipH="1" flipV="1">
            <a:off x="7280275" y="2677854"/>
            <a:ext cx="6350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26024DB-43B0-D7CA-76E5-BE957248E05B}"/>
              </a:ext>
            </a:extLst>
          </p:cNvPr>
          <p:cNvSpPr txBox="1"/>
          <p:nvPr/>
        </p:nvSpPr>
        <p:spPr>
          <a:xfrm>
            <a:off x="6447287" y="2822897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Explanatory</a:t>
            </a:r>
            <a:r>
              <a:rPr lang="fr-FR" sz="800" dirty="0"/>
              <a:t> variable(s)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B46D73-56D3-5B94-C187-9F043FD91F14}"/>
              </a:ext>
            </a:extLst>
          </p:cNvPr>
          <p:cNvSpPr txBox="1"/>
          <p:nvPr/>
        </p:nvSpPr>
        <p:spPr>
          <a:xfrm>
            <a:off x="7159505" y="288445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Target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21A3E84-6889-9C85-FEFE-A9B07638F90B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2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47701-37A4-1C23-EDCA-FA24DE8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(</a:t>
            </a:r>
            <a:r>
              <a:rPr lang="fr-FR" dirty="0" err="1"/>
              <a:t>penalization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) – Ridge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6F5387-849A-2C4D-C0E0-2D1B7C6B8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4800" dirty="0"/>
                  <a:t>When the variables are highly correlated, as we have seen, the coefficients can take unstable values (small variation in the data leads to large changes in the coefficients).</a:t>
                </a:r>
              </a:p>
              <a:p>
                <a:r>
                  <a:rPr lang="en-US" sz="4800" dirty="0"/>
                  <a:t>Ridge stabilizes this by adding an L2 penalty to the function to be minimized</a:t>
                </a:r>
              </a:p>
              <a:p>
                <a:pPr marL="0" indent="0" algn="ctr">
                  <a:buNone/>
                </a:pPr>
                <a:r>
                  <a:rPr lang="en-US" sz="4800" dirty="0"/>
                  <a:t>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4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fr-FR" sz="4800" dirty="0"/>
              </a:p>
              <a:p>
                <a:pPr marL="0" indent="0" algn="ctr">
                  <a:buNone/>
                </a:pPr>
                <a:endParaRPr lang="fr-FR" sz="4800" dirty="0"/>
              </a:p>
              <a:p>
                <a:pPr algn="ctr"/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:r>
                  <a:rPr lang="fr-FR" sz="4800" dirty="0" err="1">
                    <a:sym typeface="Wingdings" panose="05000000000000000000" pitchFamily="2" charset="2"/>
                  </a:rPr>
                  <a:t>minimize</a:t>
                </a:r>
                <a:r>
                  <a:rPr lang="fr-FR" sz="4800" dirty="0">
                    <a:sym typeface="Wingdings" panose="05000000000000000000" pitchFamily="2" charset="2"/>
                  </a:rPr>
                  <a:t> RSS under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≤ c (</a:t>
                </a:r>
                <a:r>
                  <a:rPr lang="fr-FR" sz="4800" dirty="0" err="1"/>
                  <a:t>sphere</a:t>
                </a:r>
                <a:r>
                  <a:rPr lang="fr-FR" sz="4800" dirty="0"/>
                  <a:t>/</a:t>
                </a:r>
                <a:r>
                  <a:rPr lang="fr-FR" sz="4800" dirty="0" err="1"/>
                  <a:t>circle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constraint</a:t>
                </a:r>
                <a:r>
                  <a:rPr lang="fr-FR" sz="4800" dirty="0"/>
                  <a:t>) </a:t>
                </a:r>
              </a:p>
              <a:p>
                <a:r>
                  <a:rPr lang="fr-FR" sz="4800" dirty="0" err="1"/>
                  <a:t>Result</a:t>
                </a:r>
                <a:r>
                  <a:rPr lang="fr-FR" sz="4800" dirty="0"/>
                  <a:t> : coefficients </a:t>
                </a:r>
                <a:r>
                  <a:rPr lang="fr-FR" sz="4800" dirty="0" err="1"/>
                  <a:t>remains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low</a:t>
                </a:r>
                <a:r>
                  <a:rPr lang="fr-FR" sz="4800" dirty="0"/>
                  <a:t> in </a:t>
                </a:r>
                <a:r>
                  <a:rPr lang="fr-FR" sz="4800" dirty="0" err="1"/>
                  <a:t>comparison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linear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regression</a:t>
                </a:r>
                <a:r>
                  <a:rPr lang="fr-FR" sz="4800" dirty="0"/>
                  <a:t> but </a:t>
                </a:r>
                <a:r>
                  <a:rPr lang="fr-FR" sz="4800" dirty="0" err="1"/>
                  <a:t>never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equal</a:t>
                </a:r>
                <a:r>
                  <a:rPr lang="fr-FR" sz="4800" dirty="0"/>
                  <a:t> to 0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4800" dirty="0"/>
                      <m:t>λ</m:t>
                    </m:r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+ 2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800" dirty="0"/>
                      <m:t>λ</m:t>
                    </m:r>
                  </m:oMath>
                </a14:m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 0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4800" dirty="0"/>
                          <m:t>λ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 </a:t>
                </a:r>
                <a:r>
                  <a:rPr lang="fr-FR" sz="4800" dirty="0" err="1"/>
                  <a:t>smooth</a:t>
                </a:r>
                <a:r>
                  <a:rPr lang="fr-FR" sz="4800" dirty="0"/>
                  <a:t>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4800" dirty="0"/>
                  <a:t> =0 </a:t>
                </a:r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fr-FR" sz="4800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4800" b="0" dirty="0"/>
              </a:p>
              <a:p>
                <a:r>
                  <a:rPr lang="fr-FR" sz="4800" dirty="0"/>
                  <a:t>Here </a:t>
                </a:r>
                <a:r>
                  <a:rPr lang="fr-FR" sz="4800" dirty="0" err="1"/>
                  <a:t>we</a:t>
                </a:r>
                <a:r>
                  <a:rPr lang="fr-FR" sz="4800" dirty="0"/>
                  <a:t> can </a:t>
                </a:r>
                <a:r>
                  <a:rPr lang="fr-FR" sz="4800" dirty="0" err="1"/>
                  <a:t>see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that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4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4800" dirty="0"/>
                  <a:t> </a:t>
                </a:r>
                <a:r>
                  <a:rPr lang="fr-FR" sz="4800" dirty="0" err="1"/>
                  <a:t>is</a:t>
                </a:r>
                <a:r>
                  <a:rPr lang="fr-FR" sz="4800" dirty="0"/>
                  <a:t> an optimal solution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𝑑𝑅𝑆𝑆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4800" dirty="0"/>
                  <a:t> </a:t>
                </a:r>
                <a14:m>
                  <m:oMath xmlns:m="http://schemas.openxmlformats.org/officeDocument/2006/math">
                    <m:r>
                      <a:rPr lang="fr-FR" sz="4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4800" dirty="0"/>
                  <a:t> ; RARE</a:t>
                </a:r>
              </a:p>
              <a:p>
                <a:pPr marL="0" indent="0" algn="ctr">
                  <a:buNone/>
                </a:pPr>
                <a:endParaRPr lang="fr-FR" sz="4800" dirty="0"/>
              </a:p>
              <a:p>
                <a:endParaRPr lang="fr-FR" sz="4800" dirty="0"/>
              </a:p>
              <a:p>
                <a:r>
                  <a:rPr lang="fr-FR" sz="4800" dirty="0"/>
                  <a:t>Visual </a:t>
                </a:r>
                <a:r>
                  <a:rPr lang="fr-FR" sz="4800" dirty="0" err="1"/>
                  <a:t>example</a:t>
                </a:r>
                <a:r>
                  <a:rPr lang="fr-FR" sz="4800" dirty="0"/>
                  <a:t> 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2 </a:t>
                </a:r>
                <a:r>
                  <a:rPr lang="fr-FR" sz="4800" dirty="0" err="1"/>
                  <a:t>predictors</a:t>
                </a:r>
                <a:r>
                  <a:rPr lang="fr-FR" sz="4800" dirty="0"/>
                  <a:t> : </a:t>
                </a:r>
              </a:p>
              <a:p>
                <a:pPr marL="0" indent="0">
                  <a:buNone/>
                </a:pPr>
                <a:r>
                  <a:rPr lang="fr-FR" sz="4800" dirty="0"/>
                  <a:t>	</a:t>
                </a:r>
                <a:r>
                  <a:rPr lang="fr-FR" sz="4800" dirty="0" err="1"/>
                  <a:t>We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want</a:t>
                </a:r>
                <a:r>
                  <a:rPr lang="fr-FR" sz="4800" dirty="0"/>
                  <a:t> to </a:t>
                </a:r>
                <a:r>
                  <a:rPr lang="fr-FR" sz="4800" dirty="0" err="1"/>
                  <a:t>minimize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4800">
                        <a:latin typeface="Cambria Math" panose="02040503050406030204" pitchFamily="18" charset="0"/>
                      </a:rPr>
                      <m:t>RSS</m:t>
                    </m:r>
                    <m:r>
                      <a:rPr lang="fr-FR" sz="4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4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4800" dirty="0"/>
              </a:p>
              <a:p>
                <a:pPr marL="0" indent="0">
                  <a:buNone/>
                </a:pPr>
                <a:r>
                  <a:rPr lang="fr-FR" sz="4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4800" dirty="0"/>
                  <a:t> = 10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4800" dirty="0"/>
                  <a:t> = -9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=181 </a:t>
                </a:r>
              </a:p>
              <a:p>
                <a:pPr marL="0" indent="0">
                  <a:buNone/>
                </a:pPr>
                <a:r>
                  <a:rPr lang="fr-FR" sz="4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4800" dirty="0"/>
                  <a:t> = 0.5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4800" dirty="0"/>
                  <a:t> = 0.5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=0.5  -&gt; more stable  , more </a:t>
                </a:r>
                <a:r>
                  <a:rPr lang="fr-FR" sz="4800" dirty="0" err="1"/>
                  <a:t>likely</a:t>
                </a:r>
                <a:r>
                  <a:rPr lang="fr-FR" sz="4800" dirty="0"/>
                  <a:t> to </a:t>
                </a:r>
                <a:r>
                  <a:rPr lang="fr-FR" sz="4800" dirty="0" err="1"/>
                  <a:t>be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choosed</a:t>
                </a:r>
                <a:r>
                  <a:rPr lang="fr-FR" sz="4800" dirty="0"/>
                  <a:t> </a:t>
                </a:r>
              </a:p>
              <a:p>
                <a:endParaRPr lang="fr-FR" sz="1600" dirty="0"/>
              </a:p>
              <a:p>
                <a:pPr algn="ctr"/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C6F5387-849A-2C4D-C0E0-2D1B7C6B8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0" b="-9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EAE4528-9834-2A9E-2544-6C30E0895357}"/>
              </a:ext>
            </a:extLst>
          </p:cNvPr>
          <p:cNvSpPr/>
          <p:nvPr/>
        </p:nvSpPr>
        <p:spPr>
          <a:xfrm>
            <a:off x="4721224" y="2432050"/>
            <a:ext cx="2708276" cy="337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7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EF377-AEDF-E130-E5AF-A20AADF6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</a:t>
            </a:r>
            <a:r>
              <a:rPr lang="el-GR" dirty="0"/>
              <a:t>Λ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127FDB-5B79-B119-951D-4B2FC1F4C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endParaRPr lang="fr-FR" sz="2000" dirty="0"/>
              </a:p>
              <a:p>
                <a:r>
                  <a:rPr lang="el-GR" sz="2000" dirty="0"/>
                  <a:t>Λ</a:t>
                </a:r>
                <a:r>
                  <a:rPr lang="fr-FR" sz="2000" dirty="0"/>
                  <a:t> &gt; 0 forces the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000" dirty="0"/>
                  <a:t> to </a:t>
                </a:r>
                <a:r>
                  <a:rPr lang="fr-FR" sz="2000" dirty="0" err="1"/>
                  <a:t>stay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</a:t>
                </a:r>
                <a:r>
                  <a:rPr lang="fr-FR" sz="2000" dirty="0"/>
                  <a:t> (</a:t>
                </a:r>
                <a:r>
                  <a:rPr lang="fr-FR" sz="2000" dirty="0" err="1"/>
                  <a:t>shrinkage</a:t>
                </a:r>
                <a:r>
                  <a:rPr lang="fr-FR" sz="2000" dirty="0"/>
                  <a:t>)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The more </a:t>
                </a:r>
                <a:r>
                  <a:rPr lang="el-GR" sz="2000" dirty="0"/>
                  <a:t>Λ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high the </a:t>
                </a:r>
                <a:r>
                  <a:rPr lang="fr-FR" sz="2000" dirty="0" err="1"/>
                  <a:t>smaller</a:t>
                </a:r>
                <a:r>
                  <a:rPr lang="fr-FR" sz="2000" dirty="0"/>
                  <a:t> the betas are ; </a:t>
                </a:r>
                <a:r>
                  <a:rPr lang="fr-FR" sz="2000" dirty="0" err="1"/>
                  <a:t>low</a:t>
                </a:r>
                <a:r>
                  <a:rPr lang="fr-FR" sz="2000" dirty="0"/>
                  <a:t> variance ; high </a:t>
                </a:r>
                <a:r>
                  <a:rPr lang="fr-FR" sz="2000" dirty="0" err="1"/>
                  <a:t>bias</a:t>
                </a:r>
                <a:r>
                  <a:rPr lang="fr-FR" sz="2000" dirty="0"/>
                  <a:t> ;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underfitting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The more </a:t>
                </a:r>
                <a:r>
                  <a:rPr lang="el-GR" sz="2000" dirty="0"/>
                  <a:t>Λ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small</a:t>
                </a:r>
                <a:r>
                  <a:rPr lang="fr-FR" sz="2000" dirty="0"/>
                  <a:t> the </a:t>
                </a:r>
                <a:r>
                  <a:rPr lang="fr-FR" sz="2000" dirty="0" err="1"/>
                  <a:t>bigger</a:t>
                </a:r>
                <a:r>
                  <a:rPr lang="fr-FR" sz="2000" dirty="0"/>
                  <a:t> the betas are ; </a:t>
                </a:r>
                <a:r>
                  <a:rPr lang="fr-FR" sz="2000" dirty="0" err="1"/>
                  <a:t>low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bias</a:t>
                </a:r>
                <a:r>
                  <a:rPr lang="fr-FR" sz="2000" dirty="0"/>
                  <a:t>  ; high variance ; </a:t>
                </a:r>
                <a:r>
                  <a:rPr lang="fr-FR" sz="2000" dirty="0" err="1"/>
                  <a:t>risk</a:t>
                </a:r>
                <a:r>
                  <a:rPr lang="fr-FR" sz="2000" dirty="0"/>
                  <a:t> of </a:t>
                </a:r>
                <a:r>
                  <a:rPr lang="fr-FR" sz="2000" dirty="0" err="1"/>
                  <a:t>overfitting</a:t>
                </a:r>
                <a:r>
                  <a:rPr lang="fr-FR" sz="2000" dirty="0"/>
                  <a:t> (normal </a:t>
                </a:r>
                <a:r>
                  <a:rPr lang="fr-FR" sz="2000" dirty="0" err="1"/>
                  <a:t>linear</a:t>
                </a:r>
                <a:r>
                  <a:rPr lang="fr-FR" sz="2000" dirty="0"/>
                  <a:t> </a:t>
                </a:r>
                <a:r>
                  <a:rPr lang="fr-FR" sz="2000" dirty="0" err="1"/>
                  <a:t>regression</a:t>
                </a:r>
                <a:r>
                  <a:rPr lang="fr-FR" sz="2000" dirty="0"/>
                  <a:t>) 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How to </a:t>
                </a:r>
                <a:r>
                  <a:rPr lang="fr-FR" sz="2000" dirty="0" err="1"/>
                  <a:t>choose</a:t>
                </a:r>
                <a:r>
                  <a:rPr lang="fr-FR" sz="2000" dirty="0"/>
                  <a:t> the best </a:t>
                </a:r>
                <a:r>
                  <a:rPr lang="el-GR" sz="2000" dirty="0"/>
                  <a:t>Λ</a:t>
                </a:r>
                <a:r>
                  <a:rPr lang="fr-FR" sz="2000" dirty="0"/>
                  <a:t> ? : Cross validation </a:t>
                </a:r>
              </a:p>
              <a:p>
                <a:pPr lvl="2"/>
                <a:r>
                  <a:rPr lang="fr-FR" sz="1100" dirty="0"/>
                  <a:t>Split the </a:t>
                </a:r>
                <a:r>
                  <a:rPr lang="fr-FR" sz="1100" dirty="0" err="1"/>
                  <a:t>datasets</a:t>
                </a:r>
                <a:r>
                  <a:rPr lang="fr-FR" sz="1100" dirty="0"/>
                  <a:t> in k </a:t>
                </a:r>
                <a:r>
                  <a:rPr lang="fr-FR" sz="1100" dirty="0" err="1"/>
                  <a:t>subset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we</a:t>
                </a:r>
                <a:r>
                  <a:rPr lang="fr-FR" sz="1100" dirty="0"/>
                  <a:t> train/ test </a:t>
                </a:r>
                <a:r>
                  <a:rPr lang="fr-FR" sz="1100" dirty="0" err="1"/>
                  <a:t>several</a:t>
                </a:r>
                <a:r>
                  <a:rPr lang="fr-FR" sz="1100" dirty="0"/>
                  <a:t> time in </a:t>
                </a:r>
                <a:r>
                  <a:rPr lang="fr-FR" sz="1100" dirty="0" err="1"/>
                  <a:t>different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subset</a:t>
                </a:r>
                <a:r>
                  <a:rPr lang="fr-FR" sz="1100" dirty="0"/>
                  <a:t> / </a:t>
                </a:r>
                <a:r>
                  <a:rPr lang="fr-FR" sz="1100" dirty="0" err="1"/>
                  <a:t>we</a:t>
                </a:r>
                <a:r>
                  <a:rPr lang="fr-FR" sz="1100" dirty="0"/>
                  <a:t> </a:t>
                </a:r>
                <a:r>
                  <a:rPr lang="fr-FR" sz="1100" dirty="0" err="1"/>
                  <a:t>compute</a:t>
                </a:r>
                <a:r>
                  <a:rPr lang="fr-FR" sz="1100" dirty="0"/>
                  <a:t> the </a:t>
                </a:r>
                <a:r>
                  <a:rPr lang="fr-FR" sz="1100" dirty="0" err="1"/>
                  <a:t>error</a:t>
                </a:r>
                <a:r>
                  <a:rPr lang="fr-FR" sz="1100" dirty="0"/>
                  <a:t> / </a:t>
                </a:r>
                <a:r>
                  <a:rPr lang="fr-FR" sz="1100" dirty="0" err="1"/>
                  <a:t>choose</a:t>
                </a:r>
                <a:r>
                  <a:rPr lang="fr-FR" sz="1100" dirty="0"/>
                  <a:t> </a:t>
                </a:r>
                <a:r>
                  <a:rPr lang="el-GR" sz="1100" dirty="0"/>
                  <a:t>Λ</a:t>
                </a:r>
                <a:r>
                  <a:rPr lang="fr-FR" sz="1100" dirty="0"/>
                  <a:t> </a:t>
                </a:r>
                <a:r>
                  <a:rPr lang="fr-FR" sz="1100" dirty="0" err="1"/>
                  <a:t>that</a:t>
                </a:r>
                <a:r>
                  <a:rPr lang="fr-FR" sz="1100" dirty="0"/>
                  <a:t> </a:t>
                </a:r>
                <a:r>
                  <a:rPr lang="fr-FR" sz="1100" dirty="0" err="1"/>
                  <a:t>minimize</a:t>
                </a:r>
                <a:r>
                  <a:rPr lang="fr-FR" sz="1100" dirty="0"/>
                  <a:t> </a:t>
                </a:r>
                <a:r>
                  <a:rPr lang="fr-FR" sz="1100" dirty="0" err="1"/>
                  <a:t>this</a:t>
                </a:r>
                <a:r>
                  <a:rPr lang="fr-FR" sz="1100" dirty="0"/>
                  <a:t> </a:t>
                </a:r>
                <a:r>
                  <a:rPr lang="fr-FR" sz="1100" dirty="0" err="1"/>
                  <a:t>error</a:t>
                </a:r>
                <a:r>
                  <a:rPr lang="fr-FR" sz="1100" dirty="0"/>
                  <a:t> </a:t>
                </a:r>
              </a:p>
              <a:p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127FDB-5B79-B119-951D-4B2FC1F4C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5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643-7447-5550-5F99-822D67DD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6C7B4-CD0F-2360-D6E3-DC09A0EA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2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Extension (</a:t>
            </a:r>
            <a:r>
              <a:rPr lang="fr-FR" sz="4000" dirty="0" err="1"/>
              <a:t>penalization</a:t>
            </a:r>
            <a:r>
              <a:rPr lang="fr-FR" sz="4000" dirty="0"/>
              <a:t> </a:t>
            </a:r>
            <a:r>
              <a:rPr lang="fr-FR" sz="4000" dirty="0" err="1"/>
              <a:t>regression</a:t>
            </a:r>
            <a:r>
              <a:rPr lang="fr-FR" sz="4000" dirty="0"/>
              <a:t>) – </a:t>
            </a:r>
            <a:br>
              <a:rPr lang="fr-FR" sz="4000" dirty="0"/>
            </a:br>
            <a:r>
              <a:rPr lang="fr-FR" sz="4000" dirty="0"/>
              <a:t>Lasso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7A4A93-6077-E831-F906-D8EACE803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11675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4800" dirty="0"/>
                  <a:t>When the variables are highly correlated, as we have seen, the coefficients can take unstable values (small variation in the data leads to large changes in the coefficients).</a:t>
                </a:r>
              </a:p>
              <a:p>
                <a:r>
                  <a:rPr lang="en-US" sz="4800" dirty="0"/>
                  <a:t>Ridge stabilizes this by adding an L1 penalty to the function to be minimized</a:t>
                </a:r>
              </a:p>
              <a:p>
                <a:pPr marL="0" indent="0" algn="ctr">
                  <a:buNone/>
                </a:pPr>
                <a:r>
                  <a:rPr lang="en-US" sz="4800" dirty="0"/>
                  <a:t>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4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4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4800" i="1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4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fr-FR" sz="4800" dirty="0"/>
              </a:p>
              <a:p>
                <a:pPr marL="0" indent="0" algn="ctr">
                  <a:buNone/>
                </a:pPr>
                <a:endParaRPr lang="fr-FR" sz="4800" dirty="0"/>
              </a:p>
              <a:p>
                <a:pPr algn="ctr"/>
                <a:r>
                  <a:rPr lang="fr-FR" sz="4800" dirty="0">
                    <a:sym typeface="Wingdings" panose="05000000000000000000" pitchFamily="2" charset="2"/>
                  </a:rPr>
                  <a:t> </a:t>
                </a:r>
                <a:r>
                  <a:rPr lang="fr-FR" sz="4800" dirty="0" err="1">
                    <a:sym typeface="Wingdings" panose="05000000000000000000" pitchFamily="2" charset="2"/>
                  </a:rPr>
                  <a:t>minimize</a:t>
                </a:r>
                <a:r>
                  <a:rPr lang="fr-FR" sz="4800" dirty="0">
                    <a:sym typeface="Wingdings" panose="05000000000000000000" pitchFamily="2" charset="2"/>
                  </a:rPr>
                  <a:t> RSS under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l-GR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4800" dirty="0"/>
                  <a:t> ≤ c (</a:t>
                </a:r>
                <a:r>
                  <a:rPr lang="fr-FR" sz="4800" dirty="0" err="1"/>
                  <a:t>sphere</a:t>
                </a:r>
                <a:r>
                  <a:rPr lang="fr-FR" sz="4800" dirty="0"/>
                  <a:t>/</a:t>
                </a:r>
                <a:r>
                  <a:rPr lang="fr-FR" sz="4800" dirty="0" err="1"/>
                  <a:t>circle</a:t>
                </a:r>
                <a:r>
                  <a:rPr lang="fr-FR" sz="4800" dirty="0"/>
                  <a:t> </a:t>
                </a:r>
                <a:r>
                  <a:rPr lang="fr-FR" sz="4800" dirty="0" err="1"/>
                  <a:t>constraint</a:t>
                </a:r>
                <a:r>
                  <a:rPr lang="fr-FR" sz="4800" dirty="0"/>
                  <a:t>) </a:t>
                </a:r>
              </a:p>
              <a:p>
                <a:r>
                  <a:rPr lang="fr-FR" sz="4800" dirty="0" err="1"/>
                  <a:t>Result</a:t>
                </a:r>
                <a:r>
                  <a:rPr lang="fr-FR" sz="4800" dirty="0"/>
                  <a:t> : coefficients </a:t>
                </a:r>
                <a:r>
                  <a:rPr lang="fr-FR" sz="4800" dirty="0" err="1"/>
                  <a:t>remains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low</a:t>
                </a:r>
                <a:r>
                  <a:rPr lang="fr-FR" sz="4800" dirty="0"/>
                  <a:t> in </a:t>
                </a:r>
                <a:r>
                  <a:rPr lang="fr-FR" sz="4800" dirty="0" err="1"/>
                  <a:t>comparison</a:t>
                </a:r>
                <a:r>
                  <a:rPr lang="fr-FR" sz="4800" dirty="0"/>
                  <a:t> </a:t>
                </a:r>
                <a:r>
                  <a:rPr lang="fr-FR" sz="4800" dirty="0" err="1"/>
                  <a:t>with</a:t>
                </a:r>
                <a:r>
                  <a:rPr lang="fr-FR" sz="4800" dirty="0"/>
                  <a:t> </a:t>
                </a:r>
                <a:r>
                  <a:rPr lang="fr-FR" sz="4800" dirty="0" err="1"/>
                  <a:t>linear</a:t>
                </a:r>
                <a:r>
                  <a:rPr lang="fr-FR" sz="4800" dirty="0"/>
                  <a:t> </a:t>
                </a:r>
                <a:r>
                  <a:rPr lang="fr-FR" sz="4800" dirty="0" err="1"/>
                  <a:t>regression</a:t>
                </a:r>
                <a:r>
                  <a:rPr lang="fr-FR" sz="4800" dirty="0"/>
                  <a:t> and CAN BE </a:t>
                </a:r>
                <a:r>
                  <a:rPr lang="fr-FR" sz="4800" dirty="0" err="1"/>
                  <a:t>equal</a:t>
                </a:r>
                <a:r>
                  <a:rPr lang="fr-FR" sz="4800" dirty="0"/>
                  <a:t> to 0 : </a:t>
                </a:r>
              </a:p>
              <a:p>
                <a:endParaRPr lang="fr-FR" sz="4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sz="4800" dirty="0"/>
                      <m:t>λ</m:t>
                    </m:r>
                    <m:nary>
                      <m:naryPr>
                        <m:chr m:val="∑"/>
                        <m:ctrlPr>
                          <a:rPr lang="el-GR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8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4800" dirty="0"/>
                  <a:t> + </a:t>
                </a:r>
                <a:r>
                  <a:rPr lang="el-GR" sz="4800" dirty="0"/>
                  <a:t>λ</a:t>
                </a:r>
                <a:r>
                  <a:rPr lang="fr-FR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48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fr-FR" sz="4800" b="0" i="0" dirty="0" smtClean="0">
                        <a:latin typeface="Cambria Math" panose="02040503050406030204" pitchFamily="18" charset="0"/>
                      </a:rPr>
                      <m:t>ign</m:t>
                    </m:r>
                    <m:r>
                      <m:rPr>
                        <m:nor/>
                      </m:rPr>
                      <a:rPr lang="fr-FR" sz="4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4800" dirty="0"/>
                  <a:t> = 0</a:t>
                </a:r>
              </a:p>
              <a:p>
                <a:pPr marL="0" indent="0" algn="ctr">
                  <a:buNone/>
                </a:pPr>
                <a:r>
                  <a:rPr lang="fr-FR" sz="4800" dirty="0"/>
                  <a:t> </a:t>
                </a:r>
              </a:p>
              <a:p>
                <a:pPr marL="0" indent="0" algn="ctr">
                  <a:buNone/>
                </a:pPr>
                <a:r>
                  <a:rPr lang="fr-FR" sz="480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sz="4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48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4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𝑑𝑅𝑆𝑆</m:t>
                                </m:r>
                              </m:num>
                              <m:den>
                                <m:r>
                                  <a:rPr lang="fr-FR" sz="4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4800" i="1"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a:rPr lang="fr-FR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nor/>
                              </m:rPr>
                              <a:rPr lang="fr-FR" sz="4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4800" dirty="0"/>
                              <m:t>λ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,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belongs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  [-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1,1</m:t>
                            </m:r>
                            <m:r>
                              <m:rPr>
                                <m:nor/>
                              </m:rPr>
                              <a:rPr lang="fr-FR" sz="4800" b="0" i="0" dirty="0" smtClean="0"/>
                              <m:t>] **</m:t>
                            </m:r>
                          </m:e>
                        </m:eqArr>
                      </m:e>
                    </m:d>
                  </m:oMath>
                </a14:m>
                <a:endParaRPr lang="fr-FR" sz="4800" dirty="0"/>
              </a:p>
              <a:p>
                <a:endParaRPr lang="fr-FR" sz="1600" dirty="0"/>
              </a:p>
              <a:p>
                <a:r>
                  <a:rPr lang="fr-FR" sz="5600" dirty="0" err="1"/>
                  <a:t>Here</a:t>
                </a:r>
                <a:r>
                  <a:rPr lang="fr-FR" sz="5600" dirty="0"/>
                  <a:t> </a:t>
                </a:r>
                <a:r>
                  <a:rPr lang="fr-FR" sz="5600" dirty="0" err="1"/>
                  <a:t>we</a:t>
                </a:r>
                <a:r>
                  <a:rPr lang="fr-FR" sz="5600" dirty="0"/>
                  <a:t> can </a:t>
                </a:r>
                <a:r>
                  <a:rPr lang="fr-FR" sz="5600" dirty="0" err="1"/>
                  <a:t>see</a:t>
                </a:r>
                <a:r>
                  <a:rPr lang="fr-FR" sz="5600" dirty="0"/>
                  <a:t> </a:t>
                </a:r>
                <a:r>
                  <a:rPr lang="fr-FR" sz="5600" dirty="0" err="1"/>
                  <a:t>that</a:t>
                </a:r>
                <a:r>
                  <a:rPr lang="fr-FR" sz="5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6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6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6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5600" dirty="0"/>
                  <a:t> </a:t>
                </a:r>
                <a:r>
                  <a:rPr lang="fr-FR" sz="5600" dirty="0" err="1"/>
                  <a:t>is</a:t>
                </a:r>
                <a:r>
                  <a:rPr lang="fr-FR" sz="5600" dirty="0"/>
                  <a:t> an optimal solution for -</a:t>
                </a:r>
                <a:r>
                  <a:rPr lang="el-GR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6000" dirty="0"/>
                      <m:t>λ</m:t>
                    </m:r>
                    <m:r>
                      <a:rPr lang="el-GR" sz="6000" i="1" dirty="0"/>
                      <m:t> </m:t>
                    </m:r>
                  </m:oMath>
                </a14:m>
                <a:r>
                  <a:rPr lang="fr-FR" sz="5600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𝑑𝑅𝑆𝑆</m:t>
                        </m:r>
                      </m:num>
                      <m:den>
                        <m:r>
                          <a:rPr lang="fr-FR" sz="6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6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6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5600" dirty="0"/>
                  <a:t>&lt;</a:t>
                </a:r>
                <a:r>
                  <a:rPr lang="el-GR" sz="6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6000" dirty="0"/>
                      <m:t>λ</m:t>
                    </m:r>
                  </m:oMath>
                </a14:m>
                <a:r>
                  <a:rPr lang="fr-FR" sz="5600" dirty="0"/>
                  <a:t> ; </a:t>
                </a:r>
                <a:r>
                  <a:rPr lang="fr-FR" sz="5600" dirty="0" err="1"/>
                  <a:t>it</a:t>
                </a:r>
                <a:r>
                  <a:rPr lang="fr-FR" sz="5600" dirty="0"/>
                  <a:t> </a:t>
                </a:r>
                <a:r>
                  <a:rPr lang="fr-FR" sz="5600" dirty="0" err="1"/>
                  <a:t>happens</a:t>
                </a:r>
                <a:r>
                  <a:rPr lang="fr-FR" sz="5600" dirty="0"/>
                  <a:t> more </a:t>
                </a:r>
                <a:r>
                  <a:rPr lang="fr-FR" sz="5600" dirty="0" err="1"/>
                  <a:t>often</a:t>
                </a:r>
                <a:r>
                  <a:rPr lang="fr-FR" sz="5600" dirty="0"/>
                  <a:t> (</a:t>
                </a:r>
                <a:r>
                  <a:rPr lang="fr-FR" sz="5600" dirty="0" err="1"/>
                  <a:t>thos</a:t>
                </a:r>
                <a:r>
                  <a:rPr lang="fr-FR" sz="5600" dirty="0"/>
                  <a:t> </a:t>
                </a:r>
                <a:r>
                  <a:rPr lang="fr-FR" sz="5600" dirty="0" err="1"/>
                  <a:t>explain</a:t>
                </a:r>
                <a:r>
                  <a:rPr lang="fr-FR" sz="5600" dirty="0"/>
                  <a:t> </a:t>
                </a:r>
                <a:r>
                  <a:rPr lang="fr-FR" sz="5600" dirty="0" err="1"/>
                  <a:t>why</a:t>
                </a:r>
                <a:r>
                  <a:rPr lang="fr-FR" sz="5600" dirty="0"/>
                  <a:t> lasso </a:t>
                </a:r>
                <a:r>
                  <a:rPr lang="fr-FR" sz="5600" dirty="0" err="1"/>
                  <a:t>allows</a:t>
                </a:r>
                <a:r>
                  <a:rPr lang="fr-FR" sz="5600" dirty="0"/>
                  <a:t> nul </a:t>
                </a:r>
                <a:r>
                  <a:rPr lang="fr-FR" sz="5600" dirty="0" err="1"/>
                  <a:t>coeff</a:t>
                </a:r>
                <a:r>
                  <a:rPr lang="fr-FR" sz="5600" dirty="0"/>
                  <a:t>) </a:t>
                </a:r>
              </a:p>
              <a:p>
                <a:pPr algn="ctr"/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37A4A93-6077-E831-F906-D8EACE803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11675"/>
              </a:xfrm>
              <a:blipFill>
                <a:blip r:embed="rId2"/>
                <a:stretch>
                  <a:fillRect l="-116" t="-9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EEBBDB5-2D51-FC35-FC0A-8611CA00ED4C}"/>
              </a:ext>
            </a:extLst>
          </p:cNvPr>
          <p:cNvSpPr/>
          <p:nvPr/>
        </p:nvSpPr>
        <p:spPr>
          <a:xfrm>
            <a:off x="4721224" y="2432050"/>
            <a:ext cx="2708276" cy="337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DD6919-EF49-60F1-254F-5CE0E936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976" y="4171951"/>
            <a:ext cx="2140332" cy="12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DAC1F6-5182-3FD1-3120-CAA72771C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5200" y="1028700"/>
                <a:ext cx="10388600" cy="5148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Hypothesis: there is a linear relationship between X and Y.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/>
                  <a:t>ie</a:t>
                </a:r>
                <a:r>
                  <a:rPr lang="fr-FR" sz="1600" dirty="0"/>
                  <a:t> : Sales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𝑇𝑉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</a:p>
              <a:p>
                <a:pPr algn="ctr"/>
                <a:endParaRPr lang="fr-F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 : </a:t>
                </a:r>
                <a:r>
                  <a:rPr lang="en-US" sz="1600" dirty="0"/>
                  <a:t>model parameters, we use the training data to </a:t>
                </a:r>
                <a:endParaRPr lang="fr-FR" sz="16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random error, part of Y that cannot be </a:t>
                </a:r>
                <a:r>
                  <a:rPr lang="fr-FR" sz="1600" dirty="0" err="1"/>
                  <a:t>explained</a:t>
                </a:r>
                <a:r>
                  <a:rPr lang="fr-FR" sz="1600" dirty="0"/>
                  <a:t> by X</a:t>
                </a:r>
              </a:p>
              <a:p>
                <a:r>
                  <a:rPr lang="en-US" sz="1600" dirty="0"/>
                  <a:t>Once estimated, we can predict Y:</a:t>
                </a:r>
              </a:p>
              <a:p>
                <a:pPr algn="ctr"/>
                <a:r>
                  <a:rPr lang="cy-GB" sz="1600" dirty="0"/>
                  <a:t>ŷ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16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 smtClean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algn="ctr"/>
                <a:endParaRPr lang="fr-FR" sz="1600" dirty="0"/>
              </a:p>
              <a:p>
                <a:r>
                  <a:rPr lang="en-US" sz="1600" dirty="0"/>
                  <a:t>To predict Y we need to determine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/>
                  <a:t>using</a:t>
                </a:r>
                <a:r>
                  <a:rPr lang="fr-FR" sz="1600" dirty="0"/>
                  <a:t> the </a:t>
                </a:r>
                <a:r>
                  <a:rPr lang="fr-FR" sz="1600" b="1" dirty="0"/>
                  <a:t>OLS</a:t>
                </a:r>
                <a:r>
                  <a:rPr lang="fr-FR" sz="1600" dirty="0"/>
                  <a:t> (least squares) </a:t>
                </a:r>
                <a:r>
                  <a:rPr lang="fr-FR" sz="1600" dirty="0" err="1"/>
                  <a:t>method</a:t>
                </a:r>
                <a:endParaRPr lang="fr-FR" sz="1600" dirty="0"/>
              </a:p>
              <a:p>
                <a:pPr marL="0" indent="0">
                  <a:buNone/>
                </a:pPr>
                <a:endParaRPr lang="fr-FR" sz="1600" i="1" dirty="0"/>
              </a:p>
              <a:p>
                <a:pPr marL="0" indent="0">
                  <a:buNone/>
                </a:pPr>
                <a:endParaRPr lang="fr-FR" sz="16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cy-GB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cy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fr-FR" sz="16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b="0" i="0" smtClean="0"/>
                          <m:t>y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cy-GB" sz="1600" dirty="0" smtClean="0"/>
                          <m:t>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+…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dirty="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DAC1F6-5182-3FD1-3120-CAA72771C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5200" y="1028700"/>
                <a:ext cx="10388600" cy="5148263"/>
              </a:xfrm>
              <a:blipFill>
                <a:blip r:embed="rId2"/>
                <a:stretch>
                  <a:fillRect l="-1173" t="-20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02FD73-66D4-3E88-DB18-D89B60A204EF}"/>
              </a:ext>
            </a:extLst>
          </p:cNvPr>
          <p:cNvCxnSpPr/>
          <p:nvPr/>
        </p:nvCxnSpPr>
        <p:spPr>
          <a:xfrm flipV="1">
            <a:off x="4937123" y="1771908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58AF12-6FB9-378C-91C3-5ACB9383EDE0}"/>
              </a:ext>
            </a:extLst>
          </p:cNvPr>
          <p:cNvCxnSpPr>
            <a:cxnSpLocks/>
          </p:cNvCxnSpPr>
          <p:nvPr/>
        </p:nvCxnSpPr>
        <p:spPr>
          <a:xfrm flipH="1" flipV="1">
            <a:off x="5481238" y="1828831"/>
            <a:ext cx="444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29DAE58-5676-16B7-3050-AE5BF5CDD28E}"/>
              </a:ext>
            </a:extLst>
          </p:cNvPr>
          <p:cNvSpPr txBox="1"/>
          <p:nvPr/>
        </p:nvSpPr>
        <p:spPr>
          <a:xfrm>
            <a:off x="5206203" y="1928960"/>
            <a:ext cx="2346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Slope</a:t>
            </a:r>
            <a:r>
              <a:rPr lang="fr-FR" sz="600" dirty="0"/>
              <a:t> : </a:t>
            </a:r>
            <a:r>
              <a:rPr lang="fr-FR" sz="600" dirty="0" err="1"/>
              <a:t>average</a:t>
            </a:r>
            <a:r>
              <a:rPr lang="fr-FR" sz="600" dirty="0"/>
              <a:t> </a:t>
            </a:r>
            <a:r>
              <a:rPr lang="fr-FR" sz="600" dirty="0" err="1"/>
              <a:t>incrase</a:t>
            </a:r>
            <a:r>
              <a:rPr lang="fr-FR" sz="600" dirty="0"/>
              <a:t> in Y </a:t>
            </a:r>
            <a:r>
              <a:rPr lang="fr-FR" sz="600" dirty="0" err="1"/>
              <a:t>associated</a:t>
            </a:r>
            <a:r>
              <a:rPr lang="fr-FR" sz="600" dirty="0"/>
              <a:t> </a:t>
            </a:r>
            <a:r>
              <a:rPr lang="fr-FR" sz="600" dirty="0" err="1"/>
              <a:t>with</a:t>
            </a:r>
            <a:r>
              <a:rPr lang="fr-FR" sz="600" dirty="0"/>
              <a:t> one unit </a:t>
            </a:r>
            <a:r>
              <a:rPr lang="fr-FR" sz="600" dirty="0" err="1"/>
              <a:t>increase</a:t>
            </a:r>
            <a:r>
              <a:rPr lang="fr-FR" sz="600" dirty="0"/>
              <a:t> in X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96C294-E2C9-9FF5-997D-2335F5D3E21C}"/>
              </a:ext>
            </a:extLst>
          </p:cNvPr>
          <p:cNvSpPr txBox="1"/>
          <p:nvPr/>
        </p:nvSpPr>
        <p:spPr>
          <a:xfrm>
            <a:off x="4668042" y="1933554"/>
            <a:ext cx="538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Intercept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4261E92-4F9E-38D8-C7E5-3CA2CB98B7AE}"/>
              </a:ext>
            </a:extLst>
          </p:cNvPr>
          <p:cNvCxnSpPr/>
          <p:nvPr/>
        </p:nvCxnSpPr>
        <p:spPr>
          <a:xfrm flipV="1">
            <a:off x="5533226" y="3572798"/>
            <a:ext cx="57150" cy="13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59FC6BA-8CCB-1BC3-4ECE-7E18841E5000}"/>
              </a:ext>
            </a:extLst>
          </p:cNvPr>
          <p:cNvSpPr txBox="1"/>
          <p:nvPr/>
        </p:nvSpPr>
        <p:spPr>
          <a:xfrm>
            <a:off x="5206203" y="3687447"/>
            <a:ext cx="11930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Predictor</a:t>
            </a:r>
            <a:r>
              <a:rPr lang="fr-FR" sz="600" dirty="0"/>
              <a:t>, </a:t>
            </a:r>
            <a:r>
              <a:rPr lang="fr-FR" sz="600" dirty="0" err="1"/>
              <a:t>estimated</a:t>
            </a:r>
            <a:r>
              <a:rPr lang="fr-FR" sz="600" dirty="0"/>
              <a:t> value of y  </a:t>
            </a:r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B2337B39-BABF-D31E-0DBA-1E443EB9146A}"/>
              </a:ext>
            </a:extLst>
          </p:cNvPr>
          <p:cNvSpPr/>
          <p:nvPr/>
        </p:nvSpPr>
        <p:spPr>
          <a:xfrm rot="5400000">
            <a:off x="4748743" y="4652389"/>
            <a:ext cx="184666" cy="14414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ABCB89-819D-F6C8-6662-4315F3B44502}"/>
              </a:ext>
            </a:extLst>
          </p:cNvPr>
          <p:cNvSpPr txBox="1"/>
          <p:nvPr/>
        </p:nvSpPr>
        <p:spPr>
          <a:xfrm>
            <a:off x="4425947" y="5430470"/>
            <a:ext cx="1266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Residual</a:t>
            </a:r>
            <a:r>
              <a:rPr lang="fr-FR" sz="600" dirty="0"/>
              <a:t> </a:t>
            </a:r>
            <a:r>
              <a:rPr lang="fr-FR" sz="600" dirty="0" err="1"/>
              <a:t>Sum</a:t>
            </a:r>
            <a:r>
              <a:rPr lang="fr-FR" sz="600" dirty="0"/>
              <a:t> Of Squares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4E482C-31E6-07EB-B488-DF56FAD3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64" y="4284880"/>
            <a:ext cx="4204886" cy="2238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DF6DC2-E673-597A-8B11-94DF70BE637A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557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C9C68-ED38-030B-6C99-9C472C9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Minimization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problem</a:t>
            </a:r>
            <a:r>
              <a:rPr lang="fr-FR" dirty="0">
                <a:latin typeface="+mn-lt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AC43F7-EAD7-B888-58F3-FA5A4C2B8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825625"/>
                <a:ext cx="108648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In order to minimize the function also called the cost function SSE:</a:t>
                </a:r>
                <a:endParaRPr lang="fr-FR" sz="1600" dirty="0"/>
              </a:p>
              <a:p>
                <a:pPr marL="0" indent="0" algn="ctr">
                  <a:buNone/>
                </a:pPr>
                <a:r>
                  <a:rPr lang="fr-FR" sz="1600" dirty="0"/>
                  <a:t>SSE(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600"/>
                                  <m:t>y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sz="1600" dirty="0"/>
                              <m:t>− 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cy-GB" sz="1600" dirty="0"/>
                                  <m:t>ŷ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1600" dirty="0"/>
                  <a:t> </a:t>
                </a:r>
                <a:r>
                  <a:rPr lang="en-US" sz="1600" dirty="0"/>
                  <a:t>which is a convex function (global minimum) we </a:t>
                </a:r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  <a:p>
                <a:pPr marL="342900" indent="-342900">
                  <a:buFont typeface="Arial" panose="020B0604020202020204" pitchFamily="34" charset="0"/>
                  <a:buAutoNum type="arabicParenR"/>
                </a:pPr>
                <a:r>
                  <a:rPr lang="en-US" sz="1400" dirty="0"/>
                  <a:t>Calculate the derivatives in relation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/>
                  <a:t>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𝑑𝑆𝑆𝐸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600" dirty="0"/>
                  <a:t> = -2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/>
                              <m:t>x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/>
                              <m:t>y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600" dirty="0"/>
                          <m:t>−</m:t>
                        </m:r>
                      </m:e>
                    </m:nary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/>
                          <m:t>x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) = 0</a:t>
                </a:r>
                <a:r>
                  <a:rPr lang="fr-FR" sz="1600" b="0" dirty="0"/>
                  <a:t>   </a:t>
                </a:r>
              </a:p>
              <a:p>
                <a:pPr marL="342900" indent="-342900">
                  <a:buAutoNum type="arabicParenR"/>
                </a:pPr>
                <a:r>
                  <a:rPr lang="en-US" sz="1600" dirty="0"/>
                  <a:t>We are looking for the zeros of these functions          </a:t>
                </a:r>
                <a:r>
                  <a:rPr lang="fr-FR" sz="1600" dirty="0">
                    <a:sym typeface="Wingdings" panose="05000000000000000000" pitchFamily="2" charset="2"/>
                  </a:rPr>
                  <a:t>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𝑑𝑆𝑆𝐸</m:t>
                        </m:r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/>
                  <a:t> = -2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400"/>
                              <m:t>y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sz="1400" dirty="0"/>
                          <m:t>−</m:t>
                        </m:r>
                      </m:e>
                    </m:nary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/>
                          <m:t>x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)) = 0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pPr marL="0" indent="0">
                  <a:buNone/>
                </a:pPr>
                <a:r>
                  <a:rPr lang="fr-FR" sz="1400" dirty="0" err="1"/>
                  <a:t>We</a:t>
                </a:r>
                <a:r>
                  <a:rPr lang="fr-FR" sz="1400" dirty="0"/>
                  <a:t> have </a:t>
                </a:r>
                <a:r>
                  <a:rPr lang="fr-FR" sz="1400" dirty="0" err="1"/>
                  <a:t>closed</a:t>
                </a:r>
                <a:r>
                  <a:rPr lang="fr-FR" sz="1400" dirty="0"/>
                  <a:t> Formulas :  </a:t>
                </a:r>
              </a:p>
              <a:p>
                <a:pPr marL="0" indent="0">
                  <a:buNone/>
                </a:pPr>
                <a:endParaRPr lang="fr-FR" sz="14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z="1600"/>
                                      <m:t>x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fr-FR" sz="1600" b="0" i="0" smtClean="0"/>
                              <m:t>y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1600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600" dirty="0"/>
                  <a:t> 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600" dirty="0"/>
                  <a:t> -</a:t>
                </a:r>
                <a:r>
                  <a:rPr lang="cy-GB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600" dirty="0"/>
              </a:p>
              <a:p>
                <a:pPr marL="457200" lvl="1" indent="0">
                  <a:buNone/>
                </a:pPr>
                <a:r>
                  <a:rPr lang="fr-FR" sz="1400" dirty="0"/>
                  <a:t>	 					</a:t>
                </a: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CAC43F7-EAD7-B888-58F3-FA5A4C2B8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825625"/>
                <a:ext cx="10864850" cy="4351338"/>
              </a:xfrm>
              <a:blipFill>
                <a:blip r:embed="rId2"/>
                <a:stretch>
                  <a:fillRect l="-280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F77EAAF3-F330-BD6A-4C7A-B4634FE8AC3F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022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A2B1-B258-5886-D4EB-C6E83D08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Model </a:t>
            </a:r>
            <a:r>
              <a:rPr lang="fr-FR" dirty="0" err="1">
                <a:latin typeface="+mn-lt"/>
              </a:rPr>
              <a:t>assumptions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79807F-9D01-9926-8054-995426416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6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] = 0 (no </a:t>
                </a:r>
                <a:r>
                  <a:rPr lang="fr-FR" sz="1600" dirty="0" err="1"/>
                  <a:t>bias</a:t>
                </a:r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 (</a:t>
                </a:r>
                <a:r>
                  <a:rPr lang="fr-FR" sz="1600" dirty="0" err="1"/>
                  <a:t>homoscedasticity</a:t>
                </a:r>
                <a:r>
                  <a:rPr lang="fr-FR" sz="16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independant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</a:t>
                </a:r>
                <a:r>
                  <a:rPr lang="fr-FR" sz="1600" dirty="0" err="1"/>
                  <a:t>other</a:t>
                </a:r>
                <a:endParaRPr lang="fr-F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~ 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 E[</a:t>
                </a:r>
                <a:r>
                  <a:rPr lang="el-GR" sz="1600" dirty="0"/>
                  <a:t>ε∣</a:t>
                </a:r>
                <a:r>
                  <a:rPr lang="fr-FR" sz="1600" dirty="0"/>
                  <a:t>X] 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dirty="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 err="1"/>
                  <a:t>independance</a:t>
                </a:r>
                <a:r>
                  <a:rPr lang="fr-FR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/>
                          <m:t>x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from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error</a:t>
                </a:r>
                <a:r>
                  <a:rPr lang="fr-FR" sz="1600" dirty="0"/>
                  <a:t> (essential for </a:t>
                </a:r>
                <a:r>
                  <a:rPr lang="fr-FR" sz="1600" dirty="0" err="1"/>
                  <a:t>unbiased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estimators</a:t>
                </a:r>
                <a:r>
                  <a:rPr lang="fr-FR" sz="1600" dirty="0"/>
                  <a:t>)  **</a:t>
                </a:r>
              </a:p>
              <a:p>
                <a:endParaRPr lang="fr-FR" sz="1600" dirty="0"/>
              </a:p>
              <a:p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** </a:t>
                </a:r>
                <a:r>
                  <a:rPr lang="fr-FR" sz="1600" dirty="0" err="1"/>
                  <a:t>Often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criticized</a:t>
                </a:r>
                <a:r>
                  <a:rPr lang="fr-FR" sz="1600" dirty="0"/>
                  <a:t>: if E[</a:t>
                </a:r>
                <a:r>
                  <a:rPr lang="el-GR" sz="1600" dirty="0"/>
                  <a:t>ε∣</a:t>
                </a:r>
                <a:r>
                  <a:rPr lang="fr-FR" sz="1600" dirty="0"/>
                  <a:t>X] </a:t>
                </a:r>
                <a:r>
                  <a:rPr lang="en-US" sz="1600" dirty="0"/>
                  <a:t>is different from 0, then part of the information contained in X is hidden in the error, the estimators are biased (for example, we forgot an explanatory variable).</a:t>
                </a: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79807F-9D01-9926-8054-995426416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AB0EB9FB-80C0-446A-E4F2-36EE034CE7EC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74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9B9A2-F097-6188-569F-9AB8855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>
                <a:latin typeface="+mn-lt"/>
              </a:rPr>
              <a:t>Statistical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reminders</a:t>
            </a:r>
            <a:r>
              <a:rPr lang="fr-FR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D108EA-1878-E393-AAAA-7A1C0BBBD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275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fr-FR" sz="16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fr-FR" sz="1600" dirty="0"/>
                  <a:t>  </a:t>
                </a:r>
                <a:r>
                  <a:rPr lang="en-US" sz="1600" dirty="0"/>
                  <a:t>estimator (the simplest) of µ the mean</a:t>
                </a:r>
              </a:p>
              <a:p>
                <a:r>
                  <a:rPr lang="fr-FR" sz="1600" dirty="0"/>
                  <a:t>If Xi </a:t>
                </a:r>
                <a:r>
                  <a:rPr lang="fr-FR" sz="1600" dirty="0" err="1"/>
                  <a:t>i.i.d</a:t>
                </a:r>
                <a:r>
                  <a:rPr lang="fr-FR" sz="1600" dirty="0"/>
                  <a:t> ~ N(µ,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 err="1"/>
                  <a:t>Then</a:t>
                </a:r>
                <a:r>
                  <a:rPr lang="fr-FR" sz="1600" dirty="0"/>
                  <a:t> E[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] = µ et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/>
                  <a:t>  d’où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</m:oMath>
                </a14:m>
                <a:r>
                  <a:rPr lang="fr-FR" sz="1600" dirty="0"/>
                  <a:t> ~ N(µ,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/>
                  <a:t>)</a:t>
                </a:r>
              </a:p>
              <a:p>
                <a:r>
                  <a:rPr lang="fr-FR" sz="1600" dirty="0"/>
                  <a:t>And a confidence </a:t>
                </a:r>
                <a:r>
                  <a:rPr lang="fr-FR" sz="1600" dirty="0" err="1"/>
                  <a:t>interval</a:t>
                </a:r>
                <a:r>
                  <a:rPr lang="fr-FR" sz="1600" dirty="0"/>
                  <a:t> CI  at 95% for µ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by</m:t>
                    </m:r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​±1.96⋅</a:t>
                </a:r>
                <a:r>
                  <a:rPr lang="fr-FR" sz="1600" dirty="0"/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</m:acc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/>
                  <a:t>​)</a:t>
                </a:r>
                <a:r>
                  <a:rPr lang="fr-FR" sz="1600" dirty="0"/>
                  <a:t>  (* </a:t>
                </a:r>
                <a:r>
                  <a:rPr lang="fr-FR" sz="1600" dirty="0" err="1"/>
                  <a:t>next</a:t>
                </a:r>
                <a:r>
                  <a:rPr lang="fr-FR" sz="1600" dirty="0"/>
                  <a:t> slide illustration)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just">
                  <a:buNone/>
                </a:pPr>
                <a:r>
                  <a:rPr lang="en-US" sz="1600" dirty="0"/>
                  <a:t>As with the average of a sample, the regression estimators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are linear combinations of random variables. They therefore inherit a normal distribution (under the assumption of normally distributed errors), with a finite variance that can be calculated. This is why their confidence intervals have exactly the same form as those of the mean.</a:t>
                </a:r>
                <a:endParaRPr lang="fr-FR" sz="160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CD108EA-1878-E393-AAAA-7A1C0BBBD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275"/>
                <a:ext cx="10515600" cy="4351338"/>
              </a:xfrm>
              <a:blipFill>
                <a:blip r:embed="rId2"/>
                <a:stretch>
                  <a:fillRect l="-348" r="-2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BBA097A3-55D1-C9A5-7F3B-9898E5DF2540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23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683F-55DC-A2F9-F907-E771B43D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+mn-lt"/>
              </a:rPr>
              <a:t>Illustration to </a:t>
            </a:r>
            <a:r>
              <a:rPr lang="fr-FR" dirty="0" err="1">
                <a:latin typeface="+mn-lt"/>
              </a:rPr>
              <a:t>understand</a:t>
            </a:r>
            <a:r>
              <a:rPr lang="fr-FR" dirty="0">
                <a:latin typeface="+mn-lt"/>
              </a:rPr>
              <a:t> the 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80A07-9D07-BD1C-6F44-36731F8A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Let µ (true mean) = 170 cm (height of students)</a:t>
            </a:r>
          </a:p>
          <a:p>
            <a:r>
              <a:rPr lang="en-US" sz="1800" dirty="0"/>
              <a:t>We take several samples of 25 students and calculate the mean (µ̂) of each sample. </a:t>
            </a:r>
          </a:p>
          <a:p>
            <a:r>
              <a:rPr lang="en-US" sz="1800" dirty="0"/>
              <a:t>Around each µ̂, we construct the 95% confidence interval.</a:t>
            </a:r>
            <a:endParaRPr lang="fr-FR" sz="1800" dirty="0"/>
          </a:p>
          <a:p>
            <a:endParaRPr lang="fr-F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75B8DEAC-6AE0-5049-134E-922824188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135431"/>
                  </p:ext>
                </p:extLst>
              </p:nvPr>
            </p:nvGraphicFramePr>
            <p:xfrm>
              <a:off x="1093279" y="3926700"/>
              <a:ext cx="10515600" cy="1828800"/>
            </p:xfrm>
            <a:graphic>
              <a:graphicData uri="http://schemas.openxmlformats.org/drawingml/2006/table">
                <a:tbl>
                  <a:tblPr/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4746481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15378915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9999902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Sample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Estimated</a:t>
                          </a:r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:r>
                            <a:rPr lang="fr-FR" sz="1400" dirty="0" err="1">
                              <a:latin typeface="+mn-lt"/>
                            </a:rPr>
                            <a:t>mean</a:t>
                          </a:r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oMath>
                          </a14:m>
                          <a:r>
                            <a:rPr lang="fr-FR" sz="1400" dirty="0">
                              <a:latin typeface="+mn-lt"/>
                            </a:rPr>
                            <a:t> </a:t>
                          </a:r>
                          <a:endParaRPr lang="ar-AE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CI at 95 %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246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168.5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[166.0 ; 171.0]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686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[169.5 ; 174.9]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01840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169.0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[166.5 ; 171.5]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8066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174.0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[171.0 ; 177.0]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4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165.5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[163.0 ; 168.0] </a:t>
                          </a:r>
                          <a:r>
                            <a:rPr lang="fr-FR" sz="1400" dirty="0"/>
                            <a:t>❌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646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75B8DEAC-6AE0-5049-134E-922824188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135431"/>
                  </p:ext>
                </p:extLst>
              </p:nvPr>
            </p:nvGraphicFramePr>
            <p:xfrm>
              <a:off x="1093279" y="3926700"/>
              <a:ext cx="10515600" cy="1828800"/>
            </p:xfrm>
            <a:graphic>
              <a:graphicData uri="http://schemas.openxmlformats.org/drawingml/2006/table">
                <a:tbl>
                  <a:tblPr/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447464816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153789154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9999902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 err="1">
                              <a:latin typeface="+mn-lt"/>
                            </a:rPr>
                            <a:t>Sample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26" t="-4000" r="-99826" b="-5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CI at 95 %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2466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168.5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[166.0 ; 171.0]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6863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[169.5 ; 174.9]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01840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169.0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[166.5 ; 171.5]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08066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#4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174.0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[171.0 ; 177.0] 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6244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#5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>
                              <a:latin typeface="+mn-lt"/>
                            </a:rPr>
                            <a:t>165.5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fr-FR" sz="1400" dirty="0">
                              <a:latin typeface="+mn-lt"/>
                            </a:rPr>
                            <a:t>[163.0 ; 168.0] </a:t>
                          </a:r>
                          <a:r>
                            <a:rPr lang="fr-FR" sz="1400" dirty="0"/>
                            <a:t>❌</a:t>
                          </a:r>
                          <a:endParaRPr lang="fr-FR" sz="1400" dirty="0">
                            <a:latin typeface="+mn-lt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66463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2571F32F-A072-7C26-5416-24411D3969EA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72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D13CA-0EBF-4CC5-51AC-D6AF01A3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+mn-lt"/>
              </a:rPr>
              <a:t>Uncertainty</a:t>
            </a:r>
            <a:r>
              <a:rPr lang="fr-FR" dirty="0">
                <a:latin typeface="+mn-lt"/>
              </a:rPr>
              <a:t> about the </a:t>
            </a:r>
            <a:r>
              <a:rPr lang="fr-FR" dirty="0" err="1">
                <a:latin typeface="+mn-lt"/>
              </a:rPr>
              <a:t>estimators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5143E29-E51F-3378-3BFF-8FF3CD33E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3625"/>
              </a:xfrm>
            </p:spPr>
            <p:txBody>
              <a:bodyPr>
                <a:noAutofit/>
              </a:bodyPr>
              <a:lstStyle/>
              <a:p>
                <a:r>
                  <a:rPr lang="fr-FR" sz="1400" dirty="0"/>
                  <a:t>Each </a:t>
                </a:r>
                <a:r>
                  <a:rPr lang="fr-FR" sz="1400" dirty="0" err="1"/>
                  <a:t>sample</a:t>
                </a:r>
                <a:r>
                  <a:rPr lang="fr-FR" sz="1400" dirty="0"/>
                  <a:t>(x1​,y1​),…,(</a:t>
                </a:r>
                <a:r>
                  <a:rPr lang="fr-FR" sz="1400" dirty="0" err="1"/>
                  <a:t>xn</a:t>
                </a:r>
                <a:r>
                  <a:rPr lang="fr-FR" sz="1400" dirty="0"/>
                  <a:t>​,</a:t>
                </a:r>
                <a:r>
                  <a:rPr lang="fr-FR" sz="1400" dirty="0" err="1"/>
                  <a:t>yn</a:t>
                </a:r>
                <a:r>
                  <a:rPr lang="fr-FR" sz="1400" dirty="0"/>
                  <a:t>​), or </a:t>
                </a:r>
                <a:r>
                  <a:rPr lang="fr-FR" sz="1400" dirty="0" err="1"/>
                  <a:t>dataset</a:t>
                </a:r>
                <a:r>
                  <a:rPr lang="fr-FR" sz="1400" dirty="0"/>
                  <a:t> </a:t>
                </a:r>
                <a:r>
                  <a:rPr lang="fr-FR" sz="1400" dirty="0" err="1"/>
                  <a:t>gives</a:t>
                </a:r>
                <a:r>
                  <a:rPr lang="fr-FR" sz="1400" dirty="0"/>
                  <a:t> a </a:t>
                </a:r>
                <a:r>
                  <a:rPr lang="fr-FR" sz="1400" dirty="0" err="1"/>
                  <a:t>different</a:t>
                </a:r>
                <a:r>
                  <a:rPr lang="fr-FR" sz="1400" dirty="0"/>
                  <a:t> line</a:t>
                </a:r>
              </a:p>
              <a:p>
                <a:r>
                  <a:rPr lang="fr-FR" sz="1400" dirty="0"/>
                  <a:t>In </a:t>
                </a:r>
                <a:r>
                  <a:rPr lang="fr-FR" sz="1400" dirty="0" err="1"/>
                  <a:t>red</a:t>
                </a:r>
                <a:r>
                  <a:rPr lang="fr-FR" sz="1400" dirty="0"/>
                  <a:t> real line (if </a:t>
                </a:r>
                <a:r>
                  <a:rPr lang="fr-FR" sz="1400" dirty="0" err="1"/>
                  <a:t>we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had</a:t>
                </a:r>
                <a:r>
                  <a:rPr lang="fr-FR" sz="1400" dirty="0"/>
                  <a:t> an </a:t>
                </a:r>
                <a:r>
                  <a:rPr lang="fr-FR" sz="1400" dirty="0" err="1"/>
                  <a:t>infinite</a:t>
                </a:r>
                <a:r>
                  <a:rPr lang="fr-FR" sz="1400" dirty="0"/>
                  <a:t> </a:t>
                </a:r>
                <a:r>
                  <a:rPr lang="fr-FR" sz="1400" dirty="0" err="1"/>
                  <a:t>number</a:t>
                </a:r>
                <a:r>
                  <a:rPr lang="fr-FR" sz="1400" dirty="0"/>
                  <a:t> of observations)</a:t>
                </a:r>
              </a:p>
              <a:p>
                <a:r>
                  <a:rPr lang="fr-FR" sz="1400" dirty="0"/>
                  <a:t>In </a:t>
                </a:r>
                <a:r>
                  <a:rPr lang="fr-FR" sz="1400" dirty="0" err="1"/>
                  <a:t>dark</a:t>
                </a:r>
                <a:r>
                  <a:rPr lang="fr-FR" sz="1400" dirty="0"/>
                  <a:t> </a:t>
                </a:r>
                <a:r>
                  <a:rPr lang="fr-FR" sz="1400" dirty="0" err="1"/>
                  <a:t>blue</a:t>
                </a:r>
                <a:r>
                  <a:rPr lang="fr-FR" sz="1400" dirty="0"/>
                  <a:t> least square line </a:t>
                </a:r>
              </a:p>
              <a:p>
                <a:r>
                  <a:rPr lang="fr-FR" sz="1400" dirty="0"/>
                  <a:t>In light blues: least square line </a:t>
                </a:r>
                <a:r>
                  <a:rPr lang="fr-FR" sz="1400" dirty="0" err="1"/>
                  <a:t>across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several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subpopulations</a:t>
                </a:r>
                <a:endParaRPr lang="fr-FR" sz="1400" dirty="0"/>
              </a:p>
              <a:p>
                <a:pPr marL="0" indent="0">
                  <a:buNone/>
                </a:pPr>
                <a:endParaRPr lang="fr-FR" sz="1400" dirty="0"/>
              </a:p>
              <a:p>
                <a:r>
                  <a:rPr lang="fr-FR" sz="1400" dirty="0"/>
                  <a:t>OLS </a:t>
                </a:r>
                <a:r>
                  <a:rPr lang="fr-FR" sz="1400" dirty="0" err="1"/>
                  <a:t>estimators</a:t>
                </a:r>
                <a:r>
                  <a:rPr lang="fr-FR" sz="1400" dirty="0"/>
                  <a:t> are </a:t>
                </a:r>
                <a:r>
                  <a:rPr lang="fr-FR" sz="1400" dirty="0" err="1"/>
                  <a:t>unbiased</a:t>
                </a:r>
                <a:r>
                  <a:rPr lang="fr-FR" sz="1400" dirty="0"/>
                  <a:t> : E[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sz="1400" dirty="0"/>
              </a:p>
              <a:p>
                <a:endParaRPr lang="fr-FR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num>
                      <m:den>
                        <m:nary>
                          <m:naryPr>
                            <m:chr m:val="∑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400" dirty="0"/>
                  <a:t>] 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=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fr-FR" sz="1400" dirty="0"/>
                  <a:t>]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(These formulas show that the more the x values are spread out, the better we estimate the slope)</a:t>
                </a:r>
              </a:p>
              <a:p>
                <a:r>
                  <a:rPr lang="fr-FR" sz="1400" dirty="0" err="1"/>
                  <a:t>With</a:t>
                </a:r>
                <a:r>
                  <a:rPr lang="fr-FR" sz="1400" dirty="0"/>
                  <a:t> </a:t>
                </a:r>
                <a:r>
                  <a:rPr lang="fr-FR" sz="1400" dirty="0" err="1"/>
                  <a:t>assumptions</a:t>
                </a:r>
                <a:r>
                  <a:rPr lang="fr-FR" sz="1400" dirty="0"/>
                  <a:t> and stats :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RSE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estimator</a:t>
                </a:r>
                <a:r>
                  <a:rPr lang="fr-FR" sz="1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dirty="0"/>
              </a:p>
              <a:p>
                <a:endParaRPr lang="fr-FR" sz="1400" dirty="0"/>
              </a:p>
              <a:p>
                <a:r>
                  <a:rPr lang="fr-FR" sz="1400" dirty="0"/>
                  <a:t>CI :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-2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cy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-2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cy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]</a:t>
                </a:r>
              </a:p>
            </p:txBody>
          </p:sp>
        </mc:Choice>
        <mc:Fallback xmlns="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65143E29-E51F-3378-3BFF-8FF3CD33E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3625"/>
              </a:xfrm>
              <a:blipFill>
                <a:blip r:embed="rId2"/>
                <a:stretch>
                  <a:fillRect l="-116" t="-500" b="-6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92AB108F-D690-2D2E-A73E-DA39C334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358900"/>
            <a:ext cx="5042484" cy="2244981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B43135E-BF3B-CB87-4A6C-791132E263E6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2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FF12A-7677-3132-F910-8D026F79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Hypothesis testing on the coefficients</a:t>
            </a:r>
            <a:endParaRPr lang="fr-FR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40C471-E5E5-9E0E-5BCD-660982876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0" y="1974851"/>
                <a:ext cx="10598150" cy="3822700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Null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/>
                  <a:t> : There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no </a:t>
                </a:r>
                <a:r>
                  <a:rPr lang="fr-FR" sz="1800" dirty="0" err="1"/>
                  <a:t>relationship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btw</a:t>
                </a:r>
                <a:r>
                  <a:rPr lang="fr-FR" sz="1800" dirty="0"/>
                  <a:t> X and Y       </a:t>
                </a:r>
                <a:r>
                  <a:rPr lang="fr-FR" sz="18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>
                    <a:sym typeface="Wingdings" panose="05000000000000000000" pitchFamily="2" charset="2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fr-FR" sz="1800" dirty="0">
                    <a:sym typeface="Wingdings" panose="05000000000000000000" pitchFamily="2" charset="2"/>
                  </a:rPr>
                  <a:t>  </a:t>
                </a:r>
                <a:endParaRPr lang="fr-FR" sz="1800" dirty="0"/>
              </a:p>
              <a:p>
                <a:r>
                  <a:rPr lang="fr-FR" sz="1800" dirty="0"/>
                  <a:t>Alternative </a:t>
                </a:r>
                <a:r>
                  <a:rPr lang="fr-FR" sz="1800" dirty="0" err="1"/>
                  <a:t>hypothesis</a:t>
                </a:r>
                <a:r>
                  <a:rPr lang="fr-FR" sz="1800" dirty="0"/>
                  <a:t>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800" dirty="0"/>
                  <a:t> : There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no </a:t>
                </a:r>
                <a:r>
                  <a:rPr lang="fr-FR" sz="1800" dirty="0" err="1"/>
                  <a:t>relationship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btw</a:t>
                </a:r>
                <a:r>
                  <a:rPr lang="fr-FR" sz="1800" dirty="0"/>
                  <a:t> X and Y        </a:t>
                </a:r>
                <a:r>
                  <a:rPr lang="fr-FR" sz="1800" dirty="0">
                    <a:sym typeface="Wingdings" panose="05000000000000000000" pitchFamily="2" charset="2"/>
                  </a:rPr>
                  <a:t></a:t>
                </a:r>
                <a:r>
                  <a:rPr lang="fr-FR" sz="1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y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800" dirty="0"/>
                  <a:t> != 0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Question : </a:t>
                </a:r>
                <a:r>
                  <a:rPr lang="fr-FR" sz="1800" dirty="0" err="1"/>
                  <a:t>When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is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far </a:t>
                </a:r>
                <a:r>
                  <a:rPr lang="fr-FR" sz="1800" dirty="0" err="1"/>
                  <a:t>enough</a:t>
                </a:r>
                <a:r>
                  <a:rPr lang="fr-FR" sz="1800" dirty="0"/>
                  <a:t> </a:t>
                </a:r>
                <a:r>
                  <a:rPr lang="fr-FR" sz="1800" dirty="0" err="1"/>
                  <a:t>from</a:t>
                </a:r>
                <a:r>
                  <a:rPr lang="fr-FR" sz="1800" dirty="0"/>
                  <a:t> 0?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To </a:t>
                </a:r>
                <a:r>
                  <a:rPr lang="fr-FR" sz="1800" dirty="0" err="1"/>
                  <a:t>quantify</a:t>
                </a:r>
                <a:r>
                  <a:rPr lang="fr-FR" sz="1800" dirty="0"/>
                  <a:t> </a:t>
                </a:r>
                <a:r>
                  <a:rPr lang="fr-FR" sz="1800" dirty="0" err="1"/>
                  <a:t>it</a:t>
                </a:r>
                <a:r>
                  <a:rPr lang="fr-FR" sz="1800" dirty="0"/>
                  <a:t> </a:t>
                </a:r>
                <a:r>
                  <a:rPr lang="fr-FR" sz="1800" dirty="0" err="1"/>
                  <a:t>we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compute</a:t>
                </a:r>
                <a:r>
                  <a:rPr lang="fr-FR" sz="1800" dirty="0"/>
                  <a:t> t-</a:t>
                </a:r>
                <a:r>
                  <a:rPr lang="fr-FR" sz="1800" dirty="0" err="1"/>
                  <a:t>statistic</a:t>
                </a:r>
                <a:r>
                  <a:rPr lang="fr-FR" sz="1800" dirty="0"/>
                  <a:t>       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1800" dirty="0"/>
                  <a:t>  </a:t>
                </a:r>
              </a:p>
              <a:p>
                <a:pPr marL="0" indent="0">
                  <a:buNone/>
                </a:pPr>
                <a:endParaRPr lang="fr-FR" sz="1800" dirty="0"/>
              </a:p>
              <a:p>
                <a:r>
                  <a:rPr lang="fr-FR" sz="1800" dirty="0"/>
                  <a:t>P-value weak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40C471-E5E5-9E0E-5BCD-660982876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974851"/>
                <a:ext cx="10598150" cy="3822700"/>
              </a:xfrm>
              <a:blipFill>
                <a:blip r:embed="rId2"/>
                <a:stretch>
                  <a:fillRect l="-403" t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16DC70-8693-34EE-A65B-0521500FF7E5}"/>
              </a:ext>
            </a:extLst>
          </p:cNvPr>
          <p:cNvSpPr txBox="1">
            <a:spLocks/>
          </p:cNvSpPr>
          <p:nvPr/>
        </p:nvSpPr>
        <p:spPr>
          <a:xfrm>
            <a:off x="838200" y="4041776"/>
            <a:ext cx="10515600" cy="23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B254997-F770-3853-2626-78022D805F09}"/>
              </a:ext>
            </a:extLst>
          </p:cNvPr>
          <p:cNvSpPr txBox="1">
            <a:spLocks/>
          </p:cNvSpPr>
          <p:nvPr/>
        </p:nvSpPr>
        <p:spPr>
          <a:xfrm>
            <a:off x="10820400" y="-152400"/>
            <a:ext cx="1371600" cy="80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00" dirty="0">
                <a:latin typeface="+mn-lt"/>
              </a:rPr>
              <a:t>Simple </a:t>
            </a:r>
            <a:r>
              <a:rPr lang="fr-FR" sz="900" dirty="0" err="1">
                <a:latin typeface="+mn-lt"/>
              </a:rPr>
              <a:t>Linear</a:t>
            </a:r>
            <a:r>
              <a:rPr lang="fr-FR" sz="900" dirty="0">
                <a:latin typeface="+mn-lt"/>
              </a:rPr>
              <a:t> </a:t>
            </a:r>
            <a:r>
              <a:rPr lang="fr-FR" sz="900" dirty="0" err="1">
                <a:latin typeface="+mn-lt"/>
              </a:rPr>
              <a:t>Regression</a:t>
            </a:r>
            <a:endParaRPr lang="fr-FR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7047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2742</TotalTime>
  <Words>2342</Words>
  <Application>Microsoft Office PowerPoint</Application>
  <PresentationFormat>Grand écran</PresentationFormat>
  <Paragraphs>289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Thème Office 2013 – 2022</vt:lpstr>
      <vt:lpstr>Linear Regression </vt:lpstr>
      <vt:lpstr>Introduction (Context, Motivation)</vt:lpstr>
      <vt:lpstr>Présentation PowerPoint</vt:lpstr>
      <vt:lpstr>Minimization problem </vt:lpstr>
      <vt:lpstr>Model assumptions</vt:lpstr>
      <vt:lpstr>Statistical reminders </vt:lpstr>
      <vt:lpstr>Illustration to understand the CI</vt:lpstr>
      <vt:lpstr>Uncertainty about the estimators</vt:lpstr>
      <vt:lpstr>Hypothesis testing on the coefficients</vt:lpstr>
      <vt:lpstr>Accuracy of the model</vt:lpstr>
      <vt:lpstr>Multiple regression</vt:lpstr>
      <vt:lpstr>Matrix model</vt:lpstr>
      <vt:lpstr>Présentation PowerPoint</vt:lpstr>
      <vt:lpstr>Calculations</vt:lpstr>
      <vt:lpstr>Hypotheses and global tests </vt:lpstr>
      <vt:lpstr> Partial effect and individuals p-values </vt:lpstr>
      <vt:lpstr>Fit quality</vt:lpstr>
      <vt:lpstr>Selection of variables and overfitting</vt:lpstr>
      <vt:lpstr>Collinearity problem</vt:lpstr>
      <vt:lpstr>Extension (penalization regression) – Ridge </vt:lpstr>
      <vt:lpstr>About Λ</vt:lpstr>
      <vt:lpstr>Extension (penalization regression) –  Lasso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AIT-CHABANE Maïssa</dc:creator>
  <cp:lastModifiedBy>maïssa ait-chabane</cp:lastModifiedBy>
  <cp:revision>14</cp:revision>
  <dcterms:created xsi:type="dcterms:W3CDTF">2025-09-08T14:54:09Z</dcterms:created>
  <dcterms:modified xsi:type="dcterms:W3CDTF">2025-09-22T15:57:32Z</dcterms:modified>
</cp:coreProperties>
</file>