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B_3EACC436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908A600-50C5-B27A-4023-551FA4272A78}" name="maïssa ait-chabane" initials="ma" userId="212fc13744680e8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9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B_3EACC43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B066DCD-FFB9-49B7-A429-CB2BD755C8DF}" authorId="{9908A600-50C5-B27A-4023-551FA4272A78}" created="2025-09-26T13:44:35.074">
    <pc:sldMkLst xmlns:pc="http://schemas.microsoft.com/office/powerpoint/2013/main/command">
      <pc:docMk/>
      <pc:sldMk cId="1051509814" sldId="267"/>
    </pc:sldMkLst>
    <p188:txBody>
      <a:bodyPr/>
      <a:lstStyle/>
      <a:p>
        <a:r>
          <a:rPr lang="fr-FR"/>
          <a:t>Si plusieurs variables explicatives on choisit les seuils en parallèles le plus important en haut de l’arbre 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9C0EE7-61CF-6048-63C1-120A4338D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7FA92E-7D2D-5F64-28DA-47476EC87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D87BB7-1223-0468-638F-A81F36F2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56A8-9E08-4552-9518-F584634AD99B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2A2E22-B8FA-4E7C-33FE-EAA897B6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722F56-9D4F-FDFF-C587-ED25E303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5E71-71DE-4E92-B68F-6CA51FD39A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14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B5BF8A-187F-F09C-283B-3BD8D45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D7ECD5-56BE-C1C7-2774-D5679F157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70AD04-C8A5-98C8-654D-A36C72EA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56A8-9E08-4552-9518-F584634AD99B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DEC5C4-3EF7-21DF-91C6-A16320D2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FAE40B-FAB6-91BA-EAE9-C853B831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5E71-71DE-4E92-B68F-6CA51FD39A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1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EA70050-98A6-2F17-604E-0F597497D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741273-E291-35A8-8EB7-759AC3E06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404C60-DEE8-98DE-56FE-996E996EE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56A8-9E08-4552-9518-F584634AD99B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B62E49-C76E-6551-354B-8B462E69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A92AAF-C761-3D43-53DB-179C4EEC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5E71-71DE-4E92-B68F-6CA51FD39A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27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7A2A51-A920-A3DA-4A25-F6EAFD09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B06427-1C72-C73B-18C2-BBD7964E5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7FA281-A978-56A6-59CA-AEE0C220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56A8-9E08-4552-9518-F584634AD99B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D2BFCB-AD37-476D-27AC-29700F24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8A8CE5-EBC5-198B-3C29-547AFF24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5E71-71DE-4E92-B68F-6CA51FD39A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89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A12335-DAD9-9D9C-C388-06381FF4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9BFD7-AABF-9732-9898-1185EE3CC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D7B75B-B9EA-45DE-7448-91FC4BF6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56A8-9E08-4552-9518-F584634AD99B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23E711-6D5C-B4AB-C7C9-BE9BDFE7B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0F1CCB-009A-B12A-0463-605508A8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5E71-71DE-4E92-B68F-6CA51FD39A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38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372536-148B-465D-5D13-B5F2047E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FCD3CD-FC5C-FCEC-8141-59FF1B5C1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2A4CC6-84F0-425F-1297-81518EC1B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3401DC-B859-3264-9177-25E8DC793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56A8-9E08-4552-9518-F584634AD99B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1A1A46-A5D0-AEAB-3028-71BE542B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BD0F68-FD65-6177-0B70-75EDAFBC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5E71-71DE-4E92-B68F-6CA51FD39A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37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597BF-91C1-8A16-AFBB-0EFEE57F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159FA8-29D7-5AB2-6985-A5C32D861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701DEC-C175-1D41-1B9A-41F891CB4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9D89268-46A6-7A07-1515-726596D03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B93552-9947-7D4E-EF07-EC69DBFAD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E997EDB-D769-147C-1211-3D71BBF5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56A8-9E08-4552-9518-F584634AD99B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1FDD8D1-0D7E-A908-10FD-EDF608AC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ED61891-C85A-6A8B-E16B-6556E433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5E71-71DE-4E92-B68F-6CA51FD39A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09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3302E7-209F-4A6A-671B-6B6E6DD0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FBA232-EE0A-6D85-B4E9-FFF7FC2C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56A8-9E08-4552-9518-F584634AD99B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02702A-9413-D4E7-4CC0-4C8FF917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40F6C1-C778-E34D-C8AE-71BC421C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5E71-71DE-4E92-B68F-6CA51FD39A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17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86748C-F085-47FF-54FB-32E4A4C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56A8-9E08-4552-9518-F584634AD99B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269462E-BBDF-84DD-908F-B07AE217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A40E7C-31F2-8E75-FBC0-74F03BF0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5E71-71DE-4E92-B68F-6CA51FD39A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61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D1EE0-B595-0778-CF36-BF5D4AE6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2CA4FF-3700-79D5-C132-4B59C19A8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08A983-7B3C-829D-03DA-3C32903F7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F1DCB0-11B9-40EF-AF10-590C1F83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56A8-9E08-4552-9518-F584634AD99B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D0E1CD-9238-4439-6898-769E7074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B65E1D-731C-73C3-0C7F-A7ECA100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5E71-71DE-4E92-B68F-6CA51FD39A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84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ED7C7B-818D-9F82-485D-04EE7BF5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2F70B1-D7BA-36FC-14B5-7BB1ACF0D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C423E2-5DDA-9C45-ABCE-17B76857E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17C64F-5CF0-93BC-30D6-667D548F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56A8-9E08-4552-9518-F584634AD99B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8432FC-3FAB-605D-1C6B-B5F38F7B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5CD815-4842-4D6A-531C-471AE2DA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5E71-71DE-4E92-B68F-6CA51FD39A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53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D39730B-AA0C-4014-DE7B-89EF45E8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8819A2-251F-F24A-422A-68A16B9EB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D27BD3-991F-BEE8-D604-C73160161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6A56A8-9E08-4552-9518-F584634AD99B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DD93AD-4A7A-2369-D65D-A0F1FDE75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77B39F-CAF0-3DE4-E1A4-E8B907BD4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F75E71-71DE-4E92-B68F-6CA51FD39A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71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microsoft.com/office/2018/10/relationships/comments" Target="../comments/modernComment_10B_3EACC4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0efHEJsfHo&amp;t=59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15078-EB46-5F0A-E3EA-D55E07CD1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Tree-Based</a:t>
            </a:r>
            <a:r>
              <a:rPr lang="fr-FR" sz="4000" dirty="0"/>
              <a:t> Model and ensemble </a:t>
            </a:r>
            <a:r>
              <a:rPr lang="fr-FR" sz="4000" dirty="0" err="1"/>
              <a:t>method</a:t>
            </a:r>
            <a:endParaRPr lang="fr-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2FDCCD-1207-A2E5-4A6D-A65B4AFA0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Simple </a:t>
            </a:r>
            <a:r>
              <a:rPr lang="fr-FR" dirty="0" err="1"/>
              <a:t>trees</a:t>
            </a:r>
            <a:r>
              <a:rPr lang="fr-FR" dirty="0"/>
              <a:t>, Bagging, </a:t>
            </a:r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</p:spTree>
    <p:extLst>
      <p:ext uri="{BB962C8B-B14F-4D97-AF65-F5344CB8AC3E}">
        <p14:creationId xmlns:p14="http://schemas.microsoft.com/office/powerpoint/2010/main" val="118804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2E4025-636C-7290-9116-C001667D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Method to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hyperparameters</a:t>
            </a:r>
            <a:r>
              <a:rPr lang="fr-FR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5DF8D25-1874-AB64-4C6C-325738D274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sz="1800" b="1" i="1" dirty="0" err="1"/>
                  <a:t>Grid</a:t>
                </a:r>
                <a:r>
                  <a:rPr lang="fr-FR" sz="1800" b="1" i="1" dirty="0"/>
                  <a:t> </a:t>
                </a:r>
                <a:r>
                  <a:rPr lang="fr-FR" sz="1800" b="1" i="1" dirty="0" err="1"/>
                  <a:t>search</a:t>
                </a:r>
                <a:r>
                  <a:rPr lang="fr-FR" sz="1800" b="1" i="1" dirty="0"/>
                  <a:t> </a:t>
                </a:r>
                <a:r>
                  <a:rPr lang="fr-FR" sz="1800" i="1" dirty="0"/>
                  <a:t>: </a:t>
                </a:r>
                <a:r>
                  <a:rPr lang="fr-FR" sz="1800" i="1" dirty="0" err="1"/>
                  <a:t>you</a:t>
                </a:r>
                <a:r>
                  <a:rPr lang="fr-FR" sz="1800" i="1" dirty="0"/>
                  <a:t> </a:t>
                </a:r>
                <a:r>
                  <a:rPr lang="fr-FR" sz="1800" i="1" dirty="0" err="1"/>
                  <a:t>define</a:t>
                </a:r>
                <a:r>
                  <a:rPr lang="fr-FR" sz="1800" i="1" dirty="0"/>
                  <a:t> a </a:t>
                </a:r>
                <a:r>
                  <a:rPr lang="fr-FR" sz="1800" i="1" dirty="0" err="1"/>
                  <a:t>grid</a:t>
                </a:r>
                <a:r>
                  <a:rPr lang="fr-FR" sz="1800" i="1" dirty="0"/>
                  <a:t> </a:t>
                </a:r>
                <a:r>
                  <a:rPr lang="el-GR" sz="1600" dirty="0"/>
                  <a:t>λ</a:t>
                </a:r>
                <a:r>
                  <a:rPr lang="fr-FR" sz="1600" dirty="0"/>
                  <a:t> </a:t>
                </a:r>
                <a:r>
                  <a:rPr lang="el-GR" sz="1600" dirty="0"/>
                  <a:t>∈{0.01,0.1,1,10}, </a:t>
                </a:r>
                <a:r>
                  <a:rPr lang="fr-FR" sz="1600" dirty="0" err="1"/>
                  <a:t>deep</a:t>
                </a:r>
                <a:r>
                  <a:rPr lang="fr-FR" sz="1600" dirty="0"/>
                  <a:t> of the </a:t>
                </a:r>
                <a:r>
                  <a:rPr lang="fr-FR" sz="1600" dirty="0" err="1"/>
                  <a:t>tree</a:t>
                </a: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r>
                      <a:rPr lang="fr-FR" sz="1600"/>
                      <m:t>∈</m:t>
                    </m:r>
                    <m:d>
                      <m:dPr>
                        <m:begChr m:val="{"/>
                        <m:endChr m:val="}"/>
                        <m:sepChr m:val=","/>
                        <m:ctrlPr>
                          <a:rPr lang="ar-AE" sz="1600" i="1"/>
                        </m:ctrlPr>
                      </m:dPr>
                      <m:e>
                        <m:r>
                          <a:rPr lang="ar-AE" sz="1600"/>
                          <m:t>2</m:t>
                        </m:r>
                      </m:e>
                      <m:e>
                        <m:r>
                          <a:rPr lang="ar-AE" sz="1600"/>
                          <m:t>3</m:t>
                        </m:r>
                      </m:e>
                      <m:e>
                        <m:r>
                          <a:rPr lang="ar-AE" sz="1600"/>
                          <m:t>4</m:t>
                        </m:r>
                      </m:e>
                      <m:e>
                        <m:r>
                          <a:rPr lang="ar-AE" sz="1600"/>
                          <m:t>5</m:t>
                        </m:r>
                      </m:e>
                    </m:d>
                  </m:oMath>
                </a14:m>
                <a:r>
                  <a:rPr lang="fr-FR" sz="1600" i="1" dirty="0"/>
                  <a:t> and test all combinations </a:t>
                </a:r>
                <a:r>
                  <a:rPr lang="fr-FR" sz="1600" i="1" dirty="0" err="1"/>
                  <a:t>choose</a:t>
                </a:r>
                <a:r>
                  <a:rPr lang="fr-FR" sz="1600" i="1" dirty="0"/>
                  <a:t> the one </a:t>
                </a:r>
                <a:r>
                  <a:rPr lang="fr-FR" sz="1600" i="1" dirty="0" err="1"/>
                  <a:t>that</a:t>
                </a:r>
                <a:r>
                  <a:rPr lang="fr-FR" sz="1600" i="1" dirty="0"/>
                  <a:t> minimise the </a:t>
                </a:r>
                <a:r>
                  <a:rPr lang="fr-FR" sz="1600" i="1" dirty="0" err="1"/>
                  <a:t>error</a:t>
                </a:r>
                <a:r>
                  <a:rPr lang="fr-FR" sz="1600" i="1" dirty="0"/>
                  <a:t> </a:t>
                </a:r>
              </a:p>
              <a:p>
                <a:endParaRPr lang="fr-FR" sz="1600" i="1" dirty="0"/>
              </a:p>
              <a:p>
                <a:r>
                  <a:rPr lang="fr-FR" sz="1800" b="1" i="1" dirty="0" err="1"/>
                  <a:t>Grid</a:t>
                </a:r>
                <a:r>
                  <a:rPr lang="fr-FR" sz="1800" b="1" i="1" dirty="0"/>
                  <a:t> </a:t>
                </a:r>
                <a:r>
                  <a:rPr lang="fr-FR" sz="1800" b="1" i="1" dirty="0" err="1"/>
                  <a:t>Search</a:t>
                </a:r>
                <a:r>
                  <a:rPr lang="fr-FR" sz="1800" b="1" i="1" dirty="0"/>
                  <a:t> CV </a:t>
                </a:r>
                <a:r>
                  <a:rPr lang="fr-FR" sz="1800" i="1" dirty="0"/>
                  <a:t>: </a:t>
                </a:r>
                <a:r>
                  <a:rPr lang="fr-FR" sz="1800" i="1" dirty="0" err="1"/>
                  <a:t>you</a:t>
                </a:r>
                <a:r>
                  <a:rPr lang="fr-FR" sz="1800" i="1" dirty="0"/>
                  <a:t> </a:t>
                </a:r>
                <a:r>
                  <a:rPr lang="fr-FR" sz="1800" i="1" dirty="0" err="1"/>
                  <a:t>define</a:t>
                </a:r>
                <a:r>
                  <a:rPr lang="fr-FR" sz="1800" i="1" dirty="0"/>
                  <a:t> a </a:t>
                </a:r>
                <a:r>
                  <a:rPr lang="fr-FR" sz="1800" i="1" dirty="0" err="1"/>
                  <a:t>grid</a:t>
                </a:r>
                <a:r>
                  <a:rPr lang="fr-FR" sz="1800" i="1" dirty="0"/>
                  <a:t> of possible </a:t>
                </a:r>
                <a:r>
                  <a:rPr lang="fr-FR" sz="1800" i="1" dirty="0" err="1"/>
                  <a:t>hyperparameters</a:t>
                </a:r>
                <a:r>
                  <a:rPr lang="fr-FR" sz="1800" i="1" dirty="0"/>
                  <a:t>, for </a:t>
                </a:r>
                <a:r>
                  <a:rPr lang="fr-FR" sz="1800" i="1" dirty="0" err="1"/>
                  <a:t>each</a:t>
                </a:r>
                <a:r>
                  <a:rPr lang="fr-FR" sz="1800" i="1" dirty="0"/>
                  <a:t> value </a:t>
                </a:r>
                <a:r>
                  <a:rPr lang="fr-FR" sz="1800" i="1" dirty="0" err="1"/>
                  <a:t>you</a:t>
                </a:r>
                <a:r>
                  <a:rPr lang="fr-FR" sz="1800" i="1" dirty="0"/>
                  <a:t> do a CV ; </a:t>
                </a:r>
                <a:r>
                  <a:rPr lang="fr-FR" sz="1800" i="1" dirty="0" err="1"/>
                  <a:t>you</a:t>
                </a:r>
                <a:r>
                  <a:rPr lang="fr-FR" sz="1800" i="1" dirty="0"/>
                  <a:t> </a:t>
                </a:r>
                <a:r>
                  <a:rPr lang="fr-FR" sz="1800" i="1" dirty="0" err="1"/>
                  <a:t>choose</a:t>
                </a:r>
                <a:r>
                  <a:rPr lang="fr-FR" sz="1800" i="1" dirty="0"/>
                  <a:t> the </a:t>
                </a:r>
                <a:r>
                  <a:rPr lang="fr-FR" sz="1800" i="1" dirty="0" err="1"/>
                  <a:t>hpp</a:t>
                </a:r>
                <a:r>
                  <a:rPr lang="fr-FR" sz="1800" i="1" dirty="0"/>
                  <a:t> </a:t>
                </a:r>
                <a:r>
                  <a:rPr lang="fr-FR" sz="1800" i="1" dirty="0" err="1"/>
                  <a:t>that</a:t>
                </a:r>
                <a:r>
                  <a:rPr lang="fr-FR" sz="1800" i="1" dirty="0"/>
                  <a:t> maximises score. More efficient/ </a:t>
                </a:r>
                <a:r>
                  <a:rPr lang="fr-FR" sz="1800" i="1" dirty="0" err="1"/>
                  <a:t>robust</a:t>
                </a:r>
                <a:endParaRPr lang="fr-FR" sz="1800" i="1" dirty="0"/>
              </a:p>
              <a:p>
                <a:endParaRPr lang="fr-FR" sz="1800" i="1" dirty="0"/>
              </a:p>
              <a:p>
                <a:r>
                  <a:rPr lang="fr-FR" sz="1800" b="1" i="1" dirty="0" err="1"/>
                  <a:t>Grid</a:t>
                </a:r>
                <a:r>
                  <a:rPr lang="fr-FR" sz="1800" b="1" i="1" dirty="0"/>
                  <a:t> </a:t>
                </a:r>
                <a:r>
                  <a:rPr lang="fr-FR" sz="1800" b="1" i="1" dirty="0" err="1"/>
                  <a:t>search</a:t>
                </a:r>
                <a:r>
                  <a:rPr lang="fr-FR" sz="1800" b="1" i="1" dirty="0"/>
                  <a:t> CV </a:t>
                </a:r>
                <a:r>
                  <a:rPr lang="fr-FR" sz="1800" i="1" dirty="0"/>
                  <a:t>more efficient </a:t>
                </a:r>
                <a:r>
                  <a:rPr lang="fr-FR" sz="1800" i="1" dirty="0" err="1"/>
                  <a:t>than</a:t>
                </a:r>
                <a:r>
                  <a:rPr lang="fr-FR" sz="1800" i="1" dirty="0"/>
                  <a:t> </a:t>
                </a:r>
                <a:r>
                  <a:rPr lang="fr-FR" sz="1800" i="1" dirty="0" err="1"/>
                  <a:t>Grid</a:t>
                </a:r>
                <a:r>
                  <a:rPr lang="fr-FR" sz="1800" i="1" dirty="0"/>
                  <a:t> </a:t>
                </a:r>
                <a:r>
                  <a:rPr lang="fr-FR" sz="1800" i="1" dirty="0" err="1"/>
                  <a:t>search</a:t>
                </a:r>
                <a:r>
                  <a:rPr lang="fr-FR" sz="1800" i="1" dirty="0"/>
                  <a:t> but </a:t>
                </a:r>
                <a:r>
                  <a:rPr lang="fr-FR" sz="1800" i="1" dirty="0" err="1"/>
                  <a:t>less</a:t>
                </a:r>
                <a:r>
                  <a:rPr lang="fr-FR" sz="1800" i="1" dirty="0"/>
                  <a:t> </a:t>
                </a:r>
                <a:r>
                  <a:rPr lang="fr-FR" sz="1800" i="1" dirty="0" err="1"/>
                  <a:t>than</a:t>
                </a:r>
                <a:r>
                  <a:rPr lang="fr-FR" sz="1800" i="1" dirty="0"/>
                  <a:t>  </a:t>
                </a:r>
                <a:r>
                  <a:rPr lang="fr-FR" sz="1800" i="1" dirty="0" err="1"/>
                  <a:t>Random</a:t>
                </a:r>
                <a:r>
                  <a:rPr lang="fr-FR" sz="1800" i="1" dirty="0"/>
                  <a:t> </a:t>
                </a:r>
                <a:r>
                  <a:rPr lang="fr-FR" sz="1800" i="1" dirty="0" err="1"/>
                  <a:t>search</a:t>
                </a:r>
                <a:r>
                  <a:rPr lang="fr-FR" sz="1800" i="1" dirty="0"/>
                  <a:t> CV / </a:t>
                </a:r>
                <a:r>
                  <a:rPr lang="fr-FR" sz="1800" i="1" dirty="0" err="1"/>
                  <a:t>Bayesian</a:t>
                </a:r>
                <a:r>
                  <a:rPr lang="fr-FR" sz="1800" i="1" dirty="0"/>
                  <a:t> </a:t>
                </a:r>
                <a:r>
                  <a:rPr lang="fr-FR" sz="1800" i="1" dirty="0" err="1"/>
                  <a:t>optimization</a:t>
                </a:r>
                <a:r>
                  <a:rPr lang="fr-FR" sz="1800" i="1" dirty="0"/>
                  <a:t> (</a:t>
                </a:r>
                <a:r>
                  <a:rPr lang="fr-FR" sz="1800" i="1" dirty="0" err="1"/>
                  <a:t>Optuna,Hyperopt</a:t>
                </a:r>
                <a:r>
                  <a:rPr lang="fr-FR" sz="1800" i="1" dirty="0"/>
                  <a:t> …) </a:t>
                </a:r>
              </a:p>
              <a:p>
                <a:endParaRPr lang="fr-FR" sz="1800" i="1" dirty="0"/>
              </a:p>
              <a:p>
                <a:r>
                  <a:rPr lang="fr-FR" sz="1800" b="1" i="1" dirty="0" err="1"/>
                  <a:t>Random</a:t>
                </a:r>
                <a:r>
                  <a:rPr lang="fr-FR" sz="1800" b="1" i="1" dirty="0"/>
                  <a:t> </a:t>
                </a:r>
                <a:r>
                  <a:rPr lang="fr-FR" sz="1800" b="1" i="1" dirty="0" err="1"/>
                  <a:t>search</a:t>
                </a:r>
                <a:r>
                  <a:rPr lang="fr-FR" sz="1800" b="1" i="1" dirty="0"/>
                  <a:t> CV </a:t>
                </a:r>
                <a:r>
                  <a:rPr lang="fr-FR" sz="1800" i="1" dirty="0"/>
                  <a:t>: </a:t>
                </a:r>
                <a:r>
                  <a:rPr lang="fr-FR" sz="1800" i="1" dirty="0" err="1"/>
                  <a:t>you</a:t>
                </a:r>
                <a:r>
                  <a:rPr lang="fr-FR" sz="1800" i="1" dirty="0"/>
                  <a:t> fix a fix </a:t>
                </a:r>
                <a:r>
                  <a:rPr lang="fr-FR" sz="1800" i="1" dirty="0" err="1"/>
                  <a:t>number</a:t>
                </a:r>
                <a:r>
                  <a:rPr lang="fr-FR" sz="1800" i="1" dirty="0"/>
                  <a:t> of trials (ex : 50 </a:t>
                </a:r>
                <a:r>
                  <a:rPr lang="fr-FR" sz="1800" i="1" dirty="0" err="1"/>
                  <a:t>random</a:t>
                </a:r>
                <a:r>
                  <a:rPr lang="fr-FR" sz="1800" i="1" dirty="0"/>
                  <a:t> </a:t>
                </a:r>
                <a:r>
                  <a:rPr lang="fr-FR" sz="1800" i="1" dirty="0" err="1"/>
                  <a:t>draw</a:t>
                </a:r>
                <a:r>
                  <a:rPr lang="fr-FR" sz="1800" i="1" dirty="0"/>
                  <a:t> in the </a:t>
                </a:r>
                <a:r>
                  <a:rPr lang="fr-FR" sz="1800" i="1" dirty="0" err="1"/>
                  <a:t>spae</a:t>
                </a:r>
                <a:r>
                  <a:rPr lang="fr-FR" sz="1800" i="1" dirty="0"/>
                  <a:t> of </a:t>
                </a:r>
                <a:r>
                  <a:rPr lang="fr-FR" sz="1800" i="1" dirty="0" err="1"/>
                  <a:t>hpp</a:t>
                </a:r>
                <a:r>
                  <a:rPr lang="fr-FR" sz="1800" i="1" dirty="0"/>
                  <a:t>=) more speed</a:t>
                </a:r>
              </a:p>
              <a:p>
                <a:r>
                  <a:rPr lang="fr-FR" sz="1800" b="1" i="1" dirty="0" err="1"/>
                  <a:t>Bayesian</a:t>
                </a:r>
                <a:r>
                  <a:rPr lang="fr-FR" sz="1800" b="1" i="1" dirty="0"/>
                  <a:t> </a:t>
                </a:r>
                <a:r>
                  <a:rPr lang="fr-FR" sz="1800" b="1" i="1" dirty="0" err="1"/>
                  <a:t>optimization</a:t>
                </a:r>
                <a:r>
                  <a:rPr lang="fr-FR" sz="1800" b="1" i="1" dirty="0"/>
                  <a:t> </a:t>
                </a:r>
                <a:r>
                  <a:rPr lang="fr-FR" sz="1800" i="1" dirty="0"/>
                  <a:t>: Not </a:t>
                </a:r>
                <a:r>
                  <a:rPr lang="fr-FR" sz="1800" i="1" dirty="0" err="1"/>
                  <a:t>random</a:t>
                </a:r>
                <a:r>
                  <a:rPr lang="fr-FR" sz="1800" i="1" dirty="0"/>
                  <a:t>, the </a:t>
                </a:r>
                <a:r>
                  <a:rPr lang="fr-FR" sz="1800" i="1" dirty="0" err="1"/>
                  <a:t>algorithm</a:t>
                </a:r>
                <a:r>
                  <a:rPr lang="fr-FR" sz="1800" i="1" dirty="0"/>
                  <a:t> </a:t>
                </a:r>
                <a:r>
                  <a:rPr lang="fr-FR" sz="1800" i="1" dirty="0" err="1"/>
                  <a:t>learns</a:t>
                </a:r>
                <a:r>
                  <a:rPr lang="fr-FR" sz="1800" i="1" dirty="0"/>
                  <a:t> a </a:t>
                </a:r>
                <a:r>
                  <a:rPr lang="fr-FR" sz="1800" i="1" dirty="0" err="1"/>
                  <a:t>it</a:t>
                </a:r>
                <a:r>
                  <a:rPr lang="fr-FR" sz="1800" i="1" dirty="0"/>
                  <a:t> </a:t>
                </a:r>
                <a:r>
                  <a:rPr lang="fr-FR" sz="1800" i="1" dirty="0" err="1"/>
                  <a:t>goes</a:t>
                </a:r>
                <a:r>
                  <a:rPr lang="fr-FR" sz="1800" i="1" dirty="0"/>
                  <a:t> </a:t>
                </a:r>
                <a:r>
                  <a:rPr lang="fr-FR" sz="1800" i="1" dirty="0" err="1"/>
                  <a:t>along</a:t>
                </a:r>
                <a:r>
                  <a:rPr lang="fr-FR" sz="1800" i="1" dirty="0"/>
                  <a:t> </a:t>
                </a:r>
                <a:r>
                  <a:rPr lang="fr-FR" sz="1800" i="1" dirty="0" err="1"/>
                  <a:t>which</a:t>
                </a:r>
                <a:r>
                  <a:rPr lang="fr-FR" sz="1800" i="1" dirty="0"/>
                  <a:t> areas of the </a:t>
                </a:r>
                <a:r>
                  <a:rPr lang="fr-FR" sz="1800" i="1" dirty="0" err="1"/>
                  <a:t>hyperparameter</a:t>
                </a:r>
                <a:r>
                  <a:rPr lang="fr-FR" sz="1800" i="1" dirty="0"/>
                  <a:t> </a:t>
                </a:r>
                <a:r>
                  <a:rPr lang="fr-FR" sz="1800" i="1" dirty="0" err="1"/>
                  <a:t>space</a:t>
                </a:r>
                <a:r>
                  <a:rPr lang="fr-FR" sz="1800" i="1" dirty="0"/>
                  <a:t> </a:t>
                </a:r>
                <a:r>
                  <a:rPr lang="fr-FR" sz="1800" i="1" dirty="0" err="1"/>
                  <a:t>seem</a:t>
                </a:r>
                <a:r>
                  <a:rPr lang="fr-FR" sz="1800" i="1" dirty="0"/>
                  <a:t> </a:t>
                </a:r>
                <a:r>
                  <a:rPr lang="fr-FR" sz="1800" i="1" dirty="0" err="1"/>
                  <a:t>promishing</a:t>
                </a:r>
                <a:r>
                  <a:rPr lang="fr-FR" sz="1800" i="1" dirty="0"/>
                  <a:t> </a:t>
                </a:r>
              </a:p>
              <a:p>
                <a:endParaRPr lang="fr-FR" sz="1800" i="1" dirty="0"/>
              </a:p>
              <a:p>
                <a:endParaRPr lang="fr-FR" sz="18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5DF8D25-1874-AB64-4C6C-325738D274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30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CCF50-9377-7F3F-855F-36B15C46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Ensemble </a:t>
            </a:r>
            <a:r>
              <a:rPr lang="fr-FR" dirty="0" err="1"/>
              <a:t>method</a:t>
            </a:r>
            <a:r>
              <a:rPr lang="fr-FR" dirty="0"/>
              <a:t> (Bagging </a:t>
            </a:r>
            <a:r>
              <a:rPr lang="fr-FR" dirty="0" err="1"/>
              <a:t>Random</a:t>
            </a:r>
            <a:r>
              <a:rPr lang="fr-FR" dirty="0"/>
              <a:t> Forest)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C3C83F-AE17-9BC5-6B51-9FCDA39F2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7055"/>
            <a:ext cx="10515600" cy="1908445"/>
          </a:xfrm>
        </p:spPr>
        <p:txBody>
          <a:bodyPr>
            <a:normAutofit/>
          </a:bodyPr>
          <a:lstStyle/>
          <a:p>
            <a:r>
              <a:rPr lang="fr-FR" sz="1800" dirty="0"/>
              <a:t>Even </a:t>
            </a:r>
            <a:r>
              <a:rPr lang="fr-FR" sz="1800" dirty="0" err="1"/>
              <a:t>after</a:t>
            </a:r>
            <a:r>
              <a:rPr lang="fr-FR" sz="1800" dirty="0"/>
              <a:t> </a:t>
            </a:r>
            <a:r>
              <a:rPr lang="fr-FR" sz="1800" dirty="0" err="1"/>
              <a:t>pruning</a:t>
            </a:r>
            <a:r>
              <a:rPr lang="fr-FR" sz="1800" dirty="0"/>
              <a:t> a simple </a:t>
            </a:r>
            <a:r>
              <a:rPr lang="fr-FR" sz="1800" dirty="0" err="1"/>
              <a:t>tree</a:t>
            </a:r>
            <a:r>
              <a:rPr lang="fr-FR" sz="1800" dirty="0"/>
              <a:t> has high variance</a:t>
            </a:r>
          </a:p>
          <a:p>
            <a:endParaRPr lang="fr-FR" sz="1800" dirty="0"/>
          </a:p>
          <a:p>
            <a:r>
              <a:rPr lang="fr-FR" sz="1800" dirty="0"/>
              <a:t>To </a:t>
            </a:r>
            <a:r>
              <a:rPr lang="fr-FR" sz="1800" dirty="0" err="1"/>
              <a:t>improve</a:t>
            </a:r>
            <a:r>
              <a:rPr lang="fr-FR" sz="1800" dirty="0"/>
              <a:t> </a:t>
            </a:r>
            <a:r>
              <a:rPr lang="fr-FR" sz="1800" dirty="0" err="1"/>
              <a:t>stability</a:t>
            </a:r>
            <a:r>
              <a:rPr lang="fr-FR" sz="1800" dirty="0"/>
              <a:t> and </a:t>
            </a:r>
            <a:r>
              <a:rPr lang="fr-FR" sz="1800" dirty="0" err="1"/>
              <a:t>accuracy</a:t>
            </a:r>
            <a:r>
              <a:rPr lang="fr-FR" sz="1800" dirty="0"/>
              <a:t> </a:t>
            </a:r>
            <a:r>
              <a:rPr lang="fr-FR" sz="1800" dirty="0" err="1"/>
              <a:t>we</a:t>
            </a:r>
            <a:r>
              <a:rPr lang="fr-FR" sz="1800" dirty="0"/>
              <a:t> combine </a:t>
            </a:r>
            <a:r>
              <a:rPr lang="fr-FR" sz="1800" dirty="0" err="1"/>
              <a:t>many</a:t>
            </a:r>
            <a:r>
              <a:rPr lang="fr-FR" sz="1800" dirty="0"/>
              <a:t> simple </a:t>
            </a:r>
            <a:r>
              <a:rPr lang="fr-FR" sz="1800" dirty="0" err="1"/>
              <a:t>trees</a:t>
            </a:r>
            <a:r>
              <a:rPr lang="fr-FR" sz="1800" dirty="0"/>
              <a:t> </a:t>
            </a:r>
            <a:r>
              <a:rPr lang="fr-FR" sz="1800" dirty="0" err="1"/>
              <a:t>together</a:t>
            </a:r>
            <a:r>
              <a:rPr lang="fr-FR" sz="1800" dirty="0"/>
              <a:t> (</a:t>
            </a:r>
            <a:r>
              <a:rPr lang="fr-FR" sz="1800" dirty="0" err="1"/>
              <a:t>weak</a:t>
            </a:r>
            <a:r>
              <a:rPr lang="fr-FR" sz="1800" dirty="0"/>
              <a:t> </a:t>
            </a:r>
            <a:r>
              <a:rPr lang="fr-FR" sz="1800" dirty="0" err="1"/>
              <a:t>learners</a:t>
            </a:r>
            <a:r>
              <a:rPr lang="fr-FR" sz="1800" dirty="0"/>
              <a:t>) :</a:t>
            </a:r>
          </a:p>
          <a:p>
            <a:pPr marL="0" indent="0">
              <a:buNone/>
            </a:pPr>
            <a:r>
              <a:rPr lang="fr-FR" sz="1800" dirty="0"/>
              <a:t>	</a:t>
            </a:r>
            <a:r>
              <a:rPr lang="fr-FR" sz="1800" dirty="0" err="1"/>
              <a:t>Different</a:t>
            </a:r>
            <a:r>
              <a:rPr lang="fr-FR" sz="1800" dirty="0"/>
              <a:t> </a:t>
            </a:r>
            <a:r>
              <a:rPr lang="fr-FR" sz="1800" dirty="0" err="1"/>
              <a:t>methods</a:t>
            </a:r>
            <a:r>
              <a:rPr lang="fr-FR" sz="1800" dirty="0"/>
              <a:t> </a:t>
            </a:r>
            <a:r>
              <a:rPr lang="fr-FR" sz="1800" dirty="0" err="1"/>
              <a:t>exist</a:t>
            </a:r>
            <a:r>
              <a:rPr lang="fr-FR" sz="1800" dirty="0"/>
              <a:t> : bagging, </a:t>
            </a:r>
            <a:r>
              <a:rPr lang="fr-FR" sz="1800" dirty="0" err="1"/>
              <a:t>Random</a:t>
            </a:r>
            <a:r>
              <a:rPr lang="fr-FR" sz="1800" dirty="0"/>
              <a:t> </a:t>
            </a:r>
            <a:r>
              <a:rPr lang="fr-FR" sz="1800" dirty="0" err="1"/>
              <a:t>Forests</a:t>
            </a:r>
            <a:r>
              <a:rPr lang="fr-FR" sz="1800" dirty="0"/>
              <a:t>, </a:t>
            </a:r>
            <a:r>
              <a:rPr lang="fr-FR" sz="1800" dirty="0" err="1"/>
              <a:t>Boosting</a:t>
            </a:r>
            <a:r>
              <a:rPr lang="fr-FR" sz="1800" dirty="0"/>
              <a:t> (Elyes) </a:t>
            </a: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174694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C277BC-62E2-1C63-D0A1-66D2EC52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Bagging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169C3A2-9321-94B6-809D-4860E25E7A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sz="1600" dirty="0"/>
                  <a:t>Bagging : </a:t>
                </a:r>
                <a:r>
                  <a:rPr lang="fr-FR" sz="1600" dirty="0" err="1"/>
                  <a:t>procedure</a:t>
                </a:r>
                <a:r>
                  <a:rPr lang="fr-FR" sz="1600" dirty="0"/>
                  <a:t> for </a:t>
                </a:r>
                <a:r>
                  <a:rPr lang="fr-FR" sz="1600" dirty="0" err="1"/>
                  <a:t>reducing</a:t>
                </a:r>
                <a:r>
                  <a:rPr lang="fr-FR" sz="1600" dirty="0"/>
                  <a:t> the variance of </a:t>
                </a:r>
                <a:r>
                  <a:rPr lang="fr-FR" sz="1600" dirty="0" err="1"/>
                  <a:t>statistical</a:t>
                </a:r>
                <a:r>
                  <a:rPr lang="fr-FR" sz="1600" dirty="0"/>
                  <a:t> </a:t>
                </a:r>
                <a:r>
                  <a:rPr lang="fr-FR" sz="1600" dirty="0" err="1"/>
                  <a:t>learning</a:t>
                </a:r>
                <a:r>
                  <a:rPr lang="fr-FR" sz="1600" dirty="0"/>
                  <a:t> </a:t>
                </a:r>
                <a:r>
                  <a:rPr lang="fr-FR" sz="1600" dirty="0" err="1"/>
                  <a:t>method</a:t>
                </a:r>
                <a:r>
                  <a:rPr lang="fr-FR" sz="1600" dirty="0"/>
                  <a:t> </a:t>
                </a:r>
              </a:p>
              <a:p>
                <a:r>
                  <a:rPr lang="fr-FR" sz="1600" dirty="0"/>
                  <a:t>How : by </a:t>
                </a:r>
                <a:r>
                  <a:rPr lang="fr-FR" sz="1600" dirty="0" err="1"/>
                  <a:t>averaging</a:t>
                </a:r>
                <a:r>
                  <a:rPr lang="fr-FR" sz="1600" dirty="0"/>
                  <a:t> : </a:t>
                </a:r>
                <a:r>
                  <a:rPr lang="fr-FR" sz="1600" dirty="0" err="1"/>
                  <a:t>it</a:t>
                </a:r>
                <a:r>
                  <a:rPr lang="fr-FR" sz="1600" dirty="0"/>
                  <a:t> </a:t>
                </a:r>
                <a:r>
                  <a:rPr lang="fr-FR" sz="1600" dirty="0" err="1"/>
                  <a:t>reduces</a:t>
                </a:r>
                <a:r>
                  <a:rPr lang="fr-FR" sz="1600" dirty="0"/>
                  <a:t> variance(if </a:t>
                </a:r>
                <a:r>
                  <a:rPr lang="fr-FR" sz="1600" dirty="0" err="1"/>
                  <a:t>each</a:t>
                </a:r>
                <a:r>
                  <a:rPr lang="fr-FR" sz="1600" dirty="0"/>
                  <a:t> model </a:t>
                </a:r>
                <a:r>
                  <a:rPr lang="fr-FR" sz="1600" dirty="0" err="1"/>
                  <a:t>is</a:t>
                </a:r>
                <a:r>
                  <a:rPr lang="fr-FR" sz="1600" dirty="0"/>
                  <a:t> </a:t>
                </a:r>
                <a:r>
                  <a:rPr lang="fr-FR" sz="1600" dirty="0" err="1"/>
                  <a:t>noisy</a:t>
                </a:r>
                <a:r>
                  <a:rPr lang="fr-FR" sz="1600" dirty="0"/>
                  <a:t> </a:t>
                </a:r>
                <a:r>
                  <a:rPr lang="fr-FR" sz="1600" dirty="0" err="1"/>
                  <a:t>combining</a:t>
                </a:r>
                <a:r>
                  <a:rPr lang="fr-FR" sz="1600" dirty="0"/>
                  <a:t> </a:t>
                </a:r>
                <a:r>
                  <a:rPr lang="fr-FR" sz="1600" dirty="0" err="1"/>
                  <a:t>many</a:t>
                </a:r>
                <a:r>
                  <a:rPr lang="fr-FR" sz="1600" dirty="0"/>
                  <a:t> of </a:t>
                </a:r>
                <a:r>
                  <a:rPr lang="fr-FR" sz="1600" dirty="0" err="1"/>
                  <a:t>them</a:t>
                </a:r>
                <a:r>
                  <a:rPr lang="fr-FR" sz="1600" dirty="0"/>
                  <a:t> </a:t>
                </a:r>
                <a:r>
                  <a:rPr lang="fr-FR" sz="1600" dirty="0" err="1"/>
                  <a:t>smooths</a:t>
                </a:r>
                <a:r>
                  <a:rPr lang="fr-FR" sz="1600" dirty="0"/>
                  <a:t> out the fluctuations)</a:t>
                </a:r>
              </a:p>
              <a:p>
                <a:pPr marL="0" indent="0">
                  <a:buNone/>
                </a:pPr>
                <a:r>
                  <a:rPr lang="fr-FR" sz="1050" dirty="0"/>
                  <a:t>	</a:t>
                </a:r>
                <a:r>
                  <a:rPr lang="fr-FR" sz="1050" dirty="0" err="1"/>
                  <a:t>Mean</a:t>
                </a:r>
                <a:r>
                  <a:rPr lang="fr-FR" sz="1050" dirty="0"/>
                  <a:t> of n </a:t>
                </a:r>
                <a:r>
                  <a:rPr lang="fr-FR" sz="1050" dirty="0" err="1"/>
                  <a:t>independant</a:t>
                </a:r>
                <a:r>
                  <a:rPr lang="fr-FR" sz="1050" dirty="0"/>
                  <a:t> observation of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fr-FR" sz="1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050" dirty="0"/>
                  <a:t> </a:t>
                </a:r>
                <a:r>
                  <a:rPr lang="fr-FR" sz="1050" dirty="0" err="1"/>
                  <a:t>is</a:t>
                </a:r>
                <a:r>
                  <a:rPr lang="fr-FR" sz="105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0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10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fr-FR" sz="105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FR" sz="105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fr-FR" sz="1050" dirty="0"/>
              </a:p>
              <a:p>
                <a:r>
                  <a:rPr lang="fr-FR" sz="1600" dirty="0"/>
                  <a:t>If </a:t>
                </a:r>
                <a:r>
                  <a:rPr lang="fr-FR" sz="1600" dirty="0" err="1"/>
                  <a:t>we</a:t>
                </a:r>
                <a:r>
                  <a:rPr lang="fr-FR" sz="1600" dirty="0"/>
                  <a:t> </a:t>
                </a:r>
                <a:r>
                  <a:rPr lang="fr-FR" sz="1600" dirty="0" err="1"/>
                  <a:t>could</a:t>
                </a:r>
                <a:r>
                  <a:rPr lang="fr-FR" sz="1600" dirty="0"/>
                  <a:t> </a:t>
                </a:r>
                <a:r>
                  <a:rPr lang="fr-FR" sz="1600" dirty="0" err="1"/>
                  <a:t>make</a:t>
                </a:r>
                <a:r>
                  <a:rPr lang="fr-FR" sz="1600" dirty="0"/>
                  <a:t> the </a:t>
                </a:r>
                <a:r>
                  <a:rPr lang="fr-FR" sz="1600" dirty="0" err="1"/>
                  <a:t>same</a:t>
                </a:r>
                <a:r>
                  <a:rPr lang="fr-FR" sz="1600" dirty="0"/>
                  <a:t> </a:t>
                </a:r>
                <a:r>
                  <a:rPr lang="fr-FR" sz="1600" dirty="0" err="1"/>
                  <a:t>experience</a:t>
                </a:r>
                <a:r>
                  <a:rPr lang="fr-FR" sz="1600" dirty="0"/>
                  <a:t> </a:t>
                </a:r>
                <a:r>
                  <a:rPr lang="fr-FR" sz="1600" dirty="0" err="1"/>
                  <a:t>with</a:t>
                </a:r>
                <a:r>
                  <a:rPr lang="fr-FR" sz="1600" dirty="0"/>
                  <a:t> a large </a:t>
                </a:r>
                <a:r>
                  <a:rPr lang="fr-FR" sz="1600" dirty="0" err="1"/>
                  <a:t>number</a:t>
                </a:r>
                <a:r>
                  <a:rPr lang="fr-FR" sz="1600" dirty="0"/>
                  <a:t> of </a:t>
                </a:r>
                <a:r>
                  <a:rPr lang="fr-FR" sz="1600" dirty="0" err="1"/>
                  <a:t>datasets</a:t>
                </a:r>
                <a:r>
                  <a:rPr lang="fr-FR" sz="1600" dirty="0"/>
                  <a:t> </a:t>
                </a:r>
                <a:r>
                  <a:rPr lang="fr-FR" sz="1600" dirty="0" err="1"/>
                  <a:t>different</a:t>
                </a:r>
                <a:r>
                  <a:rPr lang="fr-FR" sz="1600" dirty="0"/>
                  <a:t> </a:t>
                </a:r>
                <a:r>
                  <a:rPr lang="fr-FR" sz="1600" dirty="0" err="1"/>
                  <a:t>from</a:t>
                </a:r>
                <a:r>
                  <a:rPr lang="fr-FR" sz="1600" dirty="0"/>
                  <a:t> the </a:t>
                </a:r>
                <a:r>
                  <a:rPr lang="fr-FR" sz="1600" dirty="0" err="1"/>
                  <a:t>true</a:t>
                </a:r>
                <a:r>
                  <a:rPr lang="fr-FR" sz="1600" dirty="0"/>
                  <a:t> population : </a:t>
                </a:r>
                <a:r>
                  <a:rPr lang="fr-FR" sz="1600" dirty="0" err="1"/>
                  <a:t>we</a:t>
                </a:r>
                <a:r>
                  <a:rPr lang="fr-FR" sz="1600" dirty="0"/>
                  <a:t> </a:t>
                </a:r>
                <a:r>
                  <a:rPr lang="fr-FR" sz="1600" dirty="0" err="1"/>
                  <a:t>could</a:t>
                </a:r>
                <a:r>
                  <a:rPr lang="fr-FR" sz="1600" dirty="0"/>
                  <a:t> train a </a:t>
                </a:r>
                <a:r>
                  <a:rPr lang="fr-FR" sz="1600" dirty="0" err="1"/>
                  <a:t>tree</a:t>
                </a:r>
                <a:r>
                  <a:rPr lang="fr-FR" sz="1600" dirty="0"/>
                  <a:t> on </a:t>
                </a:r>
                <a:r>
                  <a:rPr lang="fr-FR" sz="1600" dirty="0" err="1"/>
                  <a:t>each</a:t>
                </a:r>
                <a:r>
                  <a:rPr lang="fr-FR" sz="1600" dirty="0"/>
                  <a:t> </a:t>
                </a:r>
                <a:r>
                  <a:rPr lang="fr-FR" sz="1600" dirty="0" err="1"/>
                  <a:t>dataset</a:t>
                </a:r>
                <a:r>
                  <a:rPr lang="fr-FR" sz="1600" dirty="0"/>
                  <a:t>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d>
                        <m:dPr>
                          <m:ctrlPr>
                            <a:rPr lang="fr-FR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105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fr-FR" sz="105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fr-FR" sz="105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05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p>
                            <m:sSup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fr-FR" sz="105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05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p>
                              <m:r>
                                <a:rPr lang="fr-FR" sz="105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sz="1050" dirty="0"/>
              </a:p>
              <a:p>
                <a:pPr marL="0" indent="0">
                  <a:buNone/>
                </a:pPr>
                <a:r>
                  <a:rPr lang="fr-FR" sz="1050" dirty="0"/>
                  <a:t>In practice </a:t>
                </a:r>
                <a:r>
                  <a:rPr lang="fr-FR" sz="1050" dirty="0" err="1"/>
                  <a:t>we</a:t>
                </a:r>
                <a:r>
                  <a:rPr lang="fr-FR" sz="1050" dirty="0"/>
                  <a:t> do not have </a:t>
                </a:r>
                <a:r>
                  <a:rPr lang="fr-FR" sz="1050" dirty="0" err="1"/>
                  <a:t>accees</a:t>
                </a:r>
                <a:r>
                  <a:rPr lang="fr-FR" sz="1050" dirty="0"/>
                  <a:t> to multiple training test -&gt; </a:t>
                </a:r>
                <a:r>
                  <a:rPr lang="fr-FR" sz="1050" dirty="0" err="1"/>
                  <a:t>this</a:t>
                </a:r>
                <a:r>
                  <a:rPr lang="fr-FR" sz="1050" dirty="0"/>
                  <a:t> </a:t>
                </a:r>
                <a:r>
                  <a:rPr lang="fr-FR" sz="1050" dirty="0" err="1"/>
                  <a:t>is</a:t>
                </a:r>
                <a:r>
                  <a:rPr lang="fr-FR" sz="1050" dirty="0"/>
                  <a:t> </a:t>
                </a:r>
                <a:r>
                  <a:rPr lang="fr-FR" sz="1050" dirty="0" err="1"/>
                  <a:t>why</a:t>
                </a:r>
                <a:r>
                  <a:rPr lang="fr-FR" sz="1050" dirty="0"/>
                  <a:t> </a:t>
                </a:r>
                <a:r>
                  <a:rPr lang="fr-FR" sz="1050" dirty="0" err="1"/>
                  <a:t>we</a:t>
                </a:r>
                <a:r>
                  <a:rPr lang="fr-FR" sz="1050" dirty="0"/>
                  <a:t> </a:t>
                </a:r>
                <a:r>
                  <a:rPr lang="fr-FR" sz="1050" dirty="0" err="1"/>
                  <a:t>will</a:t>
                </a:r>
                <a:r>
                  <a:rPr lang="fr-FR" sz="1050" dirty="0"/>
                  <a:t> </a:t>
                </a:r>
                <a:r>
                  <a:rPr lang="fr-FR" sz="1050" dirty="0" err="1"/>
                  <a:t>artificially</a:t>
                </a:r>
                <a:r>
                  <a:rPr lang="fr-FR" sz="1050" dirty="0"/>
                  <a:t> </a:t>
                </a:r>
                <a:r>
                  <a:rPr lang="fr-FR" sz="1050" dirty="0" err="1"/>
                  <a:t>simulate</a:t>
                </a:r>
                <a:r>
                  <a:rPr lang="fr-FR" sz="1050" dirty="0"/>
                  <a:t> train set (</a:t>
                </a:r>
                <a:r>
                  <a:rPr lang="fr-FR" sz="1050" dirty="0" err="1"/>
                  <a:t>boostrap</a:t>
                </a:r>
                <a:r>
                  <a:rPr lang="fr-FR" sz="1050" dirty="0"/>
                  <a:t>) </a:t>
                </a:r>
              </a:p>
              <a:p>
                <a:pPr marL="0" indent="0">
                  <a:buNone/>
                </a:pPr>
                <a:r>
                  <a:rPr lang="fr-FR" sz="1050" b="1" dirty="0"/>
                  <a:t>(tirage </a:t>
                </a:r>
                <a:r>
                  <a:rPr lang="fr-FR" sz="1050" b="1" dirty="0" err="1"/>
                  <a:t>with</a:t>
                </a:r>
                <a:r>
                  <a:rPr lang="fr-FR" sz="1050" b="1" dirty="0"/>
                  <a:t> remise) </a:t>
                </a:r>
              </a:p>
              <a:p>
                <a:pPr marL="0" indent="0">
                  <a:buNone/>
                </a:pPr>
                <a:endParaRPr lang="fr-FR" sz="105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𝑏𝑎𝑔</m:t>
                          </m:r>
                        </m:sub>
                      </m:sSub>
                      <m:d>
                        <m:d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16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fr-FR" sz="16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p>
                            <m:sSup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sz="16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fr-FR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800" dirty="0"/>
                  <a:t>: bth </a:t>
                </a:r>
                <a:r>
                  <a:rPr lang="fr-FR" sz="1800" dirty="0" err="1"/>
                  <a:t>bootstrapped</a:t>
                </a:r>
                <a:r>
                  <a:rPr lang="fr-FR" sz="1800" dirty="0"/>
                  <a:t> training set</a:t>
                </a:r>
                <a:endParaRPr lang="fr-FR" sz="11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169C3A2-9321-94B6-809D-4860E25E7A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9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087525F4-498B-51E1-C77F-965D37682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412" y="3429000"/>
            <a:ext cx="3913233" cy="164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42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358108-4F3C-7EA8-D115-B4C67A6E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9320EFB-8302-8643-1EAC-F7BF7252B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sz="1800" dirty="0"/>
                  <a:t>Pb of bagging : if a variable </a:t>
                </a:r>
                <a:r>
                  <a:rPr lang="fr-FR" sz="1800" dirty="0" err="1"/>
                  <a:t>is</a:t>
                </a:r>
                <a:r>
                  <a:rPr lang="fr-FR" sz="1800" dirty="0"/>
                  <a:t> dominant all the </a:t>
                </a:r>
                <a:r>
                  <a:rPr lang="fr-FR" sz="1800" dirty="0" err="1"/>
                  <a:t>subset</a:t>
                </a:r>
                <a:r>
                  <a:rPr lang="fr-FR" sz="1800" dirty="0"/>
                  <a:t> </a:t>
                </a:r>
                <a:r>
                  <a:rPr lang="fr-FR" sz="1800" dirty="0" err="1"/>
                  <a:t>will</a:t>
                </a:r>
                <a:r>
                  <a:rPr lang="fr-FR" sz="1800" dirty="0"/>
                  <a:t> </a:t>
                </a:r>
                <a:r>
                  <a:rPr lang="fr-FR" sz="1800" dirty="0" err="1"/>
                  <a:t>choose</a:t>
                </a:r>
                <a:r>
                  <a:rPr lang="fr-FR" sz="1800" dirty="0"/>
                  <a:t> the </a:t>
                </a:r>
                <a:r>
                  <a:rPr lang="fr-FR" sz="1800" dirty="0" err="1"/>
                  <a:t>same</a:t>
                </a:r>
                <a:r>
                  <a:rPr lang="fr-FR" sz="1800" dirty="0"/>
                  <a:t> variable to start : </a:t>
                </a:r>
                <a:r>
                  <a:rPr lang="fr-FR" sz="1800" dirty="0" err="1"/>
                  <a:t>trees</a:t>
                </a:r>
                <a:r>
                  <a:rPr lang="fr-FR" sz="1800" dirty="0"/>
                  <a:t> are </a:t>
                </a:r>
                <a:r>
                  <a:rPr lang="fr-FR" sz="1800" dirty="0" err="1"/>
                  <a:t>highly</a:t>
                </a:r>
                <a:r>
                  <a:rPr lang="fr-FR" sz="1800" dirty="0"/>
                  <a:t> </a:t>
                </a:r>
                <a:r>
                  <a:rPr lang="fr-FR" sz="1800" dirty="0" err="1"/>
                  <a:t>correlated</a:t>
                </a:r>
                <a:r>
                  <a:rPr lang="fr-FR" sz="1800" dirty="0"/>
                  <a:t> </a:t>
                </a:r>
              </a:p>
              <a:p>
                <a:endParaRPr lang="fr-FR" sz="1800" dirty="0"/>
              </a:p>
              <a:p>
                <a:r>
                  <a:rPr lang="fr-FR" sz="1800" dirty="0"/>
                  <a:t>RF : </a:t>
                </a:r>
                <a:r>
                  <a:rPr lang="fr-FR" sz="1800" dirty="0" err="1"/>
                  <a:t>Add</a:t>
                </a:r>
                <a:r>
                  <a:rPr lang="fr-FR" sz="1800" dirty="0"/>
                  <a:t> </a:t>
                </a:r>
                <a:r>
                  <a:rPr lang="fr-FR" sz="1800" dirty="0" err="1"/>
                  <a:t>random</a:t>
                </a:r>
                <a:r>
                  <a:rPr lang="fr-FR" sz="1800" dirty="0"/>
                  <a:t> ; </a:t>
                </a:r>
                <a:r>
                  <a:rPr lang="fr-FR" sz="1800" dirty="0" err="1"/>
                  <a:t>each</a:t>
                </a:r>
                <a:r>
                  <a:rPr lang="fr-FR" sz="1800" dirty="0"/>
                  <a:t> time a </a:t>
                </a:r>
                <a:r>
                  <a:rPr lang="fr-FR" sz="1800" dirty="0" err="1"/>
                  <a:t>random</a:t>
                </a:r>
                <a:r>
                  <a:rPr lang="fr-FR" sz="1800" dirty="0"/>
                  <a:t> </a:t>
                </a:r>
                <a:r>
                  <a:rPr lang="fr-FR" sz="1800" dirty="0" err="1"/>
                  <a:t>sample</a:t>
                </a:r>
                <a:r>
                  <a:rPr lang="fr-FR" sz="1800" dirty="0"/>
                  <a:t> of m </a:t>
                </a:r>
                <a:r>
                  <a:rPr lang="fr-FR" sz="1800" dirty="0" err="1"/>
                  <a:t>predictors</a:t>
                </a:r>
                <a:r>
                  <a:rPr lang="fr-FR" sz="1800" dirty="0"/>
                  <a:t> </a:t>
                </a:r>
                <a:r>
                  <a:rPr lang="fr-FR" sz="1800" dirty="0" err="1"/>
                  <a:t>is</a:t>
                </a:r>
                <a:r>
                  <a:rPr lang="fr-FR" sz="1800" dirty="0"/>
                  <a:t> </a:t>
                </a:r>
                <a:r>
                  <a:rPr lang="fr-FR" sz="1800" dirty="0" err="1"/>
                  <a:t>chosen</a:t>
                </a:r>
                <a:endParaRPr lang="fr-FR" sz="1800" dirty="0"/>
              </a:p>
              <a:p>
                <a:endParaRPr lang="fr-FR" sz="1800" dirty="0"/>
              </a:p>
              <a:p>
                <a:r>
                  <a:rPr lang="fr-FR" sz="1800" dirty="0" err="1"/>
                  <a:t>We</a:t>
                </a:r>
                <a:r>
                  <a:rPr lang="fr-FR" sz="1800" dirty="0"/>
                  <a:t> </a:t>
                </a:r>
                <a:r>
                  <a:rPr lang="fr-FR" sz="1800" dirty="0" err="1"/>
                  <a:t>often</a:t>
                </a:r>
                <a:r>
                  <a:rPr lang="fr-FR" sz="1800" dirty="0"/>
                  <a:t> </a:t>
                </a:r>
                <a:r>
                  <a:rPr lang="fr-FR" sz="1800" dirty="0" err="1"/>
                  <a:t>choose</a:t>
                </a:r>
                <a:r>
                  <a:rPr lang="fr-FR" sz="1800" dirty="0"/>
                  <a:t> to </a:t>
                </a:r>
                <a:r>
                  <a:rPr lang="fr-FR" sz="1800" dirty="0" err="1"/>
                  <a:t>take</a:t>
                </a:r>
                <a:r>
                  <a:rPr lang="fr-FR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8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fr-FR" sz="1800" dirty="0"/>
                  <a:t> for classification and m=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fr-FR" sz="1800" dirty="0"/>
                  <a:t> for </a:t>
                </a:r>
                <a:r>
                  <a:rPr lang="fr-FR" sz="1800" dirty="0" err="1"/>
                  <a:t>regression</a:t>
                </a:r>
                <a:endParaRPr lang="fr-FR" sz="1800" dirty="0"/>
              </a:p>
              <a:p>
                <a:endParaRPr lang="fr-FR" sz="1800" dirty="0"/>
              </a:p>
              <a:p>
                <a:r>
                  <a:rPr lang="fr-FR" sz="1800" dirty="0"/>
                  <a:t>So the </a:t>
                </a:r>
                <a:r>
                  <a:rPr lang="fr-FR" sz="1800" dirty="0" err="1"/>
                  <a:t>probability</a:t>
                </a:r>
                <a:r>
                  <a:rPr lang="fr-FR" sz="1800" dirty="0"/>
                  <a:t> </a:t>
                </a:r>
                <a:r>
                  <a:rPr lang="fr-FR" sz="1800" dirty="0" err="1"/>
                  <a:t>that</a:t>
                </a:r>
                <a:r>
                  <a:rPr lang="fr-FR" sz="1800" dirty="0"/>
                  <a:t> the </a:t>
                </a:r>
                <a:r>
                  <a:rPr lang="fr-FR" sz="1800" dirty="0" err="1"/>
                  <a:t>strong</a:t>
                </a:r>
                <a:r>
                  <a:rPr lang="fr-FR" sz="1800" dirty="0"/>
                  <a:t> </a:t>
                </a:r>
                <a:r>
                  <a:rPr lang="fr-FR" sz="1800" dirty="0" err="1"/>
                  <a:t>predictor</a:t>
                </a:r>
                <a:r>
                  <a:rPr lang="fr-FR" sz="1800" dirty="0"/>
                  <a:t> </a:t>
                </a:r>
                <a:r>
                  <a:rPr lang="fr-FR" sz="1800" dirty="0" err="1"/>
                  <a:t>is</a:t>
                </a:r>
                <a:r>
                  <a:rPr lang="fr-FR" sz="1800" dirty="0"/>
                  <a:t> not </a:t>
                </a:r>
                <a:r>
                  <a:rPr lang="fr-FR" sz="1800" dirty="0" err="1"/>
                  <a:t>choosen</a:t>
                </a:r>
                <a:r>
                  <a:rPr lang="fr-FR" sz="1800" dirty="0"/>
                  <a:t> </a:t>
                </a:r>
                <a:r>
                  <a:rPr lang="fr-FR" sz="1800" dirty="0" err="1"/>
                  <a:t>is</a:t>
                </a:r>
                <a:r>
                  <a:rPr lang="fr-FR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fr-FR" sz="1800" dirty="0"/>
                  <a:t> (proba of bing </a:t>
                </a:r>
                <a:r>
                  <a:rPr lang="fr-FR" sz="1800" dirty="0" err="1"/>
                  <a:t>chosen</a:t>
                </a:r>
                <a:r>
                  <a:rPr lang="fr-FR" sz="1800" dirty="0"/>
                  <a:t> </a:t>
                </a:r>
                <a:r>
                  <a:rPr lang="fr-FR" sz="1800" dirty="0" err="1"/>
                  <a:t>is</a:t>
                </a:r>
                <a:r>
                  <a:rPr lang="fr-FR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fr-FR" sz="1800" dirty="0"/>
                  <a:t> )</a:t>
                </a:r>
              </a:p>
              <a:p>
                <a:endParaRPr lang="fr-FR" sz="1800" dirty="0"/>
              </a:p>
              <a:p>
                <a:r>
                  <a:rPr lang="fr-FR" sz="1800" dirty="0"/>
                  <a:t>At the end </a:t>
                </a:r>
                <a:r>
                  <a:rPr lang="fr-FR" sz="1800" dirty="0" err="1"/>
                  <a:t>we</a:t>
                </a:r>
                <a:r>
                  <a:rPr lang="fr-FR" sz="1800" dirty="0"/>
                  <a:t> </a:t>
                </a:r>
                <a:r>
                  <a:rPr lang="fr-FR" sz="1800" dirty="0" err="1"/>
                  <a:t>also</a:t>
                </a:r>
                <a:r>
                  <a:rPr lang="fr-FR" sz="1800" dirty="0"/>
                  <a:t> </a:t>
                </a:r>
                <a:r>
                  <a:rPr lang="fr-FR" sz="1800" dirty="0" err="1"/>
                  <a:t>proceed</a:t>
                </a:r>
                <a:r>
                  <a:rPr lang="fr-FR" sz="1800" dirty="0"/>
                  <a:t> to a </a:t>
                </a:r>
                <a:r>
                  <a:rPr lang="fr-FR" sz="1800" dirty="0" err="1"/>
                  <a:t>mean</a:t>
                </a:r>
                <a:r>
                  <a:rPr lang="fr-FR" sz="1800" dirty="0"/>
                  <a:t> 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9320EFB-8302-8643-1EAC-F7BF7252B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178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8FDAD-8903-11BB-947C-3BE27EBA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dirty="0" err="1"/>
              <a:t>Understand</a:t>
            </a:r>
            <a:r>
              <a:rPr lang="fr-FR" sz="3200" dirty="0"/>
              <a:t> bagging and RF </a:t>
            </a:r>
            <a:r>
              <a:rPr lang="fr-FR" sz="3200" dirty="0" err="1"/>
              <a:t>through</a:t>
            </a:r>
            <a:r>
              <a:rPr lang="fr-FR" sz="3200" dirty="0"/>
              <a:t> data 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C7CC260-38E8-818E-B54F-2A06A072AE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828654"/>
              </p:ext>
            </p:extLst>
          </p:nvPr>
        </p:nvGraphicFramePr>
        <p:xfrm>
          <a:off x="774700" y="1737018"/>
          <a:ext cx="10579100" cy="1934784"/>
        </p:xfrm>
        <a:graphic>
          <a:graphicData uri="http://schemas.openxmlformats.org/drawingml/2006/table">
            <a:tbl>
              <a:tblPr/>
              <a:tblGrid>
                <a:gridCol w="2124143">
                  <a:extLst>
                    <a:ext uri="{9D8B030D-6E8A-4147-A177-3AD203B41FA5}">
                      <a16:colId xmlns:a16="http://schemas.microsoft.com/office/drawing/2014/main" val="1704201768"/>
                    </a:ext>
                  </a:extLst>
                </a:gridCol>
                <a:gridCol w="2145597">
                  <a:extLst>
                    <a:ext uri="{9D8B030D-6E8A-4147-A177-3AD203B41FA5}">
                      <a16:colId xmlns:a16="http://schemas.microsoft.com/office/drawing/2014/main" val="22932826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1677276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0500795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69656713"/>
                    </a:ext>
                  </a:extLst>
                </a:gridCol>
              </a:tblGrid>
              <a:tr h="4722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 dirty="0"/>
                        <a:t>Observation (</a:t>
                      </a:r>
                      <a:r>
                        <a:rPr lang="fr-FR" sz="1400" dirty="0">
                          <a:solidFill>
                            <a:srgbClr val="FF0000"/>
                          </a:solidFill>
                        </a:rPr>
                        <a:t>individu</a:t>
                      </a:r>
                      <a:r>
                        <a:rPr lang="fr-FR" sz="1400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 dirty="0"/>
                        <a:t>Age (</a:t>
                      </a:r>
                      <a:r>
                        <a:rPr lang="fr-FR" sz="14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feature</a:t>
                      </a:r>
                      <a:r>
                        <a:rPr lang="fr-FR" sz="1400" dirty="0"/>
                        <a:t> 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 dirty="0"/>
                        <a:t>Revenu (</a:t>
                      </a:r>
                      <a:r>
                        <a:rPr lang="fr-FR" sz="1400" dirty="0" err="1"/>
                        <a:t>feature</a:t>
                      </a:r>
                      <a:r>
                        <a:rPr lang="fr-FR" sz="1400" dirty="0"/>
                        <a:t> 2)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 dirty="0"/>
                        <a:t>Ville (</a:t>
                      </a:r>
                      <a:r>
                        <a:rPr lang="fr-FR" sz="1400" dirty="0" err="1"/>
                        <a:t>feature</a:t>
                      </a:r>
                      <a:r>
                        <a:rPr lang="fr-FR" sz="1400" dirty="0"/>
                        <a:t> 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 dirty="0"/>
                        <a:t>y (cible)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651719"/>
                  </a:ext>
                </a:extLst>
              </a:tr>
              <a:tr h="4722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25 </a:t>
                      </a:r>
                      <a:r>
                        <a:rPr lang="fr-FR" sz="1400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 dirty="0">
                          <a:solidFill>
                            <a:srgbClr val="FF0000"/>
                          </a:solidFill>
                        </a:rPr>
                        <a:t>30k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 dirty="0">
                          <a:solidFill>
                            <a:srgbClr val="FF0000"/>
                          </a:solidFill>
                        </a:rPr>
                        <a:t>Paris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547654"/>
                  </a:ext>
                </a:extLst>
              </a:tr>
              <a:tr h="4722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 dirty="0"/>
                        <a:t>70k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/>
                        <a:t>Lyon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882572"/>
                  </a:ext>
                </a:extLst>
              </a:tr>
              <a:tr h="4722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 dirty="0"/>
                        <a:t>50k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/>
                        <a:t>Paris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 dirty="0"/>
                        <a:t>0</a:t>
                      </a:r>
                    </a:p>
                    <a:p>
                      <a:pPr>
                        <a:buNone/>
                      </a:pPr>
                      <a:endParaRPr lang="fr-FR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117134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94874860-BDEF-5F79-FBA1-33884DEFFED3}"/>
              </a:ext>
            </a:extLst>
          </p:cNvPr>
          <p:cNvSpPr txBox="1"/>
          <p:nvPr/>
        </p:nvSpPr>
        <p:spPr>
          <a:xfrm>
            <a:off x="635000" y="4445000"/>
            <a:ext cx="10985500" cy="1199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Bagging (</a:t>
            </a:r>
            <a:r>
              <a:rPr lang="fr-FR" sz="1400" dirty="0" err="1"/>
              <a:t>random</a:t>
            </a:r>
            <a:r>
              <a:rPr lang="fr-FR" sz="1400" dirty="0"/>
              <a:t> </a:t>
            </a:r>
            <a:r>
              <a:rPr lang="fr-FR" sz="1400" dirty="0" err="1"/>
              <a:t>only</a:t>
            </a:r>
            <a:r>
              <a:rPr lang="fr-FR" sz="1400" dirty="0"/>
              <a:t> on </a:t>
            </a:r>
            <a:r>
              <a:rPr lang="fr-FR" sz="1400" dirty="0" err="1"/>
              <a:t>individuals</a:t>
            </a:r>
            <a:r>
              <a:rPr lang="fr-FR" sz="1400" dirty="0"/>
              <a:t>):  </a:t>
            </a:r>
            <a:r>
              <a:rPr lang="fr-FR" sz="1400" dirty="0" err="1"/>
              <a:t>we</a:t>
            </a:r>
            <a:r>
              <a:rPr lang="fr-FR" sz="1400" dirty="0"/>
              <a:t> drag </a:t>
            </a:r>
            <a:r>
              <a:rPr lang="fr-FR" sz="1400" dirty="0" err="1"/>
              <a:t>individuals</a:t>
            </a:r>
            <a:r>
              <a:rPr lang="fr-FR" sz="1400" dirty="0"/>
              <a:t> </a:t>
            </a:r>
            <a:r>
              <a:rPr lang="fr-FR" sz="1400" dirty="0" err="1"/>
              <a:t>randomly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replacement. Example : </a:t>
            </a:r>
            <a:r>
              <a:rPr lang="fr-FR" sz="1400" dirty="0" err="1"/>
              <a:t>Take</a:t>
            </a:r>
            <a:r>
              <a:rPr lang="fr-FR" sz="1400" dirty="0"/>
              <a:t> I1 one time / I2 3 times (</a:t>
            </a:r>
            <a:r>
              <a:rPr lang="fr-FR" sz="1400" dirty="0" err="1"/>
              <a:t>bootstrapped</a:t>
            </a:r>
            <a:r>
              <a:rPr lang="fr-FR" sz="1400" dirty="0"/>
              <a:t> </a:t>
            </a:r>
            <a:r>
              <a:rPr lang="fr-FR" sz="1400" dirty="0" err="1"/>
              <a:t>dataset</a:t>
            </a:r>
            <a:r>
              <a:rPr lang="fr-FR" sz="1400" dirty="0"/>
              <a:t>) / all the </a:t>
            </a:r>
            <a:r>
              <a:rPr lang="fr-FR" sz="1400" dirty="0" err="1"/>
              <a:t>features</a:t>
            </a:r>
            <a:r>
              <a:rPr lang="fr-FR" sz="1400" dirty="0"/>
              <a:t> are </a:t>
            </a:r>
            <a:r>
              <a:rPr lang="fr-FR" sz="1400" dirty="0" err="1"/>
              <a:t>always</a:t>
            </a:r>
            <a:r>
              <a:rPr lang="fr-FR" sz="1400" dirty="0"/>
              <a:t> </a:t>
            </a:r>
            <a:r>
              <a:rPr lang="fr-FR" sz="1400" dirty="0" err="1"/>
              <a:t>considered</a:t>
            </a:r>
            <a:r>
              <a:rPr lang="fr-FR" sz="1400" dirty="0"/>
              <a:t> to </a:t>
            </a:r>
            <a:r>
              <a:rPr lang="fr-FR" sz="1400" dirty="0" err="1"/>
              <a:t>build</a:t>
            </a:r>
            <a:r>
              <a:rPr lang="fr-FR" sz="1400" dirty="0"/>
              <a:t> the </a:t>
            </a:r>
            <a:r>
              <a:rPr lang="fr-FR" sz="1400" dirty="0" err="1"/>
              <a:t>tree</a:t>
            </a:r>
            <a:r>
              <a:rPr lang="fr-FR" sz="1400" dirty="0"/>
              <a:t> and </a:t>
            </a:r>
            <a:r>
              <a:rPr lang="fr-FR" sz="1400" dirty="0" err="1"/>
              <a:t>find</a:t>
            </a:r>
            <a:r>
              <a:rPr lang="fr-FR" sz="1400" dirty="0"/>
              <a:t> </a:t>
            </a:r>
            <a:r>
              <a:rPr lang="fr-FR" sz="1400" dirty="0" err="1"/>
              <a:t>better</a:t>
            </a:r>
            <a:r>
              <a:rPr lang="fr-FR" sz="1400" dirty="0"/>
              <a:t> split</a:t>
            </a:r>
          </a:p>
          <a:p>
            <a:endParaRPr lang="fr-FR" sz="1400" dirty="0"/>
          </a:p>
          <a:p>
            <a:r>
              <a:rPr lang="fr-FR" sz="1400" dirty="0" err="1"/>
              <a:t>Random</a:t>
            </a:r>
            <a:r>
              <a:rPr lang="fr-FR" sz="1400" dirty="0"/>
              <a:t> Forest : </a:t>
            </a:r>
            <a:r>
              <a:rPr lang="fr-FR" sz="1400" dirty="0" err="1"/>
              <a:t>Same</a:t>
            </a:r>
            <a:r>
              <a:rPr lang="fr-FR" sz="1400" dirty="0"/>
              <a:t> but at </a:t>
            </a:r>
            <a:r>
              <a:rPr lang="fr-FR" sz="1400" dirty="0" err="1"/>
              <a:t>each</a:t>
            </a:r>
            <a:r>
              <a:rPr lang="fr-FR" sz="1400" dirty="0"/>
              <a:t> </a:t>
            </a:r>
            <a:r>
              <a:rPr lang="fr-FR" sz="1400" dirty="0" err="1"/>
              <a:t>nodes</a:t>
            </a:r>
            <a:r>
              <a:rPr lang="fr-FR" sz="1400" dirty="0"/>
              <a:t> </a:t>
            </a:r>
            <a:r>
              <a:rPr lang="fr-FR" sz="1400" dirty="0" err="1"/>
              <a:t>we</a:t>
            </a:r>
            <a:r>
              <a:rPr lang="fr-FR" sz="1400" dirty="0"/>
              <a:t> </a:t>
            </a:r>
            <a:r>
              <a:rPr lang="fr-FR" sz="1400" dirty="0" err="1"/>
              <a:t>only</a:t>
            </a:r>
            <a:r>
              <a:rPr lang="fr-FR" sz="1400" dirty="0"/>
              <a:t> </a:t>
            </a:r>
            <a:r>
              <a:rPr lang="fr-FR" sz="1400" dirty="0" err="1"/>
              <a:t>see</a:t>
            </a:r>
            <a:r>
              <a:rPr lang="fr-FR" sz="1400" dirty="0"/>
              <a:t> Age/ Revenu or Ville/ Revenu information </a:t>
            </a:r>
          </a:p>
          <a:p>
            <a:r>
              <a:rPr lang="fr-FR" sz="1400" dirty="0"/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A55147-2349-99A6-A8A1-0DCF3325DFA5}"/>
              </a:ext>
            </a:extLst>
          </p:cNvPr>
          <p:cNvSpPr txBox="1"/>
          <p:nvPr/>
        </p:nvSpPr>
        <p:spPr>
          <a:xfrm>
            <a:off x="190500" y="304800"/>
            <a:ext cx="2044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highlight>
                  <a:srgbClr val="FFFF00"/>
                </a:highlight>
              </a:rPr>
              <a:t>Exemple d’arbre trop sensible aux données d’entrées </a:t>
            </a:r>
          </a:p>
        </p:txBody>
      </p:sp>
    </p:spTree>
    <p:extLst>
      <p:ext uri="{BB962C8B-B14F-4D97-AF65-F5344CB8AC3E}">
        <p14:creationId xmlns:p14="http://schemas.microsoft.com/office/powerpoint/2010/main" val="393432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21713-D44A-6B4D-6A80-F9B6C83D3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9F97C6-2736-4C6B-DE61-E5C80173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err="1"/>
              <a:t>Tree-based</a:t>
            </a:r>
            <a:r>
              <a:rPr lang="fr-FR" sz="1800" dirty="0"/>
              <a:t> Model : construction of one </a:t>
            </a:r>
            <a:r>
              <a:rPr lang="fr-FR" sz="1800" dirty="0" err="1"/>
              <a:t>tree</a:t>
            </a:r>
            <a:r>
              <a:rPr lang="fr-FR" sz="1800" dirty="0"/>
              <a:t> (</a:t>
            </a:r>
            <a:r>
              <a:rPr lang="fr-FR" sz="1800" dirty="0" err="1"/>
              <a:t>very</a:t>
            </a:r>
            <a:r>
              <a:rPr lang="fr-FR" sz="1800" dirty="0"/>
              <a:t> </a:t>
            </a:r>
            <a:r>
              <a:rPr lang="fr-FR" sz="1800" dirty="0" err="1"/>
              <a:t>interpretable</a:t>
            </a:r>
            <a:r>
              <a:rPr lang="fr-FR" sz="1800" dirty="0"/>
              <a:t> but </a:t>
            </a:r>
            <a:r>
              <a:rPr lang="fr-FR" sz="1800" dirty="0" err="1"/>
              <a:t>weak</a:t>
            </a:r>
            <a:r>
              <a:rPr lang="fr-FR" sz="1800" dirty="0"/>
              <a:t> </a:t>
            </a:r>
            <a:r>
              <a:rPr lang="fr-FR" sz="1800" dirty="0" err="1"/>
              <a:t>interpretation</a:t>
            </a:r>
            <a:r>
              <a:rPr lang="fr-FR" sz="1800" dirty="0"/>
              <a:t> </a:t>
            </a:r>
            <a:r>
              <a:rPr lang="fr-FR" sz="1800" dirty="0" err="1"/>
              <a:t>accuracy</a:t>
            </a:r>
            <a:r>
              <a:rPr lang="fr-FR" sz="1800" dirty="0"/>
              <a:t>)</a:t>
            </a:r>
          </a:p>
          <a:p>
            <a:pPr marL="0" indent="0">
              <a:buNone/>
            </a:pPr>
            <a:endParaRPr lang="fr-FR" sz="1800" dirty="0"/>
          </a:p>
          <a:p>
            <a:endParaRPr lang="fr-FR" sz="1800" dirty="0"/>
          </a:p>
          <a:p>
            <a:r>
              <a:rPr lang="fr-FR" sz="1800" dirty="0"/>
              <a:t>Ensemble Method : Combine </a:t>
            </a:r>
            <a:r>
              <a:rPr lang="fr-FR" sz="1800" dirty="0" err="1"/>
              <a:t>several</a:t>
            </a:r>
            <a:r>
              <a:rPr lang="fr-FR" sz="1800" dirty="0"/>
              <a:t> </a:t>
            </a:r>
            <a:r>
              <a:rPr lang="fr-FR" sz="1800" dirty="0" err="1"/>
              <a:t>trees</a:t>
            </a:r>
            <a:r>
              <a:rPr lang="fr-FR" sz="1800" dirty="0"/>
              <a:t> to </a:t>
            </a:r>
            <a:r>
              <a:rPr lang="fr-FR" sz="1800" dirty="0" err="1"/>
              <a:t>improve</a:t>
            </a:r>
            <a:r>
              <a:rPr lang="fr-FR" sz="1800" dirty="0"/>
              <a:t> the </a:t>
            </a:r>
            <a:r>
              <a:rPr lang="fr-FR" sz="1800" dirty="0" err="1"/>
              <a:t>accuracy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	- Bagging/</a:t>
            </a:r>
            <a:r>
              <a:rPr lang="fr-FR" sz="1800" dirty="0" err="1"/>
              <a:t>Random</a:t>
            </a:r>
            <a:r>
              <a:rPr lang="fr-FR" sz="1800" dirty="0"/>
              <a:t> Forest : </a:t>
            </a:r>
            <a:r>
              <a:rPr lang="fr-FR" sz="1800" dirty="0" err="1"/>
              <a:t>contruct</a:t>
            </a:r>
            <a:r>
              <a:rPr lang="fr-FR" sz="1800" dirty="0"/>
              <a:t> </a:t>
            </a:r>
            <a:r>
              <a:rPr lang="fr-FR" sz="1800" dirty="0" err="1"/>
              <a:t>several</a:t>
            </a:r>
            <a:r>
              <a:rPr lang="fr-FR" sz="1800" dirty="0"/>
              <a:t> </a:t>
            </a:r>
            <a:r>
              <a:rPr lang="fr-FR" sz="1800" dirty="0" err="1"/>
              <a:t>indepedant</a:t>
            </a:r>
            <a:r>
              <a:rPr lang="fr-FR" sz="1800" dirty="0"/>
              <a:t> </a:t>
            </a:r>
            <a:r>
              <a:rPr lang="fr-FR" sz="1800" dirty="0" err="1"/>
              <a:t>trees</a:t>
            </a:r>
            <a:r>
              <a:rPr lang="fr-FR" sz="1800" dirty="0"/>
              <a:t> </a:t>
            </a:r>
            <a:r>
              <a:rPr lang="fr-FR" sz="1800" dirty="0" err="1"/>
              <a:t>then</a:t>
            </a:r>
            <a:r>
              <a:rPr lang="fr-FR" sz="1800" dirty="0"/>
              <a:t> </a:t>
            </a:r>
            <a:r>
              <a:rPr lang="fr-FR" sz="1800" dirty="0" err="1"/>
              <a:t>mean</a:t>
            </a:r>
            <a:r>
              <a:rPr lang="fr-FR" sz="1800" dirty="0"/>
              <a:t> (</a:t>
            </a:r>
            <a:r>
              <a:rPr lang="fr-FR" sz="1800" dirty="0" err="1"/>
              <a:t>reduce</a:t>
            </a:r>
            <a:r>
              <a:rPr lang="fr-FR" sz="1800" dirty="0"/>
              <a:t> variance)</a:t>
            </a:r>
          </a:p>
          <a:p>
            <a:pPr marL="0" indent="0">
              <a:buNone/>
            </a:pPr>
            <a:r>
              <a:rPr lang="fr-FR" sz="1800" dirty="0"/>
              <a:t>	- </a:t>
            </a:r>
            <a:r>
              <a:rPr lang="fr-FR" sz="1800" dirty="0" err="1"/>
              <a:t>Boosting</a:t>
            </a:r>
            <a:r>
              <a:rPr lang="fr-FR" sz="1800" dirty="0"/>
              <a:t> : </a:t>
            </a:r>
            <a:r>
              <a:rPr lang="fr-FR" sz="1800" dirty="0" err="1"/>
              <a:t>construct</a:t>
            </a:r>
            <a:r>
              <a:rPr lang="fr-FR" sz="1800" dirty="0"/>
              <a:t> </a:t>
            </a:r>
            <a:r>
              <a:rPr lang="fr-FR" sz="1800" dirty="0" err="1"/>
              <a:t>sequentially</a:t>
            </a:r>
            <a:r>
              <a:rPr lang="fr-FR" sz="1800" dirty="0"/>
              <a:t> (correct the </a:t>
            </a:r>
            <a:r>
              <a:rPr lang="fr-FR" sz="1800" dirty="0" err="1"/>
              <a:t>error</a:t>
            </a:r>
            <a:r>
              <a:rPr lang="fr-FR" sz="1800" dirty="0"/>
              <a:t> of the </a:t>
            </a:r>
            <a:r>
              <a:rPr lang="fr-FR" sz="1800" dirty="0" err="1"/>
              <a:t>previous</a:t>
            </a:r>
            <a:r>
              <a:rPr lang="fr-FR" sz="1800" dirty="0"/>
              <a:t> one)</a:t>
            </a:r>
          </a:p>
        </p:txBody>
      </p:sp>
    </p:spTree>
    <p:extLst>
      <p:ext uri="{BB962C8B-B14F-4D97-AF65-F5344CB8AC3E}">
        <p14:creationId xmlns:p14="http://schemas.microsoft.com/office/powerpoint/2010/main" val="114486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08D412-9DBB-3D6F-1E66-5405B7C7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model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3F60EF9-836F-7160-816A-23ED49A5C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3750" y="1549400"/>
                <a:ext cx="10515600" cy="50609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sz="1800" dirty="0"/>
                  <a:t>Salary in </a:t>
                </a:r>
                <a:r>
                  <a:rPr lang="fr-FR" sz="1800" dirty="0" err="1"/>
                  <a:t>function</a:t>
                </a:r>
                <a:r>
                  <a:rPr lang="fr-FR" sz="1800" dirty="0"/>
                  <a:t> of </a:t>
                </a:r>
                <a:r>
                  <a:rPr lang="fr-FR" sz="1800" dirty="0" err="1"/>
                  <a:t>experiences</a:t>
                </a:r>
                <a:r>
                  <a:rPr lang="fr-FR" sz="1800" dirty="0"/>
                  <a:t> and performance</a:t>
                </a:r>
              </a:p>
              <a:p>
                <a:r>
                  <a:rPr lang="fr-FR" sz="1800" dirty="0"/>
                  <a:t>Over simplification  </a:t>
                </a:r>
              </a:p>
              <a:p>
                <a:endParaRPr lang="fr-FR" sz="1800" dirty="0"/>
              </a:p>
              <a:p>
                <a:r>
                  <a:rPr lang="fr-FR" sz="1800" dirty="0" err="1"/>
                  <a:t>Build</a:t>
                </a:r>
                <a:r>
                  <a:rPr lang="fr-FR" sz="1800" dirty="0"/>
                  <a:t> of </a:t>
                </a:r>
                <a:r>
                  <a:rPr lang="fr-FR" sz="1800" dirty="0" err="1"/>
                  <a:t>tree</a:t>
                </a:r>
                <a:r>
                  <a:rPr lang="fr-FR" sz="1800" dirty="0"/>
                  <a:t> </a:t>
                </a:r>
                <a:r>
                  <a:rPr lang="fr-FR" sz="1800" dirty="0" err="1"/>
                  <a:t>based</a:t>
                </a:r>
                <a:r>
                  <a:rPr lang="fr-FR" sz="1800" dirty="0"/>
                  <a:t> model </a:t>
                </a:r>
              </a:p>
              <a:p>
                <a:pPr marL="0" indent="0">
                  <a:buNone/>
                </a:pPr>
                <a:r>
                  <a:rPr lang="fr-FR" sz="1800" dirty="0"/>
                  <a:t>	</a:t>
                </a:r>
                <a:r>
                  <a:rPr lang="fr-FR" sz="1600" dirty="0" err="1"/>
                  <a:t>Divide</a:t>
                </a:r>
                <a:r>
                  <a:rPr lang="fr-FR" sz="1600" dirty="0"/>
                  <a:t> the </a:t>
                </a:r>
                <a:r>
                  <a:rPr lang="fr-FR" sz="1600" b="1" dirty="0" err="1"/>
                  <a:t>predictors</a:t>
                </a:r>
                <a:r>
                  <a:rPr lang="fr-FR" sz="1600" dirty="0"/>
                  <a:t> </a:t>
                </a:r>
                <a:r>
                  <a:rPr lang="fr-FR" sz="1600" dirty="0" err="1"/>
                  <a:t>space</a:t>
                </a:r>
                <a:r>
                  <a:rPr lang="fr-FR" sz="16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dirty="0"/>
                  <a:t> </a:t>
                </a:r>
                <a:r>
                  <a:rPr lang="fr-FR" sz="1600" dirty="0" err="1"/>
                  <a:t>into</a:t>
                </a:r>
                <a:r>
                  <a:rPr lang="fr-FR" sz="1600" dirty="0"/>
                  <a:t> J distinct and non </a:t>
                </a:r>
                <a:r>
                  <a:rPr lang="fr-FR" sz="1600" dirty="0" err="1"/>
                  <a:t>overlapping</a:t>
                </a:r>
                <a:r>
                  <a:rPr lang="fr-FR" sz="1600" dirty="0"/>
                  <a:t>, </a:t>
                </a:r>
                <a:r>
                  <a:rPr lang="fr-FR" sz="1600" b="1" dirty="0" err="1"/>
                  <a:t>regions</a:t>
                </a:r>
                <a:r>
                  <a:rPr lang="fr-FR" sz="16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dirty="0"/>
                  <a:t> </a:t>
                </a:r>
              </a:p>
              <a:p>
                <a:pPr marL="0" indent="0">
                  <a:buNone/>
                </a:pPr>
                <a:r>
                  <a:rPr lang="fr-FR" sz="1600" dirty="0"/>
                  <a:t>	For </a:t>
                </a:r>
                <a:r>
                  <a:rPr lang="fr-FR" sz="1600" dirty="0" err="1"/>
                  <a:t>each</a:t>
                </a:r>
                <a:r>
                  <a:rPr lang="fr-FR" sz="1600" dirty="0"/>
                  <a:t> new </a:t>
                </a:r>
                <a:r>
                  <a:rPr lang="fr-FR" sz="1600" dirty="0" err="1"/>
                  <a:t>obs</a:t>
                </a:r>
                <a:r>
                  <a:rPr lang="fr-FR" sz="1600" dirty="0"/>
                  <a:t>, the </a:t>
                </a:r>
                <a:r>
                  <a:rPr lang="fr-FR" sz="1600" dirty="0" err="1"/>
                  <a:t>prediction</a:t>
                </a:r>
                <a:r>
                  <a:rPr lang="fr-FR" sz="1600" dirty="0"/>
                  <a:t> </a:t>
                </a:r>
                <a:r>
                  <a:rPr lang="fr-FR" sz="1600" dirty="0" err="1"/>
                  <a:t>is</a:t>
                </a:r>
                <a:r>
                  <a:rPr lang="fr-FR" sz="1600" dirty="0"/>
                  <a:t> the </a:t>
                </a:r>
                <a:r>
                  <a:rPr lang="fr-FR" sz="1600" dirty="0" err="1"/>
                  <a:t>mean</a:t>
                </a:r>
                <a:r>
                  <a:rPr lang="fr-FR" sz="16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/>
                  <a:t>in the </a:t>
                </a:r>
                <a:r>
                  <a:rPr lang="fr-FR" sz="1600" dirty="0" err="1"/>
                  <a:t>region</a:t>
                </a:r>
                <a:r>
                  <a:rPr lang="fr-FR" sz="1600" dirty="0"/>
                  <a:t> </a:t>
                </a:r>
                <a:r>
                  <a:rPr lang="fr-FR" sz="1600" dirty="0" err="1"/>
                  <a:t>it</a:t>
                </a:r>
                <a:r>
                  <a:rPr lang="fr-FR" sz="1600" dirty="0"/>
                  <a:t> </a:t>
                </a:r>
                <a:r>
                  <a:rPr lang="fr-FR" sz="1600" dirty="0" err="1"/>
                  <a:t>falls</a:t>
                </a:r>
                <a:r>
                  <a:rPr lang="fr-FR" sz="1600" dirty="0"/>
                  <a:t> </a:t>
                </a:r>
                <a:r>
                  <a:rPr lang="fr-FR" sz="1600" dirty="0" err="1"/>
                  <a:t>into</a:t>
                </a:r>
                <a:endParaRPr lang="fr-FR" sz="1600" dirty="0"/>
              </a:p>
              <a:p>
                <a:pPr marL="0" indent="0">
                  <a:buNone/>
                </a:pPr>
                <a:r>
                  <a:rPr lang="fr-FR" sz="1600" dirty="0"/>
                  <a:t>	Example : </a:t>
                </a:r>
              </a:p>
              <a:p>
                <a:pPr marL="0" indent="0">
                  <a:buNone/>
                </a:pPr>
                <a:r>
                  <a:rPr lang="fr-FR" sz="1600" dirty="0"/>
                  <a:t>	First split on </a:t>
                </a:r>
                <a:r>
                  <a:rPr lang="fr-FR" sz="1600" dirty="0" err="1"/>
                  <a:t>yearsExperience</a:t>
                </a:r>
                <a:r>
                  <a:rPr lang="fr-FR" sz="1600" dirty="0"/>
                  <a:t> &lt; 5 </a:t>
                </a:r>
              </a:p>
              <a:p>
                <a:pPr marL="0" indent="0">
                  <a:buNone/>
                </a:pPr>
                <a:r>
                  <a:rPr lang="fr-FR" sz="1600" dirty="0"/>
                  <a:t>	</a:t>
                </a:r>
                <a:r>
                  <a:rPr lang="fr-FR" sz="12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200" i="1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200" i="1" dirty="0"/>
                  <a:t>&lt; 5}</a:t>
                </a:r>
              </a:p>
              <a:p>
                <a:pPr marL="0" indent="0">
                  <a:buNone/>
                </a:pPr>
                <a:r>
                  <a:rPr lang="fr-FR" sz="1200" i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200" i="1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fr-FR" sz="1200" i="1" dirty="0"/>
                  <a:t>5}</a:t>
                </a:r>
              </a:p>
              <a:p>
                <a:pPr marL="0" indent="0">
                  <a:buNone/>
                </a:pPr>
                <a:r>
                  <a:rPr lang="fr-FR" sz="1200" i="1" dirty="0"/>
                  <a:t>	</a:t>
                </a:r>
                <a:r>
                  <a:rPr lang="fr-FR" sz="1200" i="1" dirty="0" err="1"/>
                  <a:t>Then</a:t>
                </a:r>
                <a:r>
                  <a:rPr lang="fr-FR" sz="1200" i="1" dirty="0"/>
                  <a:t> split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200" i="1" dirty="0"/>
                  <a:t> on </a:t>
                </a:r>
                <a:r>
                  <a:rPr lang="fr-FR" sz="1200" i="1" dirty="0" err="1"/>
                  <a:t>perfScore</a:t>
                </a:r>
                <a:r>
                  <a:rPr lang="fr-FR" sz="1200" i="1" dirty="0"/>
                  <a:t> &lt; 80</a:t>
                </a:r>
              </a:p>
              <a:p>
                <a:pPr marL="0" indent="0">
                  <a:buNone/>
                </a:pPr>
                <a:r>
                  <a:rPr lang="fr-FR" sz="1200" i="1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sz="1200" i="1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200" b="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fr-FR" sz="1200" i="1" dirty="0"/>
                  <a:t> 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200" i="1" dirty="0"/>
                  <a:t>&lt; 80}</a:t>
                </a:r>
              </a:p>
              <a:p>
                <a:pPr marL="0" indent="0">
                  <a:buNone/>
                </a:pPr>
                <a:r>
                  <a:rPr lang="fr-FR" sz="1200" i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fr-FR" sz="1200" i="1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200" b="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fr-FR" sz="1200" i="1" dirty="0"/>
                  <a:t> 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fr-FR" sz="1200" i="1" dirty="0"/>
                  <a:t> 80}	</a:t>
                </a:r>
              </a:p>
              <a:p>
                <a:pPr marL="0" indent="0">
                  <a:buNone/>
                </a:pPr>
                <a:r>
                  <a:rPr lang="fr-FR" sz="1200" i="1" dirty="0"/>
                  <a:t>Final </a:t>
                </a:r>
                <a:r>
                  <a:rPr lang="fr-FR" sz="1200" i="1" dirty="0" err="1"/>
                  <a:t>regions</a:t>
                </a:r>
                <a:r>
                  <a:rPr lang="fr-FR" sz="1200" i="1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600" dirty="0"/>
                  <a:t>		</a:t>
                </a:r>
              </a:p>
              <a:p>
                <a:pPr marL="0" indent="0">
                  <a:buNone/>
                </a:pPr>
                <a:r>
                  <a:rPr lang="fr-FR" sz="1600" dirty="0"/>
                  <a:t>			</a:t>
                </a:r>
              </a:p>
              <a:p>
                <a:r>
                  <a:rPr lang="fr-FR" sz="1200" b="1" dirty="0"/>
                  <a:t>	</a:t>
                </a:r>
                <a:r>
                  <a:rPr lang="fr-FR" sz="1400" dirty="0"/>
                  <a:t> If a new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i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fr-FR" sz="1400" dirty="0"/>
                  <a:t> </a:t>
                </a:r>
                <a:r>
                  <a:rPr lang="fr-FR" sz="1400" dirty="0" err="1"/>
                  <a:t>falls</a:t>
                </a:r>
                <a:r>
                  <a:rPr lang="fr-FR" sz="1400" dirty="0"/>
                  <a:t> in </a:t>
                </a:r>
                <a:r>
                  <a:rPr lang="fr-FR" sz="1400" dirty="0" err="1"/>
                  <a:t>region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ar-AE" sz="1400" i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ar-AE" sz="1400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ar-AE" sz="1400" dirty="0"/>
                  <a:t>: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ar-AE" sz="1400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d>
                      <m:dPr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ar-AE" sz="14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ar-AE" sz="14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sz="1400"/>
                      <m:t>mean</m:t>
                    </m:r>
                    <m:r>
                      <m:rPr>
                        <m:nor/>
                      </m:rPr>
                      <a:rPr lang="fr-FR" sz="1400"/>
                      <m:t> </m:t>
                    </m:r>
                    <m:r>
                      <m:rPr>
                        <m:nor/>
                      </m:rPr>
                      <a:rPr lang="fr-FR" sz="1400"/>
                      <m:t>of</m:t>
                    </m:r>
                    <m:r>
                      <m:rPr>
                        <m:nor/>
                      </m:rPr>
                      <a:rPr lang="fr-FR" sz="1400"/>
                      <m:t> </m:t>
                    </m:r>
                    <m:r>
                      <m:rPr>
                        <m:nor/>
                      </m:rPr>
                      <a:rPr lang="fr-FR" sz="1400"/>
                      <m:t>all</m:t>
                    </m:r>
                    <m:r>
                      <m:rPr>
                        <m:nor/>
                      </m:rPr>
                      <a:rPr lang="fr-FR" sz="1400"/>
                      <m:t> </m:t>
                    </m:r>
                    <m:sSub>
                      <m:sSubPr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ar-AE" sz="1400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ar-AE" sz="1400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m:rPr>
                        <m:nor/>
                      </m:rPr>
                      <a:rPr lang="ar-AE" sz="1400"/>
                      <m:t> </m:t>
                    </m:r>
                    <m:r>
                      <m:rPr>
                        <m:nor/>
                      </m:rPr>
                      <a:rPr lang="fr-FR" sz="1400"/>
                      <m:t>in</m:t>
                    </m:r>
                    <m:r>
                      <m:rPr>
                        <m:nor/>
                      </m:rPr>
                      <a:rPr lang="fr-FR" sz="1400"/>
                      <m:t> </m:t>
                    </m:r>
                    <m:sSub>
                      <m:sSubPr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ar-AE" sz="1400" i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ar-AE" sz="1400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fr-FR" sz="1200" b="0" dirty="0"/>
                  <a:t> for </a:t>
                </a:r>
                <a:r>
                  <a:rPr lang="fr-FR" sz="1200" b="0" dirty="0" err="1"/>
                  <a:t>regression</a:t>
                </a:r>
                <a:r>
                  <a:rPr lang="fr-FR" sz="1200" b="0" dirty="0"/>
                  <a:t> / </a:t>
                </a:r>
                <a:r>
                  <a:rPr lang="fr-FR" sz="1200" b="0" dirty="0" err="1"/>
                  <a:t>majority</a:t>
                </a:r>
                <a:r>
                  <a:rPr lang="fr-FR" sz="1200" b="0" dirty="0"/>
                  <a:t> class in classificatio</a:t>
                </a:r>
                <a:r>
                  <a:rPr lang="fr-FR" sz="1200" dirty="0"/>
                  <a:t>n </a:t>
                </a:r>
                <a:endParaRPr lang="fr-FR" sz="1200" b="0" dirty="0"/>
              </a:p>
              <a:p>
                <a:endParaRPr lang="fr-FR" sz="1200" dirty="0"/>
              </a:p>
              <a:p>
                <a:endParaRPr lang="ar-AE" sz="1200" b="0" dirty="0"/>
              </a:p>
              <a:p>
                <a:pPr marL="0" indent="0">
                  <a:buNone/>
                </a:pPr>
                <a:endParaRPr lang="fr-FR" sz="2400" b="1" dirty="0"/>
              </a:p>
              <a:p>
                <a:endParaRPr lang="fr-FR" sz="1600" dirty="0"/>
              </a:p>
              <a:p>
                <a:pPr marL="0" indent="0">
                  <a:buNone/>
                </a:pPr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3F60EF9-836F-7160-816A-23ED49A5C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750" y="1549400"/>
                <a:ext cx="10515600" cy="5060949"/>
              </a:xfrm>
              <a:blipFill>
                <a:blip r:embed="rId2"/>
                <a:stretch>
                  <a:fillRect l="-348" t="-1446" b="-8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56859323-D1D9-D314-D282-65225271A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236" y="139701"/>
            <a:ext cx="3021114" cy="245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5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176D7AC-883E-6CA2-1204-4992DDD46C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sz="1600" dirty="0"/>
                  <a:t>Predictor </a:t>
                </a:r>
                <a:r>
                  <a:rPr lang="fr-FR" sz="1600" dirty="0" err="1"/>
                  <a:t>region</a:t>
                </a:r>
                <a:r>
                  <a:rPr lang="fr-FR" sz="1600" dirty="0"/>
                  <a:t> </a:t>
                </a:r>
                <a:r>
                  <a:rPr lang="fr-FR" sz="1600" dirty="0" err="1"/>
                  <a:t>spaces</a:t>
                </a:r>
                <a:r>
                  <a:rPr lang="fr-FR" sz="1600" dirty="0"/>
                  <a:t> </a:t>
                </a:r>
              </a:p>
              <a:p>
                <a:endParaRPr lang="fr-FR" sz="1600" dirty="0"/>
              </a:p>
              <a:p>
                <a:pPr marL="0" indent="0">
                  <a:buNone/>
                </a:pPr>
                <a:r>
                  <a:rPr lang="fr-FR" sz="1600" dirty="0"/>
                  <a:t>	High </a:t>
                </a:r>
                <a:r>
                  <a:rPr lang="fr-FR" sz="1600" dirty="0" err="1"/>
                  <a:t>dimensional</a:t>
                </a:r>
                <a:r>
                  <a:rPr lang="fr-FR" sz="1600" dirty="0"/>
                  <a:t> rectangles / boxes   </a:t>
                </a:r>
              </a:p>
              <a:p>
                <a:pPr marL="0" indent="0">
                  <a:buNone/>
                </a:pPr>
                <a:endParaRPr lang="fr-FR" sz="1600" dirty="0"/>
              </a:p>
              <a:p>
                <a:r>
                  <a:rPr lang="fr-FR" sz="1600" dirty="0"/>
                  <a:t>Goal :</a:t>
                </a:r>
              </a:p>
              <a:p>
                <a:pPr marL="0" indent="0">
                  <a:buNone/>
                </a:pPr>
                <a:r>
                  <a:rPr lang="fr-FR" sz="1600" dirty="0"/>
                  <a:t>	</a:t>
                </a:r>
                <a:r>
                  <a:rPr lang="fr-FR" sz="1600" dirty="0" err="1"/>
                  <a:t>Find</a:t>
                </a:r>
                <a:r>
                  <a:rPr lang="fr-FR" sz="1600" dirty="0"/>
                  <a:t> boxes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  <a:r>
                  <a:rPr lang="fr-FR" sz="1600" dirty="0" err="1"/>
                  <a:t>that</a:t>
                </a:r>
                <a:r>
                  <a:rPr lang="fr-FR" sz="1600" dirty="0"/>
                  <a:t> </a:t>
                </a:r>
                <a:r>
                  <a:rPr lang="fr-FR" sz="1600" dirty="0" err="1"/>
                  <a:t>minimize</a:t>
                </a:r>
                <a:r>
                  <a:rPr lang="fr-FR" sz="1600" dirty="0"/>
                  <a:t> the RSS </a:t>
                </a:r>
                <a:r>
                  <a:rPr lang="fr-FR" sz="1600" dirty="0" err="1"/>
                  <a:t>given</a:t>
                </a:r>
                <a:r>
                  <a:rPr lang="fr-FR" sz="1600" dirty="0"/>
                  <a:t> by </a:t>
                </a:r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nor/>
                                </m:rPr>
                                <a:rPr lang="fr-FR" sz="1600" dirty="0" smtClean="0"/>
                                <m:t>∈ 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fr-FR" sz="1600" dirty="0"/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fr-FR" sz="1600" dirty="0"/>
                                    <m:t> −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6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fr-F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6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6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acc>
                                  <m:r>
                                    <m:rPr>
                                      <m:nor/>
                                    </m:rPr>
                                    <a:rPr lang="fr-FR" sz="1600" dirty="0"/>
                                    <m:t>) </m:t>
                                  </m:r>
                                </m:e>
                                <m: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fr-FR" sz="1600" dirty="0"/>
              </a:p>
              <a:p>
                <a:pPr marL="0" indent="0" algn="ctr">
                  <a:buNone/>
                </a:pPr>
                <a:endParaRPr lang="fr-FR" sz="160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sz="1600" dirty="0"/>
                      <m:t> </m:t>
                    </m:r>
                    <m:acc>
                      <m:accPr>
                        <m:chr m:val="̂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acc>
                  </m:oMath>
                </a14:m>
                <a:r>
                  <a:rPr lang="fr-FR" sz="1600" dirty="0"/>
                  <a:t> : </a:t>
                </a:r>
                <a:r>
                  <a:rPr lang="fr-FR" sz="1600" dirty="0" err="1"/>
                  <a:t>mean</a:t>
                </a:r>
                <a:r>
                  <a:rPr lang="fr-FR" sz="1600" dirty="0"/>
                  <a:t> </a:t>
                </a:r>
                <a:r>
                  <a:rPr lang="fr-FR" sz="1600" dirty="0" err="1"/>
                  <a:t>response</a:t>
                </a:r>
                <a:r>
                  <a:rPr lang="fr-FR" sz="1600" dirty="0"/>
                  <a:t> for the training observations </a:t>
                </a:r>
                <a:r>
                  <a:rPr lang="fr-FR" sz="1600" dirty="0" err="1"/>
                  <a:t>within</a:t>
                </a:r>
                <a:r>
                  <a:rPr lang="fr-FR" sz="1600" dirty="0"/>
                  <a:t> the </a:t>
                </a:r>
                <a:r>
                  <a:rPr lang="fr-FR" sz="1600" dirty="0" err="1"/>
                  <a:t>jth</a:t>
                </a:r>
                <a:r>
                  <a:rPr lang="fr-FR" sz="1600" dirty="0"/>
                  <a:t> box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176D7AC-883E-6CA2-1204-4992DDD46C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76A6A7C-A40A-FB42-5DA2-0F0030EE17DA}"/>
              </a:ext>
            </a:extLst>
          </p:cNvPr>
          <p:cNvSpPr/>
          <p:nvPr/>
        </p:nvSpPr>
        <p:spPr>
          <a:xfrm>
            <a:off x="5230237" y="4092102"/>
            <a:ext cx="1676401" cy="8171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70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6D108D-7F83-C426-4DB6-E1C50B15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Construction de l’arbre (Exemple concret)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8F6B543-1604-0615-E1BF-A7EFFD5CBC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067810"/>
              </p:ext>
            </p:extLst>
          </p:nvPr>
        </p:nvGraphicFramePr>
        <p:xfrm>
          <a:off x="3028950" y="1465336"/>
          <a:ext cx="6902450" cy="1493520"/>
        </p:xfrm>
        <a:graphic>
          <a:graphicData uri="http://schemas.openxmlformats.org/drawingml/2006/table">
            <a:tbl>
              <a:tblPr/>
              <a:tblGrid>
                <a:gridCol w="3451225">
                  <a:extLst>
                    <a:ext uri="{9D8B030D-6E8A-4147-A177-3AD203B41FA5}">
                      <a16:colId xmlns:a16="http://schemas.microsoft.com/office/drawing/2014/main" val="3087377152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592274631"/>
                    </a:ext>
                  </a:extLst>
                </a:gridCol>
              </a:tblGrid>
              <a:tr h="1670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800"/>
                        <a:t>Âge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80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748581"/>
                  </a:ext>
                </a:extLst>
              </a:tr>
              <a:tr h="1319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800" dirty="0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8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905296"/>
                  </a:ext>
                </a:extLst>
              </a:tr>
              <a:tr h="1319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800"/>
                        <a:t>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8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818362"/>
                  </a:ext>
                </a:extLst>
              </a:tr>
              <a:tr h="1319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800" dirty="0"/>
                        <a:t>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8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106322"/>
                  </a:ext>
                </a:extLst>
              </a:tr>
              <a:tr h="1319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800" dirty="0"/>
                        <a:t>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80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937013"/>
                  </a:ext>
                </a:extLst>
              </a:tr>
              <a:tr h="1319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800"/>
                        <a:t>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8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80401"/>
                  </a:ext>
                </a:extLst>
              </a:tr>
              <a:tr h="1319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800"/>
                        <a:t>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8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634838"/>
                  </a:ext>
                </a:extLst>
              </a:tr>
            </a:tbl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6DFB4584-D52A-CBA2-C724-96C458E84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0" y="3238759"/>
            <a:ext cx="4476750" cy="154622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97B927E-0DB6-8403-86DF-EE32ECD3B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50" y="5012154"/>
            <a:ext cx="4328217" cy="132089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6B77DDB-3001-0B50-2348-7B46F1765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3200" y="3196537"/>
            <a:ext cx="4239187" cy="158844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435F23A-D4F1-FB25-8CC3-0B48977F8D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7350" y="5180252"/>
            <a:ext cx="4152153" cy="9847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162E49C-1575-4ECE-3E93-2BFD346E4D6A}"/>
              </a:ext>
            </a:extLst>
          </p:cNvPr>
          <p:cNvSpPr txBox="1"/>
          <p:nvPr/>
        </p:nvSpPr>
        <p:spPr>
          <a:xfrm>
            <a:off x="9734550" y="5405855"/>
            <a:ext cx="17462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Nœuds homogènes = tous la même classe ou proche de y en </a:t>
            </a:r>
            <a:r>
              <a:rPr lang="fr-FR" sz="900" dirty="0" err="1"/>
              <a:t>regression</a:t>
            </a:r>
            <a:r>
              <a:rPr lang="fr-FR" sz="900" dirty="0"/>
              <a:t>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665DDF3A-D400-0D00-E889-5E6F23ACA4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9852" y="1531907"/>
            <a:ext cx="2445497" cy="1545789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A0587CF-698D-E7C7-EECE-08C17B0EC551}"/>
              </a:ext>
            </a:extLst>
          </p:cNvPr>
          <p:cNvSpPr txBox="1"/>
          <p:nvPr/>
        </p:nvSpPr>
        <p:spPr>
          <a:xfrm>
            <a:off x="9734550" y="3697578"/>
            <a:ext cx="2070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Plus </a:t>
            </a:r>
            <a:r>
              <a:rPr lang="fr-FR" sz="900" dirty="0" err="1"/>
              <a:t>gini</a:t>
            </a:r>
            <a:r>
              <a:rPr lang="fr-FR" sz="900" dirty="0"/>
              <a:t> proche de 1 mieux c’est</a:t>
            </a:r>
          </a:p>
        </p:txBody>
      </p:sp>
    </p:spTree>
    <p:extLst>
      <p:ext uri="{BB962C8B-B14F-4D97-AF65-F5344CB8AC3E}">
        <p14:creationId xmlns:p14="http://schemas.microsoft.com/office/powerpoint/2010/main" val="105150981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4B916B-9E5A-221A-9649-CA961D8F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61E8898-1FFE-5E7D-37C7-94FAFFD42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600" y="578644"/>
            <a:ext cx="9105900" cy="205859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CB21B51-A996-60E5-7E43-BE28C220A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2739780"/>
            <a:ext cx="5876070" cy="221617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C111783-1C6D-B5A7-DE8A-64BA7BDAC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510" y="5058502"/>
            <a:ext cx="5226050" cy="168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1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224C9-2C9E-5F88-99F7-F29CF1BD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details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9D5F5C-1ABE-888A-6583-BF878A3B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2008"/>
            <a:ext cx="10515600" cy="3323549"/>
          </a:xfrm>
        </p:spPr>
        <p:txBody>
          <a:bodyPr>
            <a:normAutofit/>
          </a:bodyPr>
          <a:lstStyle/>
          <a:p>
            <a:r>
              <a:rPr lang="fr-FR" sz="1400" dirty="0" err="1"/>
              <a:t>Recursive</a:t>
            </a:r>
            <a:r>
              <a:rPr lang="fr-FR" sz="1400" dirty="0"/>
              <a:t> </a:t>
            </a:r>
            <a:r>
              <a:rPr lang="fr-FR" sz="1400" dirty="0" err="1"/>
              <a:t>Binary</a:t>
            </a:r>
            <a:r>
              <a:rPr lang="fr-FR" sz="1400" dirty="0"/>
              <a:t> </a:t>
            </a:r>
            <a:r>
              <a:rPr lang="fr-FR" sz="1400" dirty="0" err="1"/>
              <a:t>Splitting</a:t>
            </a:r>
            <a:r>
              <a:rPr lang="fr-FR" sz="1400" dirty="0"/>
              <a:t> : at </a:t>
            </a:r>
            <a:r>
              <a:rPr lang="fr-FR" sz="1400" dirty="0" err="1"/>
              <a:t>each</a:t>
            </a:r>
            <a:r>
              <a:rPr lang="fr-FR" sz="1400" dirty="0"/>
              <a:t> </a:t>
            </a:r>
            <a:r>
              <a:rPr lang="fr-FR" sz="1400" dirty="0" err="1"/>
              <a:t>step</a:t>
            </a:r>
            <a:r>
              <a:rPr lang="fr-FR" sz="1400" dirty="0"/>
              <a:t> </a:t>
            </a:r>
            <a:r>
              <a:rPr lang="fr-FR" sz="1400" dirty="0" err="1"/>
              <a:t>we</a:t>
            </a:r>
            <a:r>
              <a:rPr lang="fr-FR" sz="1400" dirty="0"/>
              <a:t> </a:t>
            </a:r>
            <a:r>
              <a:rPr lang="fr-FR" sz="1400" dirty="0" err="1"/>
              <a:t>choose</a:t>
            </a:r>
            <a:r>
              <a:rPr lang="fr-FR" sz="1400" dirty="0"/>
              <a:t> the best variable and best </a:t>
            </a:r>
            <a:r>
              <a:rPr lang="fr-FR" sz="1400" dirty="0" err="1"/>
              <a:t>threshold</a:t>
            </a:r>
            <a:r>
              <a:rPr lang="fr-FR" sz="1400" dirty="0"/>
              <a:t> </a:t>
            </a:r>
            <a:r>
              <a:rPr lang="fr-FR" sz="1400" dirty="0" err="1"/>
              <a:t>that</a:t>
            </a:r>
            <a:r>
              <a:rPr lang="fr-FR" sz="1400" dirty="0"/>
              <a:t> </a:t>
            </a:r>
            <a:r>
              <a:rPr lang="fr-FR" sz="1400" dirty="0" err="1"/>
              <a:t>reduce</a:t>
            </a:r>
            <a:r>
              <a:rPr lang="fr-FR" sz="1400" dirty="0"/>
              <a:t> the RSS </a:t>
            </a:r>
          </a:p>
          <a:p>
            <a:pPr marL="0" indent="0">
              <a:buNone/>
            </a:pPr>
            <a:endParaRPr lang="fr-FR" sz="1400" dirty="0"/>
          </a:p>
          <a:p>
            <a:r>
              <a:rPr lang="fr-FR" sz="1400" dirty="0" err="1"/>
              <a:t>Greedy</a:t>
            </a:r>
            <a:r>
              <a:rPr lang="fr-FR" sz="1400" dirty="0"/>
              <a:t> / Top down : local </a:t>
            </a:r>
            <a:r>
              <a:rPr lang="fr-FR" sz="1400" dirty="0" err="1"/>
              <a:t>better</a:t>
            </a:r>
            <a:r>
              <a:rPr lang="fr-FR" sz="1400" dirty="0"/>
              <a:t> </a:t>
            </a:r>
            <a:r>
              <a:rPr lang="fr-FR" sz="1400" dirty="0" err="1"/>
              <a:t>choice</a:t>
            </a:r>
            <a:r>
              <a:rPr lang="fr-FR" sz="1400" dirty="0"/>
              <a:t> not global </a:t>
            </a:r>
          </a:p>
          <a:p>
            <a:endParaRPr lang="fr-FR" sz="1400" dirty="0"/>
          </a:p>
          <a:p>
            <a:r>
              <a:rPr lang="fr-FR" sz="1400" dirty="0" err="1"/>
              <a:t>Regression</a:t>
            </a:r>
            <a:r>
              <a:rPr lang="fr-FR" sz="1400" dirty="0"/>
              <a:t> </a:t>
            </a:r>
            <a:r>
              <a:rPr lang="fr-FR" sz="1400" dirty="0" err="1"/>
              <a:t>Criteria</a:t>
            </a:r>
            <a:r>
              <a:rPr lang="fr-FR" sz="1400" dirty="0"/>
              <a:t> : RSS / </a:t>
            </a:r>
            <a:r>
              <a:rPr lang="fr-FR" sz="1400" dirty="0" err="1"/>
              <a:t>Clasification</a:t>
            </a:r>
            <a:r>
              <a:rPr lang="fr-FR" sz="1400" dirty="0"/>
              <a:t> </a:t>
            </a:r>
            <a:r>
              <a:rPr lang="fr-FR" sz="1400" dirty="0" err="1"/>
              <a:t>Criteria</a:t>
            </a:r>
            <a:r>
              <a:rPr lang="fr-FR" sz="1400" dirty="0"/>
              <a:t> </a:t>
            </a:r>
            <a:r>
              <a:rPr lang="fr-FR" sz="1400" dirty="0" err="1"/>
              <a:t>Gini,entropia</a:t>
            </a:r>
            <a:r>
              <a:rPr lang="fr-FR" sz="1400" dirty="0"/>
              <a:t> </a:t>
            </a:r>
          </a:p>
          <a:p>
            <a:endParaRPr lang="fr-FR" sz="1400" dirty="0"/>
          </a:p>
          <a:p>
            <a:r>
              <a:rPr lang="fr-FR" sz="1400" dirty="0" err="1"/>
              <a:t>Often</a:t>
            </a:r>
            <a:r>
              <a:rPr lang="fr-FR" sz="1400" dirty="0"/>
              <a:t> the </a:t>
            </a:r>
            <a:r>
              <a:rPr lang="fr-FR" sz="1400" dirty="0" err="1"/>
              <a:t>tree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too</a:t>
            </a:r>
            <a:r>
              <a:rPr lang="fr-FR" sz="1400" dirty="0"/>
              <a:t> </a:t>
            </a:r>
            <a:r>
              <a:rPr lang="fr-FR" sz="1400" dirty="0" err="1"/>
              <a:t>complex</a:t>
            </a:r>
            <a:r>
              <a:rPr lang="fr-FR" sz="1400" dirty="0"/>
              <a:t> : </a:t>
            </a:r>
            <a:r>
              <a:rPr lang="fr-FR" sz="1400" dirty="0" err="1"/>
              <a:t>Pruning</a:t>
            </a:r>
            <a:r>
              <a:rPr lang="fr-FR" sz="1400" dirty="0"/>
              <a:t> / cross validation </a:t>
            </a:r>
          </a:p>
          <a:p>
            <a:endParaRPr lang="fr-FR" sz="14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05177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E1F3EB-29C4-1254-5EAA-8B3346D0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Pruning</a:t>
            </a:r>
            <a:r>
              <a:rPr lang="fr-FR" dirty="0"/>
              <a:t> / Cross Validation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C3C9FB-14CC-459D-3AD1-E06CDE33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34443"/>
          </a:xfrm>
        </p:spPr>
        <p:txBody>
          <a:bodyPr>
            <a:normAutofit lnSpcReduction="10000"/>
          </a:bodyPr>
          <a:lstStyle/>
          <a:p>
            <a:r>
              <a:rPr lang="fr-FR" sz="1600" dirty="0"/>
              <a:t>To </a:t>
            </a:r>
            <a:r>
              <a:rPr lang="fr-FR" sz="1600" dirty="0" err="1"/>
              <a:t>avoid</a:t>
            </a:r>
            <a:r>
              <a:rPr lang="fr-FR" sz="1600" dirty="0"/>
              <a:t> </a:t>
            </a:r>
            <a:r>
              <a:rPr lang="fr-FR" sz="1600" dirty="0" err="1"/>
              <a:t>overfitting</a:t>
            </a:r>
            <a:r>
              <a:rPr lang="fr-FR" sz="1600" dirty="0"/>
              <a:t> (</a:t>
            </a:r>
            <a:r>
              <a:rPr lang="fr-FR" sz="1600" dirty="0" err="1"/>
              <a:t>too</a:t>
            </a:r>
            <a:r>
              <a:rPr lang="fr-FR" sz="1600" dirty="0"/>
              <a:t> big </a:t>
            </a:r>
            <a:r>
              <a:rPr lang="fr-FR" sz="1600" dirty="0" err="1"/>
              <a:t>depth</a:t>
            </a:r>
            <a:r>
              <a:rPr lang="fr-FR" sz="1600" dirty="0"/>
              <a:t>): </a:t>
            </a:r>
            <a:r>
              <a:rPr lang="fr-FR" sz="1600" dirty="0" err="1"/>
              <a:t>Pruning</a:t>
            </a:r>
            <a:r>
              <a:rPr lang="fr-FR" sz="1600" dirty="0"/>
              <a:t> (</a:t>
            </a:r>
            <a:r>
              <a:rPr lang="fr-FR" sz="1600" dirty="0" err="1"/>
              <a:t>cut</a:t>
            </a:r>
            <a:r>
              <a:rPr lang="fr-FR" sz="1600" dirty="0"/>
              <a:t> the </a:t>
            </a:r>
            <a:r>
              <a:rPr lang="fr-FR" sz="1600" dirty="0" err="1"/>
              <a:t>tree</a:t>
            </a:r>
            <a:r>
              <a:rPr lang="fr-FR" sz="1600" dirty="0"/>
              <a:t> </a:t>
            </a:r>
            <a:r>
              <a:rPr lang="fr-FR" sz="1600" dirty="0" err="1"/>
              <a:t>too</a:t>
            </a:r>
            <a:r>
              <a:rPr lang="fr-FR" sz="1600" dirty="0"/>
              <a:t> </a:t>
            </a:r>
            <a:r>
              <a:rPr lang="fr-FR" sz="1600" dirty="0" err="1"/>
              <a:t>find</a:t>
            </a:r>
            <a:r>
              <a:rPr lang="fr-FR" sz="1600" dirty="0"/>
              <a:t> a </a:t>
            </a:r>
            <a:r>
              <a:rPr lang="fr-FR" sz="1600" dirty="0" err="1"/>
              <a:t>better</a:t>
            </a:r>
            <a:r>
              <a:rPr lang="fr-FR" sz="1600" dirty="0"/>
              <a:t> </a:t>
            </a:r>
            <a:r>
              <a:rPr lang="fr-FR" sz="1600" dirty="0" err="1"/>
              <a:t>bias</a:t>
            </a:r>
            <a:r>
              <a:rPr lang="fr-FR" sz="1600" dirty="0"/>
              <a:t>/variance balance)</a:t>
            </a:r>
          </a:p>
          <a:p>
            <a:endParaRPr lang="fr-FR" sz="1600" dirty="0"/>
          </a:p>
          <a:p>
            <a:r>
              <a:rPr lang="fr-FR" sz="1600" dirty="0"/>
              <a:t>How : </a:t>
            </a:r>
            <a:r>
              <a:rPr lang="fr-FR" sz="1600" dirty="0" err="1"/>
              <a:t>remove</a:t>
            </a:r>
            <a:r>
              <a:rPr lang="fr-FR" sz="1600" dirty="0"/>
              <a:t> </a:t>
            </a:r>
            <a:r>
              <a:rPr lang="fr-FR" sz="1600" dirty="0" err="1"/>
              <a:t>some</a:t>
            </a:r>
            <a:r>
              <a:rPr lang="fr-FR" sz="1600" dirty="0"/>
              <a:t> of the </a:t>
            </a:r>
            <a:r>
              <a:rPr lang="fr-FR" sz="1600" dirty="0" err="1"/>
              <a:t>leaves</a:t>
            </a:r>
            <a:r>
              <a:rPr lang="fr-FR" sz="1600" dirty="0"/>
              <a:t> </a:t>
            </a:r>
            <a:r>
              <a:rPr lang="fr-FR" sz="1600" dirty="0" err="1"/>
              <a:t>aand</a:t>
            </a:r>
            <a:r>
              <a:rPr lang="fr-FR" sz="1600" dirty="0"/>
              <a:t> replace </a:t>
            </a:r>
            <a:r>
              <a:rPr lang="fr-FR" sz="1600" dirty="0" err="1"/>
              <a:t>it</a:t>
            </a:r>
            <a:r>
              <a:rPr lang="fr-FR" sz="1600" dirty="0"/>
              <a:t> by a </a:t>
            </a:r>
            <a:r>
              <a:rPr lang="fr-FR" sz="1600" dirty="0" err="1"/>
              <a:t>leave</a:t>
            </a:r>
            <a:r>
              <a:rPr lang="fr-FR" sz="1600" dirty="0"/>
              <a:t> </a:t>
            </a:r>
            <a:r>
              <a:rPr lang="fr-FR" sz="1600" dirty="0" err="1"/>
              <a:t>that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an </a:t>
            </a:r>
            <a:r>
              <a:rPr lang="fr-FR" sz="1600" dirty="0" err="1"/>
              <a:t>average</a:t>
            </a:r>
            <a:r>
              <a:rPr lang="fr-FR" sz="1600" dirty="0"/>
              <a:t> of </a:t>
            </a:r>
            <a:r>
              <a:rPr lang="fr-FR" sz="1600" dirty="0" err="1"/>
              <a:t>larger</a:t>
            </a:r>
            <a:r>
              <a:rPr lang="fr-FR" sz="1600" dirty="0"/>
              <a:t> </a:t>
            </a:r>
            <a:r>
              <a:rPr lang="fr-FR" sz="1600" dirty="0" err="1"/>
              <a:t>number</a:t>
            </a:r>
            <a:r>
              <a:rPr lang="fr-FR" sz="1600" dirty="0"/>
              <a:t> observation  </a:t>
            </a:r>
          </a:p>
          <a:p>
            <a:endParaRPr lang="fr-FR" sz="1600" dirty="0"/>
          </a:p>
          <a:p>
            <a:r>
              <a:rPr lang="en-US" sz="1600" dirty="0">
                <a:hlinkClick r:id="rId2"/>
              </a:rPr>
              <a:t>How to Prune Regression Trees, Clearly Explained!!!</a:t>
            </a:r>
            <a:endParaRPr lang="en-US" sz="1600" dirty="0"/>
          </a:p>
          <a:p>
            <a:endParaRPr lang="fr-FR" sz="1600" dirty="0"/>
          </a:p>
          <a:p>
            <a:r>
              <a:rPr lang="fr-FR" sz="1600" dirty="0"/>
              <a:t>Low </a:t>
            </a:r>
            <a:r>
              <a:rPr lang="fr-FR" sz="1600" dirty="0" err="1"/>
              <a:t>depth</a:t>
            </a:r>
            <a:r>
              <a:rPr lang="fr-FR" sz="1600" dirty="0"/>
              <a:t> </a:t>
            </a:r>
            <a:r>
              <a:rPr lang="fr-FR" sz="1600" dirty="0" err="1"/>
              <a:t>tree</a:t>
            </a:r>
            <a:r>
              <a:rPr lang="fr-FR" sz="1600" dirty="0"/>
              <a:t> : ++</a:t>
            </a:r>
            <a:r>
              <a:rPr lang="fr-FR" sz="1600" dirty="0" err="1"/>
              <a:t>bias</a:t>
            </a:r>
            <a:r>
              <a:rPr lang="fr-FR" sz="1600" dirty="0"/>
              <a:t> – variance / Low </a:t>
            </a:r>
            <a:r>
              <a:rPr lang="fr-FR" sz="1600" dirty="0" err="1"/>
              <a:t>depth</a:t>
            </a:r>
            <a:r>
              <a:rPr lang="fr-FR" sz="1600" dirty="0"/>
              <a:t> </a:t>
            </a:r>
            <a:r>
              <a:rPr lang="fr-FR" sz="1600" dirty="0" err="1"/>
              <a:t>tree</a:t>
            </a:r>
            <a:r>
              <a:rPr lang="fr-FR" sz="1600" dirty="0"/>
              <a:t> : --</a:t>
            </a:r>
            <a:r>
              <a:rPr lang="fr-FR" sz="1600" dirty="0" err="1"/>
              <a:t>bias</a:t>
            </a:r>
            <a:r>
              <a:rPr lang="fr-FR" sz="1600" dirty="0"/>
              <a:t> +variance </a:t>
            </a:r>
          </a:p>
          <a:p>
            <a:endParaRPr lang="fr-FR" sz="1600" dirty="0"/>
          </a:p>
          <a:p>
            <a:r>
              <a:rPr lang="fr-FR" sz="1600" dirty="0" err="1"/>
              <a:t>Pruning</a:t>
            </a:r>
            <a:r>
              <a:rPr lang="fr-FR" sz="1600" dirty="0"/>
              <a:t> </a:t>
            </a:r>
            <a:r>
              <a:rPr lang="fr-FR" sz="1600" dirty="0" err="1"/>
              <a:t>generate</a:t>
            </a:r>
            <a:r>
              <a:rPr lang="fr-FR" sz="1600" dirty="0"/>
              <a:t> a </a:t>
            </a:r>
            <a:r>
              <a:rPr lang="fr-FR" sz="1600" dirty="0" err="1"/>
              <a:t>sequence</a:t>
            </a:r>
            <a:r>
              <a:rPr lang="fr-FR" sz="1600" dirty="0"/>
              <a:t> of candidate </a:t>
            </a:r>
            <a:r>
              <a:rPr lang="fr-FR" sz="1600" dirty="0" err="1"/>
              <a:t>subtrees</a:t>
            </a:r>
            <a:endParaRPr lang="fr-FR" sz="1600" dirty="0"/>
          </a:p>
          <a:p>
            <a:endParaRPr lang="fr-FR" sz="16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0034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3BD4D-56B9-4B33-775D-7DA32A2E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Cross validation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D8F9CF-A4BA-5AB4-AE15-D310A4220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400" dirty="0"/>
              <a:t>Method </a:t>
            </a:r>
            <a:r>
              <a:rPr lang="fr-FR" sz="1400" dirty="0" err="1"/>
              <a:t>where</a:t>
            </a:r>
            <a:r>
              <a:rPr lang="fr-FR" sz="1400" dirty="0"/>
              <a:t> </a:t>
            </a:r>
            <a:r>
              <a:rPr lang="fr-FR" sz="1400" dirty="0" err="1"/>
              <a:t>we</a:t>
            </a:r>
            <a:r>
              <a:rPr lang="fr-FR" sz="1400" dirty="0"/>
              <a:t> </a:t>
            </a:r>
            <a:r>
              <a:rPr lang="fr-FR" sz="1400" b="1" dirty="0"/>
              <a:t>split</a:t>
            </a:r>
            <a:r>
              <a:rPr lang="fr-FR" sz="1400" dirty="0"/>
              <a:t> the data </a:t>
            </a:r>
            <a:r>
              <a:rPr lang="fr-FR" sz="1400" dirty="0" err="1"/>
              <a:t>into</a:t>
            </a:r>
            <a:r>
              <a:rPr lang="fr-FR" sz="1400" dirty="0"/>
              <a:t> </a:t>
            </a:r>
            <a:r>
              <a:rPr lang="fr-FR" sz="1400" dirty="0" err="1"/>
              <a:t>several</a:t>
            </a:r>
            <a:r>
              <a:rPr lang="fr-FR" sz="1400" dirty="0"/>
              <a:t> parts, </a:t>
            </a:r>
            <a:r>
              <a:rPr lang="fr-FR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train</a:t>
            </a:r>
            <a:r>
              <a:rPr lang="fr-FR" sz="1400" dirty="0"/>
              <a:t> the model on </a:t>
            </a:r>
            <a:r>
              <a:rPr lang="fr-FR" sz="1400" dirty="0" err="1"/>
              <a:t>some</a:t>
            </a:r>
            <a:r>
              <a:rPr lang="fr-FR" sz="1400" dirty="0"/>
              <a:t> parts and </a:t>
            </a:r>
            <a:r>
              <a:rPr lang="fr-FR" sz="1400" b="1" dirty="0">
                <a:solidFill>
                  <a:schemeClr val="accent2"/>
                </a:solidFill>
              </a:rPr>
              <a:t>test</a:t>
            </a:r>
            <a:r>
              <a:rPr lang="fr-FR" sz="1400" dirty="0"/>
              <a:t> </a:t>
            </a:r>
            <a:r>
              <a:rPr lang="fr-FR" sz="1400" dirty="0" err="1"/>
              <a:t>it</a:t>
            </a:r>
            <a:r>
              <a:rPr lang="fr-FR" sz="1400" dirty="0"/>
              <a:t> on the </a:t>
            </a:r>
            <a:r>
              <a:rPr lang="fr-FR" sz="1400" dirty="0" err="1"/>
              <a:t>others</a:t>
            </a:r>
            <a:endParaRPr lang="fr-FR" sz="1400" dirty="0"/>
          </a:p>
          <a:p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r>
              <a:rPr lang="fr-FR" sz="1400" dirty="0" err="1"/>
              <a:t>Then</a:t>
            </a:r>
            <a:r>
              <a:rPr lang="fr-FR" sz="1400" dirty="0"/>
              <a:t> use CV to compare performance of </a:t>
            </a:r>
            <a:r>
              <a:rPr lang="fr-FR" sz="1400" dirty="0" err="1"/>
              <a:t>each</a:t>
            </a:r>
            <a:r>
              <a:rPr lang="fr-FR" sz="1400" dirty="0"/>
              <a:t> </a:t>
            </a:r>
            <a:r>
              <a:rPr lang="fr-FR" sz="1400" dirty="0" err="1"/>
              <a:t>sub</a:t>
            </a:r>
            <a:r>
              <a:rPr lang="fr-FR" sz="1400" dirty="0"/>
              <a:t> </a:t>
            </a:r>
            <a:r>
              <a:rPr lang="fr-FR" sz="1400" dirty="0" err="1"/>
              <a:t>trees</a:t>
            </a:r>
            <a:r>
              <a:rPr lang="fr-FR" sz="1400" dirty="0"/>
              <a:t> ( </a:t>
            </a:r>
            <a:r>
              <a:rPr lang="fr-FR" sz="1400" dirty="0" err="1"/>
              <a:t>find</a:t>
            </a:r>
            <a:r>
              <a:rPr lang="fr-FR" sz="1400" dirty="0"/>
              <a:t> the optimal </a:t>
            </a:r>
            <a:r>
              <a:rPr lang="fr-FR" sz="1400" dirty="0" err="1"/>
              <a:t>depth</a:t>
            </a:r>
            <a:r>
              <a:rPr lang="fr-FR" sz="1400" dirty="0"/>
              <a:t>/ size </a:t>
            </a:r>
            <a:r>
              <a:rPr lang="fr-FR" sz="1400" dirty="0" err="1"/>
              <a:t>after</a:t>
            </a:r>
            <a:r>
              <a:rPr lang="fr-FR" sz="1400" dirty="0"/>
              <a:t> </a:t>
            </a:r>
            <a:r>
              <a:rPr lang="fr-FR" sz="1400" dirty="0" err="1"/>
              <a:t>pruning</a:t>
            </a:r>
            <a:r>
              <a:rPr lang="fr-FR" sz="1400" dirty="0"/>
              <a:t> :</a:t>
            </a:r>
            <a:r>
              <a:rPr lang="fr-FR" sz="1400" dirty="0" err="1"/>
              <a:t>hyperparameters</a:t>
            </a:r>
            <a:r>
              <a:rPr lang="fr-FR" sz="1400" dirty="0"/>
              <a:t>)</a:t>
            </a:r>
          </a:p>
          <a:p>
            <a:endParaRPr lang="fr-FR" sz="1400" dirty="0"/>
          </a:p>
          <a:p>
            <a:r>
              <a:rPr lang="fr-FR" sz="1400" dirty="0" err="1"/>
              <a:t>We</a:t>
            </a:r>
            <a:r>
              <a:rPr lang="fr-FR" sz="1400" dirty="0"/>
              <a:t> </a:t>
            </a:r>
            <a:r>
              <a:rPr lang="fr-FR" sz="1400" dirty="0" err="1"/>
              <a:t>keep</a:t>
            </a:r>
            <a:r>
              <a:rPr lang="fr-FR" sz="1400" dirty="0"/>
              <a:t> the one </a:t>
            </a:r>
            <a:r>
              <a:rPr lang="fr-FR" sz="1400" dirty="0" err="1"/>
              <a:t>that</a:t>
            </a:r>
            <a:r>
              <a:rPr lang="fr-FR" sz="1400" dirty="0"/>
              <a:t> </a:t>
            </a:r>
            <a:r>
              <a:rPr lang="fr-FR" sz="1400" dirty="0" err="1"/>
              <a:t>minimize</a:t>
            </a:r>
            <a:r>
              <a:rPr lang="fr-FR" sz="1400" dirty="0"/>
              <a:t> the </a:t>
            </a:r>
            <a:r>
              <a:rPr lang="fr-FR" sz="1400" dirty="0" err="1"/>
              <a:t>error</a:t>
            </a:r>
            <a:r>
              <a:rPr lang="fr-FR" sz="1400" dirty="0"/>
              <a:t> </a:t>
            </a:r>
          </a:p>
          <a:p>
            <a:pPr marL="0" indent="0">
              <a:buNone/>
            </a:pPr>
            <a:endParaRPr lang="fr-FR" sz="1400" dirty="0"/>
          </a:p>
          <a:p>
            <a:r>
              <a:rPr lang="fr-FR" sz="1400" i="1" dirty="0">
                <a:highlight>
                  <a:srgbClr val="FFFF00"/>
                </a:highlight>
              </a:rPr>
              <a:t>On construit d’abord un arbre trop grand, puis on le réduit (</a:t>
            </a:r>
            <a:r>
              <a:rPr lang="fr-FR" sz="1400" i="1" dirty="0" err="1">
                <a:highlight>
                  <a:srgbClr val="FFFF00"/>
                </a:highlight>
              </a:rPr>
              <a:t>pruning</a:t>
            </a:r>
            <a:r>
              <a:rPr lang="fr-FR" sz="1400" i="1" dirty="0">
                <a:highlight>
                  <a:srgbClr val="FFFF00"/>
                </a:highlight>
              </a:rPr>
              <a:t>). La cross-validation permet de choisir la taille optimale de l’arbre. (CV permet de retrouver les valeurs optimales des hyperparamètres de manière plus efficaces) </a:t>
            </a:r>
          </a:p>
          <a:p>
            <a:endParaRPr lang="fr-FR" sz="1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4F23F6-9402-FA6D-6717-F21C84BF6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676" y="849547"/>
            <a:ext cx="347034" cy="152724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0615645-B1E9-8136-3753-9F23A7FE4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8504" y="849547"/>
            <a:ext cx="436774" cy="152724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E457E5B-33C3-3154-76C6-6A2A3F670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4421" y="898186"/>
            <a:ext cx="324125" cy="14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513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2121</TotalTime>
  <Words>1040</Words>
  <Application>Microsoft Office PowerPoint</Application>
  <PresentationFormat>Grand écran</PresentationFormat>
  <Paragraphs>144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Thème Office</vt:lpstr>
      <vt:lpstr>Tree-Based Model and ensemble method</vt:lpstr>
      <vt:lpstr>Introduction </vt:lpstr>
      <vt:lpstr>Tree based model </vt:lpstr>
      <vt:lpstr>Présentation PowerPoint</vt:lpstr>
      <vt:lpstr>Construction de l’arbre (Exemple concret)</vt:lpstr>
      <vt:lpstr>Présentation PowerPoint</vt:lpstr>
      <vt:lpstr>Technical details </vt:lpstr>
      <vt:lpstr>Pruning / Cross Validation </vt:lpstr>
      <vt:lpstr>Cross validation </vt:lpstr>
      <vt:lpstr>Method to find hyperparameters </vt:lpstr>
      <vt:lpstr>Ensemble method (Bagging Random Forest) </vt:lpstr>
      <vt:lpstr>Bagging </vt:lpstr>
      <vt:lpstr>Random Forest </vt:lpstr>
      <vt:lpstr>Understand bagging and RF through data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maïssa ait-chabane</dc:creator>
  <cp:lastModifiedBy>maïssa ait-chabane</cp:lastModifiedBy>
  <cp:revision>7</cp:revision>
  <dcterms:created xsi:type="dcterms:W3CDTF">2025-09-19T09:50:48Z</dcterms:created>
  <dcterms:modified xsi:type="dcterms:W3CDTF">2025-10-01T13:26:51Z</dcterms:modified>
</cp:coreProperties>
</file>