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9" r:id="rId5"/>
    <p:sldId id="275" r:id="rId6"/>
    <p:sldId id="259" r:id="rId7"/>
    <p:sldId id="281" r:id="rId8"/>
    <p:sldId id="282" r:id="rId9"/>
    <p:sldId id="278" r:id="rId10"/>
    <p:sldId id="283" r:id="rId11"/>
    <p:sldId id="277" r:id="rId12"/>
    <p:sldId id="28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841D5-0F0F-1342-95CE-2E212D13271D}" v="590" dt="2023-03-29T09:53:09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392"/>
  </p:normalViewPr>
  <p:slideViewPr>
    <p:cSldViewPr snapToGrid="0" snapToObjects="1">
      <p:cViewPr varScale="1">
        <p:scale>
          <a:sx n="93" d="100"/>
          <a:sy n="93" d="100"/>
        </p:scale>
        <p:origin x="21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78DAD-981B-1946-A60F-A3AE734F624E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B183B-7D43-8045-8CE0-F9ABFEEB8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8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183B-7D43-8045-8CE0-F9ABFEEB88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5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7D603-DB81-854F-B125-67EECAD66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20DA4-CF16-924A-A4F4-19556ABDB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9B7DE3-116A-9B47-8C51-24B8AB1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AD44-8DDA-AD47-8CB0-1E44BC0409A8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DCE61-6BAE-CB41-ABFF-A22F2EBA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43618A-4E57-D04F-B313-9BE6D119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9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77C27-01DD-1B41-988F-B6FCEAEA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39C41C-C198-A440-B326-6D734C635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3658A-7827-A043-92AF-FB2090AE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D3CC-BB16-2047-A0CB-223B73D6D585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2037F-1E72-F444-A447-BCA4847D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AF9FD9-5114-F348-AAD3-D0E0852E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4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E3B481-F93E-6A41-BFDF-0EBF27C8E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51FC02-94A6-754A-9D77-CDBDF6C2A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5F45C5-7F89-B642-9DF0-23258E14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0481-DB60-0144-9293-F6728844517D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B0788-C3AA-284D-9935-19D6844F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BA505-C899-A548-BEEC-C44E8DE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62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0699D-9DB1-DD41-A1FC-E76BECA9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03609-2EAA-8F40-9F18-D574C298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710F4-00F0-CA44-92BF-1E46A7E3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CB80-FE0A-E341-A14C-D9333C48923F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CD7A32-A8FF-FA4D-AD5D-E235D557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21A6DA-6A3D-9B40-8390-D73D5AA3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67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DF7D-B295-B34E-B632-B71C617C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6CE6FA-3B8F-5041-AD69-3D52334B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70DE4-3062-DC48-A772-35197974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462A-FF74-E84E-BA13-4EAF5CE3FC60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3822C5-086F-1649-B08A-7A5B8501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85401-B879-9641-AC31-C75C2519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61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1B35D-A7BA-944B-BCB3-4D12C715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7EC86-BD22-A848-BE5B-2D4438055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8D47F-6782-CE40-940A-AA675E89B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BF92CA-23AD-DF4F-A0A5-C6871CD5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C8C1-2E28-924B-BC95-38EAB9B77003}" type="datetime1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8039-FC2F-974A-A4E5-68EB800B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244543-8FDE-8F42-AB03-1963DFC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5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A6529-99AA-434B-8F27-19785E35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D40F28-9991-6947-9B67-9F2E57B6E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3028FE-E6E3-D541-97AD-723114B3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477326-D2F0-F245-9846-92A8E613F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E86AD2-8086-4044-9611-53DD18D57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7E2E6C-BE23-D143-8EC8-93410124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7FA-0222-0140-B9AA-101256B93E2E}" type="datetime1">
              <a:rPr lang="fr-FR" smtClean="0"/>
              <a:t>30/03/2023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BA649B-F995-C845-8931-84851011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B50F25-59AB-454D-BFE7-77DC9679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287E9-31CA-5340-AC44-48E67B0B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01F151-AE58-6244-9EA6-5D00F167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DB98-1FA9-4045-BB14-E09F9BA2035B}" type="datetime1">
              <a:rPr lang="fr-FR" smtClean="0"/>
              <a:t>30/03/2023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D501FD-D9E8-2640-9C29-407A3D5D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79645E-7426-3841-8F3C-E566EACE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2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C0BC3C-DD14-D64C-BF18-56A40D9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6764-FD4A-2640-87F4-E4338BFEEC82}" type="datetime1">
              <a:rPr lang="fr-FR" smtClean="0"/>
              <a:t>30/03/2023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9CB7D8-6AD5-8F44-8C84-F6A7DBA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5DE8D-1DBE-1C40-A4FF-DF919D9B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3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09716-6D6C-D64D-9FAA-21C3D3F0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5D638-7C9C-3C4D-8973-44DC6BF8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6CFF98-BC27-A540-84A4-6FD2BDB1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2B9FE-3347-D949-95BD-6B520D29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FABA-7235-3646-B215-AAC15EAEA318}" type="datetime1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0FD681-26F7-154B-A8FD-3DE82274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FDD6AC-19DA-0944-8582-326C131E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AB4EF-5CD0-A44C-AB72-78BB25A5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5B38C1-BFBF-F84D-B9D6-93CB8E803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AE162F-241B-E047-A810-7FB09E419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4D949-2F42-D046-BE77-FBF205B2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E597-F94C-0142-93E2-FDF8BC6F6406}" type="datetime1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EB16ED-A221-9C48-8766-B7CCA1E9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48E167-2F20-DB45-835A-0CF463FA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002EC2-D001-2843-AD0B-EC91018F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960ABD-6D50-1C4B-B518-50A6585F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685A6-D3FE-A249-BBD3-E2BD9B7B3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9F73-85FA-1B41-A092-40AFC19B1DBE}" type="datetime1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143A1-593C-F14F-B35E-CC69515D2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64305-4603-2E40-BEC0-0A6B75CAC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BBE4-8071-2A44-9506-9A1DB2A19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8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2.svg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svg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svg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B0AC81D-9200-9F4C-8B01-7F879AFC32F7}"/>
              </a:ext>
            </a:extLst>
          </p:cNvPr>
          <p:cNvSpPr txBox="1"/>
          <p:nvPr/>
        </p:nvSpPr>
        <p:spPr>
          <a:xfrm>
            <a:off x="4089180" y="1875105"/>
            <a:ext cx="4445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96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9600" b="1" dirty="0">
                <a:solidFill>
                  <a:srgbClr val="FFC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96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9600" b="1" dirty="0">
                <a:solidFill>
                  <a:schemeClr val="accent6">
                    <a:lumMod val="75000"/>
                  </a:schemeClr>
                </a:solidFill>
                <a:latin typeface="Mangal Pro" pitchFamily="2" charset="0"/>
                <a:cs typeface="Mangal Pro" panose="020F0502020204030204" pitchFamily="34" charset="0"/>
              </a:rPr>
              <a:t>l</a:t>
            </a:r>
            <a:r>
              <a:rPr lang="fr-FR" sz="96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5B55EC-7659-6A46-8409-35A8957AA358}"/>
              </a:ext>
            </a:extLst>
          </p:cNvPr>
          <p:cNvSpPr/>
          <p:nvPr/>
        </p:nvSpPr>
        <p:spPr>
          <a:xfrm>
            <a:off x="3452648" y="3137338"/>
            <a:ext cx="5549462" cy="6148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2666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Graphique 4" descr="Micro de radio avec un remplissage uni">
            <a:extLst>
              <a:ext uri="{FF2B5EF4-FFF2-40B4-BE49-F238E27FC236}">
                <a16:creationId xmlns:a16="http://schemas.microsoft.com/office/drawing/2014/main" id="{A6135A1E-436D-D04E-AFBF-E338561D9CAE}"/>
              </a:ext>
            </a:extLst>
          </p:cNvPr>
          <p:cNvSpPr/>
          <p:nvPr/>
        </p:nvSpPr>
        <p:spPr>
          <a:xfrm>
            <a:off x="8429296" y="3396810"/>
            <a:ext cx="220717" cy="234512"/>
          </a:xfrm>
          <a:custGeom>
            <a:avLst/>
            <a:gdLst>
              <a:gd name="connsiteX0" fmla="*/ 124154 w 220717"/>
              <a:gd name="connsiteY0" fmla="*/ 206923 h 234512"/>
              <a:gd name="connsiteX1" fmla="*/ 124154 w 220717"/>
              <a:gd name="connsiteY1" fmla="*/ 150824 h 234512"/>
              <a:gd name="connsiteX2" fmla="*/ 216119 w 220717"/>
              <a:gd name="connsiteY2" fmla="*/ 45983 h 234512"/>
              <a:gd name="connsiteX3" fmla="*/ 216119 w 220717"/>
              <a:gd name="connsiteY3" fmla="*/ 0 h 234512"/>
              <a:gd name="connsiteX4" fmla="*/ 188530 w 220717"/>
              <a:gd name="connsiteY4" fmla="*/ 0 h 234512"/>
              <a:gd name="connsiteX5" fmla="*/ 188530 w 220717"/>
              <a:gd name="connsiteY5" fmla="*/ 45983 h 234512"/>
              <a:gd name="connsiteX6" fmla="*/ 110359 w 220717"/>
              <a:gd name="connsiteY6" fmla="*/ 124154 h 234512"/>
              <a:gd name="connsiteX7" fmla="*/ 32188 w 220717"/>
              <a:gd name="connsiteY7" fmla="*/ 45983 h 234512"/>
              <a:gd name="connsiteX8" fmla="*/ 32188 w 220717"/>
              <a:gd name="connsiteY8" fmla="*/ 0 h 234512"/>
              <a:gd name="connsiteX9" fmla="*/ 4598 w 220717"/>
              <a:gd name="connsiteY9" fmla="*/ 0 h 234512"/>
              <a:gd name="connsiteX10" fmla="*/ 4598 w 220717"/>
              <a:gd name="connsiteY10" fmla="*/ 45983 h 234512"/>
              <a:gd name="connsiteX11" fmla="*/ 96564 w 220717"/>
              <a:gd name="connsiteY11" fmla="*/ 150824 h 234512"/>
              <a:gd name="connsiteX12" fmla="*/ 96564 w 220717"/>
              <a:gd name="connsiteY12" fmla="*/ 206923 h 234512"/>
              <a:gd name="connsiteX13" fmla="*/ 0 w 220717"/>
              <a:gd name="connsiteY13" fmla="*/ 206923 h 234512"/>
              <a:gd name="connsiteX14" fmla="*/ 0 w 220717"/>
              <a:gd name="connsiteY14" fmla="*/ 234512 h 234512"/>
              <a:gd name="connsiteX15" fmla="*/ 220718 w 220717"/>
              <a:gd name="connsiteY15" fmla="*/ 234512 h 234512"/>
              <a:gd name="connsiteX16" fmla="*/ 220718 w 220717"/>
              <a:gd name="connsiteY16" fmla="*/ 206923 h 234512"/>
              <a:gd name="connsiteX17" fmla="*/ 124154 w 220717"/>
              <a:gd name="connsiteY17" fmla="*/ 206923 h 23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717" h="234512">
                <a:moveTo>
                  <a:pt x="124154" y="206923"/>
                </a:moveTo>
                <a:lnTo>
                  <a:pt x="124154" y="150824"/>
                </a:lnTo>
                <a:cubicBezTo>
                  <a:pt x="176114" y="143926"/>
                  <a:pt x="216119" y="99783"/>
                  <a:pt x="216119" y="45983"/>
                </a:cubicBezTo>
                <a:lnTo>
                  <a:pt x="216119" y="0"/>
                </a:lnTo>
                <a:lnTo>
                  <a:pt x="188530" y="0"/>
                </a:lnTo>
                <a:lnTo>
                  <a:pt x="188530" y="45983"/>
                </a:lnTo>
                <a:cubicBezTo>
                  <a:pt x="188530" y="89207"/>
                  <a:pt x="153583" y="124154"/>
                  <a:pt x="110359" y="124154"/>
                </a:cubicBezTo>
                <a:cubicBezTo>
                  <a:pt x="67135" y="124154"/>
                  <a:pt x="32188" y="89207"/>
                  <a:pt x="32188" y="45983"/>
                </a:cubicBezTo>
                <a:lnTo>
                  <a:pt x="32188" y="0"/>
                </a:lnTo>
                <a:lnTo>
                  <a:pt x="4598" y="0"/>
                </a:lnTo>
                <a:lnTo>
                  <a:pt x="4598" y="45983"/>
                </a:lnTo>
                <a:cubicBezTo>
                  <a:pt x="4598" y="99783"/>
                  <a:pt x="44603" y="143926"/>
                  <a:pt x="96564" y="150824"/>
                </a:cubicBezTo>
                <a:lnTo>
                  <a:pt x="96564" y="206923"/>
                </a:lnTo>
                <a:lnTo>
                  <a:pt x="0" y="206923"/>
                </a:lnTo>
                <a:lnTo>
                  <a:pt x="0" y="234512"/>
                </a:lnTo>
                <a:lnTo>
                  <a:pt x="220718" y="234512"/>
                </a:lnTo>
                <a:lnTo>
                  <a:pt x="220718" y="206923"/>
                </a:lnTo>
                <a:lnTo>
                  <a:pt x="124154" y="206923"/>
                </a:lnTo>
                <a:close/>
              </a:path>
            </a:pathLst>
          </a:custGeom>
          <a:solidFill>
            <a:srgbClr val="00000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" name="Graphique 4" descr="Micro de radio avec un remplissage uni">
            <a:extLst>
              <a:ext uri="{FF2B5EF4-FFF2-40B4-BE49-F238E27FC236}">
                <a16:creationId xmlns:a16="http://schemas.microsoft.com/office/drawing/2014/main" id="{A6135A1E-436D-D04E-AFBF-E338561D9CAE}"/>
              </a:ext>
            </a:extLst>
          </p:cNvPr>
          <p:cNvSpPr/>
          <p:nvPr/>
        </p:nvSpPr>
        <p:spPr>
          <a:xfrm>
            <a:off x="8479877" y="3226674"/>
            <a:ext cx="119555" cy="275896"/>
          </a:xfrm>
          <a:custGeom>
            <a:avLst/>
            <a:gdLst>
              <a:gd name="connsiteX0" fmla="*/ 59778 w 119555"/>
              <a:gd name="connsiteY0" fmla="*/ 275897 h 275896"/>
              <a:gd name="connsiteX1" fmla="*/ 119555 w 119555"/>
              <a:gd name="connsiteY1" fmla="*/ 216119 h 275896"/>
              <a:gd name="connsiteX2" fmla="*/ 73573 w 119555"/>
              <a:gd name="connsiteY2" fmla="*/ 216119 h 275896"/>
              <a:gd name="connsiteX3" fmla="*/ 73573 w 119555"/>
              <a:gd name="connsiteY3" fmla="*/ 197726 h 275896"/>
              <a:gd name="connsiteX4" fmla="*/ 119555 w 119555"/>
              <a:gd name="connsiteY4" fmla="*/ 197726 h 275896"/>
              <a:gd name="connsiteX5" fmla="*/ 119555 w 119555"/>
              <a:gd name="connsiteY5" fmla="*/ 170136 h 275896"/>
              <a:gd name="connsiteX6" fmla="*/ 73573 w 119555"/>
              <a:gd name="connsiteY6" fmla="*/ 170136 h 275896"/>
              <a:gd name="connsiteX7" fmla="*/ 73573 w 119555"/>
              <a:gd name="connsiteY7" fmla="*/ 151743 h 275896"/>
              <a:gd name="connsiteX8" fmla="*/ 119555 w 119555"/>
              <a:gd name="connsiteY8" fmla="*/ 151743 h 275896"/>
              <a:gd name="connsiteX9" fmla="*/ 119555 w 119555"/>
              <a:gd name="connsiteY9" fmla="*/ 124154 h 275896"/>
              <a:gd name="connsiteX10" fmla="*/ 73573 w 119555"/>
              <a:gd name="connsiteY10" fmla="*/ 124154 h 275896"/>
              <a:gd name="connsiteX11" fmla="*/ 73573 w 119555"/>
              <a:gd name="connsiteY11" fmla="*/ 105760 h 275896"/>
              <a:gd name="connsiteX12" fmla="*/ 119555 w 119555"/>
              <a:gd name="connsiteY12" fmla="*/ 105760 h 275896"/>
              <a:gd name="connsiteX13" fmla="*/ 119555 w 119555"/>
              <a:gd name="connsiteY13" fmla="*/ 78171 h 275896"/>
              <a:gd name="connsiteX14" fmla="*/ 73573 w 119555"/>
              <a:gd name="connsiteY14" fmla="*/ 78171 h 275896"/>
              <a:gd name="connsiteX15" fmla="*/ 73573 w 119555"/>
              <a:gd name="connsiteY15" fmla="*/ 59778 h 275896"/>
              <a:gd name="connsiteX16" fmla="*/ 119555 w 119555"/>
              <a:gd name="connsiteY16" fmla="*/ 59778 h 275896"/>
              <a:gd name="connsiteX17" fmla="*/ 59778 w 119555"/>
              <a:gd name="connsiteY17" fmla="*/ 0 h 275896"/>
              <a:gd name="connsiteX18" fmla="*/ 0 w 119555"/>
              <a:gd name="connsiteY18" fmla="*/ 59778 h 275896"/>
              <a:gd name="connsiteX19" fmla="*/ 0 w 119555"/>
              <a:gd name="connsiteY19" fmla="*/ 216119 h 275896"/>
              <a:gd name="connsiteX20" fmla="*/ 59778 w 119555"/>
              <a:gd name="connsiteY20" fmla="*/ 275897 h 2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555" h="275896">
                <a:moveTo>
                  <a:pt x="59778" y="275897"/>
                </a:moveTo>
                <a:cubicBezTo>
                  <a:pt x="92885" y="275897"/>
                  <a:pt x="119555" y="249227"/>
                  <a:pt x="119555" y="216119"/>
                </a:cubicBezTo>
                <a:lnTo>
                  <a:pt x="73573" y="216119"/>
                </a:lnTo>
                <a:lnTo>
                  <a:pt x="73573" y="197726"/>
                </a:lnTo>
                <a:lnTo>
                  <a:pt x="119555" y="197726"/>
                </a:lnTo>
                <a:lnTo>
                  <a:pt x="119555" y="170136"/>
                </a:lnTo>
                <a:lnTo>
                  <a:pt x="73573" y="170136"/>
                </a:lnTo>
                <a:lnTo>
                  <a:pt x="73573" y="151743"/>
                </a:lnTo>
                <a:lnTo>
                  <a:pt x="119555" y="151743"/>
                </a:lnTo>
                <a:lnTo>
                  <a:pt x="119555" y="124154"/>
                </a:lnTo>
                <a:lnTo>
                  <a:pt x="73573" y="124154"/>
                </a:lnTo>
                <a:lnTo>
                  <a:pt x="73573" y="105760"/>
                </a:lnTo>
                <a:lnTo>
                  <a:pt x="119555" y="105760"/>
                </a:lnTo>
                <a:lnTo>
                  <a:pt x="119555" y="78171"/>
                </a:lnTo>
                <a:lnTo>
                  <a:pt x="73573" y="78171"/>
                </a:lnTo>
                <a:lnTo>
                  <a:pt x="73573" y="59778"/>
                </a:lnTo>
                <a:lnTo>
                  <a:pt x="119555" y="59778"/>
                </a:lnTo>
                <a:cubicBezTo>
                  <a:pt x="119555" y="26670"/>
                  <a:pt x="92885" y="0"/>
                  <a:pt x="59778" y="0"/>
                </a:cubicBezTo>
                <a:cubicBezTo>
                  <a:pt x="26670" y="0"/>
                  <a:pt x="0" y="26670"/>
                  <a:pt x="0" y="59778"/>
                </a:cubicBezTo>
                <a:lnTo>
                  <a:pt x="0" y="216119"/>
                </a:lnTo>
                <a:cubicBezTo>
                  <a:pt x="0" y="249227"/>
                  <a:pt x="26670" y="275897"/>
                  <a:pt x="59778" y="275897"/>
                </a:cubicBezTo>
                <a:close/>
              </a:path>
            </a:pathLst>
          </a:custGeom>
          <a:solidFill>
            <a:srgbClr val="0035A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7" name="Graphique 6" descr="Loupe avec un remplissage uni">
            <a:extLst>
              <a:ext uri="{FF2B5EF4-FFF2-40B4-BE49-F238E27FC236}">
                <a16:creationId xmlns:a16="http://schemas.microsoft.com/office/drawing/2014/main" id="{412347D2-78B7-C749-8CA4-7F1E0BC9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343" y="3208282"/>
            <a:ext cx="441435" cy="44143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C18046-BF04-9E41-A88A-FB4D48CC5EF3}"/>
              </a:ext>
            </a:extLst>
          </p:cNvPr>
          <p:cNvSpPr txBox="1"/>
          <p:nvPr/>
        </p:nvSpPr>
        <p:spPr>
          <a:xfrm>
            <a:off x="4184064" y="3801458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4" action="ppaction://hlinksldjump"/>
              </a:rPr>
              <a:t>Recherche</a:t>
            </a:r>
            <a:endParaRPr lang="fr-FR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A49067-F9E9-4D45-ABA8-4A3D600F9D7A}"/>
              </a:ext>
            </a:extLst>
          </p:cNvPr>
          <p:cNvSpPr txBox="1"/>
          <p:nvPr/>
        </p:nvSpPr>
        <p:spPr>
          <a:xfrm>
            <a:off x="5840520" y="3801458"/>
            <a:ext cx="9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Images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A7F62A-9C82-5748-A5A9-64189DFE258A}"/>
              </a:ext>
            </a:extLst>
          </p:cNvPr>
          <p:cNvSpPr txBox="1"/>
          <p:nvPr/>
        </p:nvSpPr>
        <p:spPr>
          <a:xfrm>
            <a:off x="7231868" y="3801458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Vidéos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DACA6C-C409-D14A-AB37-B143DA3D7314}"/>
              </a:ext>
            </a:extLst>
          </p:cNvPr>
          <p:cNvSpPr txBox="1"/>
          <p:nvPr/>
        </p:nvSpPr>
        <p:spPr>
          <a:xfrm>
            <a:off x="4184063" y="3228944"/>
            <a:ext cx="4180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PROJET INFORMATIQUE : THE MAZE !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AC951094-A930-F14F-907B-D3002E91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1</a:t>
            </a:fld>
            <a:endParaRPr lang="fr-FR" dirty="0"/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07714BC-4363-094A-98A3-D9F36E72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27A-2564-1043-AE66-FC3C8BE61FD9}" type="datetime1">
              <a:rPr lang="fr-FR" smtClean="0"/>
              <a:t>30/03/2023</a:t>
            </a:fld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3549C6F-061E-0240-BAFF-60CE7481638B}"/>
              </a:ext>
            </a:extLst>
          </p:cNvPr>
          <p:cNvSpPr/>
          <p:nvPr/>
        </p:nvSpPr>
        <p:spPr>
          <a:xfrm>
            <a:off x="11353800" y="136525"/>
            <a:ext cx="567020" cy="538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8F69F1-C7F2-C144-8466-197A66895131}"/>
              </a:ext>
            </a:extLst>
          </p:cNvPr>
          <p:cNvSpPr txBox="1"/>
          <p:nvPr/>
        </p:nvSpPr>
        <p:spPr>
          <a:xfrm>
            <a:off x="9267675" y="22105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KERCHAOUI Maïssa</a:t>
            </a:r>
          </a:p>
        </p:txBody>
      </p:sp>
    </p:spTree>
    <p:extLst>
      <p:ext uri="{BB962C8B-B14F-4D97-AF65-F5344CB8AC3E}">
        <p14:creationId xmlns:p14="http://schemas.microsoft.com/office/powerpoint/2010/main" val="164482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B0AC81D-9200-9F4C-8B01-7F879AFC32F7}"/>
              </a:ext>
            </a:extLst>
          </p:cNvPr>
          <p:cNvSpPr txBox="1"/>
          <p:nvPr/>
        </p:nvSpPr>
        <p:spPr>
          <a:xfrm>
            <a:off x="3766883" y="2357012"/>
            <a:ext cx="5178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M</a:t>
            </a:r>
            <a:r>
              <a:rPr lang="fr-FR" sz="96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E</a:t>
            </a:r>
            <a:r>
              <a:rPr lang="fr-FR" sz="9600" b="1" dirty="0">
                <a:solidFill>
                  <a:srgbClr val="FFC000"/>
                </a:solidFill>
                <a:latin typeface="Mangal Pro" pitchFamily="2" charset="0"/>
                <a:cs typeface="Mangal Pro" panose="020F0502020204030204" pitchFamily="34" charset="0"/>
              </a:rPr>
              <a:t>R</a:t>
            </a:r>
            <a:r>
              <a:rPr lang="fr-FR" sz="96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C</a:t>
            </a:r>
            <a:r>
              <a:rPr lang="fr-FR" sz="9600" b="1" dirty="0">
                <a:solidFill>
                  <a:schemeClr val="accent6">
                    <a:lumMod val="75000"/>
                  </a:schemeClr>
                </a:solidFill>
                <a:latin typeface="Mangal Pro" pitchFamily="2" charset="0"/>
                <a:cs typeface="Mangal Pro" panose="020F0502020204030204" pitchFamily="34" charset="0"/>
              </a:rPr>
              <a:t>I</a:t>
            </a:r>
            <a:r>
              <a:rPr lang="fr-FR" sz="96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 !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5B55EC-7659-6A46-8409-35A8957AA358}"/>
              </a:ext>
            </a:extLst>
          </p:cNvPr>
          <p:cNvSpPr/>
          <p:nvPr/>
        </p:nvSpPr>
        <p:spPr>
          <a:xfrm>
            <a:off x="3395916" y="-833398"/>
            <a:ext cx="5549462" cy="6148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2666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Graphique 4" descr="Micro de radio avec un remplissage uni">
            <a:extLst>
              <a:ext uri="{FF2B5EF4-FFF2-40B4-BE49-F238E27FC236}">
                <a16:creationId xmlns:a16="http://schemas.microsoft.com/office/drawing/2014/main" id="{A6135A1E-436D-D04E-AFBF-E338561D9CAE}"/>
              </a:ext>
            </a:extLst>
          </p:cNvPr>
          <p:cNvSpPr/>
          <p:nvPr/>
        </p:nvSpPr>
        <p:spPr>
          <a:xfrm>
            <a:off x="8372564" y="-573926"/>
            <a:ext cx="220717" cy="234512"/>
          </a:xfrm>
          <a:custGeom>
            <a:avLst/>
            <a:gdLst>
              <a:gd name="connsiteX0" fmla="*/ 124154 w 220717"/>
              <a:gd name="connsiteY0" fmla="*/ 206923 h 234512"/>
              <a:gd name="connsiteX1" fmla="*/ 124154 w 220717"/>
              <a:gd name="connsiteY1" fmla="*/ 150824 h 234512"/>
              <a:gd name="connsiteX2" fmla="*/ 216119 w 220717"/>
              <a:gd name="connsiteY2" fmla="*/ 45983 h 234512"/>
              <a:gd name="connsiteX3" fmla="*/ 216119 w 220717"/>
              <a:gd name="connsiteY3" fmla="*/ 0 h 234512"/>
              <a:gd name="connsiteX4" fmla="*/ 188530 w 220717"/>
              <a:gd name="connsiteY4" fmla="*/ 0 h 234512"/>
              <a:gd name="connsiteX5" fmla="*/ 188530 w 220717"/>
              <a:gd name="connsiteY5" fmla="*/ 45983 h 234512"/>
              <a:gd name="connsiteX6" fmla="*/ 110359 w 220717"/>
              <a:gd name="connsiteY6" fmla="*/ 124154 h 234512"/>
              <a:gd name="connsiteX7" fmla="*/ 32188 w 220717"/>
              <a:gd name="connsiteY7" fmla="*/ 45983 h 234512"/>
              <a:gd name="connsiteX8" fmla="*/ 32188 w 220717"/>
              <a:gd name="connsiteY8" fmla="*/ 0 h 234512"/>
              <a:gd name="connsiteX9" fmla="*/ 4598 w 220717"/>
              <a:gd name="connsiteY9" fmla="*/ 0 h 234512"/>
              <a:gd name="connsiteX10" fmla="*/ 4598 w 220717"/>
              <a:gd name="connsiteY10" fmla="*/ 45983 h 234512"/>
              <a:gd name="connsiteX11" fmla="*/ 96564 w 220717"/>
              <a:gd name="connsiteY11" fmla="*/ 150824 h 234512"/>
              <a:gd name="connsiteX12" fmla="*/ 96564 w 220717"/>
              <a:gd name="connsiteY12" fmla="*/ 206923 h 234512"/>
              <a:gd name="connsiteX13" fmla="*/ 0 w 220717"/>
              <a:gd name="connsiteY13" fmla="*/ 206923 h 234512"/>
              <a:gd name="connsiteX14" fmla="*/ 0 w 220717"/>
              <a:gd name="connsiteY14" fmla="*/ 234512 h 234512"/>
              <a:gd name="connsiteX15" fmla="*/ 220718 w 220717"/>
              <a:gd name="connsiteY15" fmla="*/ 234512 h 234512"/>
              <a:gd name="connsiteX16" fmla="*/ 220718 w 220717"/>
              <a:gd name="connsiteY16" fmla="*/ 206923 h 234512"/>
              <a:gd name="connsiteX17" fmla="*/ 124154 w 220717"/>
              <a:gd name="connsiteY17" fmla="*/ 206923 h 23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717" h="234512">
                <a:moveTo>
                  <a:pt x="124154" y="206923"/>
                </a:moveTo>
                <a:lnTo>
                  <a:pt x="124154" y="150824"/>
                </a:lnTo>
                <a:cubicBezTo>
                  <a:pt x="176114" y="143926"/>
                  <a:pt x="216119" y="99783"/>
                  <a:pt x="216119" y="45983"/>
                </a:cubicBezTo>
                <a:lnTo>
                  <a:pt x="216119" y="0"/>
                </a:lnTo>
                <a:lnTo>
                  <a:pt x="188530" y="0"/>
                </a:lnTo>
                <a:lnTo>
                  <a:pt x="188530" y="45983"/>
                </a:lnTo>
                <a:cubicBezTo>
                  <a:pt x="188530" y="89207"/>
                  <a:pt x="153583" y="124154"/>
                  <a:pt x="110359" y="124154"/>
                </a:cubicBezTo>
                <a:cubicBezTo>
                  <a:pt x="67135" y="124154"/>
                  <a:pt x="32188" y="89207"/>
                  <a:pt x="32188" y="45983"/>
                </a:cubicBezTo>
                <a:lnTo>
                  <a:pt x="32188" y="0"/>
                </a:lnTo>
                <a:lnTo>
                  <a:pt x="4598" y="0"/>
                </a:lnTo>
                <a:lnTo>
                  <a:pt x="4598" y="45983"/>
                </a:lnTo>
                <a:cubicBezTo>
                  <a:pt x="4598" y="99783"/>
                  <a:pt x="44603" y="143926"/>
                  <a:pt x="96564" y="150824"/>
                </a:cubicBezTo>
                <a:lnTo>
                  <a:pt x="96564" y="206923"/>
                </a:lnTo>
                <a:lnTo>
                  <a:pt x="0" y="206923"/>
                </a:lnTo>
                <a:lnTo>
                  <a:pt x="0" y="234512"/>
                </a:lnTo>
                <a:lnTo>
                  <a:pt x="220718" y="234512"/>
                </a:lnTo>
                <a:lnTo>
                  <a:pt x="220718" y="206923"/>
                </a:lnTo>
                <a:lnTo>
                  <a:pt x="124154" y="206923"/>
                </a:lnTo>
                <a:close/>
              </a:path>
            </a:pathLst>
          </a:custGeom>
          <a:solidFill>
            <a:srgbClr val="00000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" name="Graphique 4" descr="Micro de radio avec un remplissage uni">
            <a:extLst>
              <a:ext uri="{FF2B5EF4-FFF2-40B4-BE49-F238E27FC236}">
                <a16:creationId xmlns:a16="http://schemas.microsoft.com/office/drawing/2014/main" id="{A6135A1E-436D-D04E-AFBF-E338561D9CAE}"/>
              </a:ext>
            </a:extLst>
          </p:cNvPr>
          <p:cNvSpPr/>
          <p:nvPr/>
        </p:nvSpPr>
        <p:spPr>
          <a:xfrm>
            <a:off x="8423145" y="-744062"/>
            <a:ext cx="119555" cy="275896"/>
          </a:xfrm>
          <a:custGeom>
            <a:avLst/>
            <a:gdLst>
              <a:gd name="connsiteX0" fmla="*/ 59778 w 119555"/>
              <a:gd name="connsiteY0" fmla="*/ 275897 h 275896"/>
              <a:gd name="connsiteX1" fmla="*/ 119555 w 119555"/>
              <a:gd name="connsiteY1" fmla="*/ 216119 h 275896"/>
              <a:gd name="connsiteX2" fmla="*/ 73573 w 119555"/>
              <a:gd name="connsiteY2" fmla="*/ 216119 h 275896"/>
              <a:gd name="connsiteX3" fmla="*/ 73573 w 119555"/>
              <a:gd name="connsiteY3" fmla="*/ 197726 h 275896"/>
              <a:gd name="connsiteX4" fmla="*/ 119555 w 119555"/>
              <a:gd name="connsiteY4" fmla="*/ 197726 h 275896"/>
              <a:gd name="connsiteX5" fmla="*/ 119555 w 119555"/>
              <a:gd name="connsiteY5" fmla="*/ 170136 h 275896"/>
              <a:gd name="connsiteX6" fmla="*/ 73573 w 119555"/>
              <a:gd name="connsiteY6" fmla="*/ 170136 h 275896"/>
              <a:gd name="connsiteX7" fmla="*/ 73573 w 119555"/>
              <a:gd name="connsiteY7" fmla="*/ 151743 h 275896"/>
              <a:gd name="connsiteX8" fmla="*/ 119555 w 119555"/>
              <a:gd name="connsiteY8" fmla="*/ 151743 h 275896"/>
              <a:gd name="connsiteX9" fmla="*/ 119555 w 119555"/>
              <a:gd name="connsiteY9" fmla="*/ 124154 h 275896"/>
              <a:gd name="connsiteX10" fmla="*/ 73573 w 119555"/>
              <a:gd name="connsiteY10" fmla="*/ 124154 h 275896"/>
              <a:gd name="connsiteX11" fmla="*/ 73573 w 119555"/>
              <a:gd name="connsiteY11" fmla="*/ 105760 h 275896"/>
              <a:gd name="connsiteX12" fmla="*/ 119555 w 119555"/>
              <a:gd name="connsiteY12" fmla="*/ 105760 h 275896"/>
              <a:gd name="connsiteX13" fmla="*/ 119555 w 119555"/>
              <a:gd name="connsiteY13" fmla="*/ 78171 h 275896"/>
              <a:gd name="connsiteX14" fmla="*/ 73573 w 119555"/>
              <a:gd name="connsiteY14" fmla="*/ 78171 h 275896"/>
              <a:gd name="connsiteX15" fmla="*/ 73573 w 119555"/>
              <a:gd name="connsiteY15" fmla="*/ 59778 h 275896"/>
              <a:gd name="connsiteX16" fmla="*/ 119555 w 119555"/>
              <a:gd name="connsiteY16" fmla="*/ 59778 h 275896"/>
              <a:gd name="connsiteX17" fmla="*/ 59778 w 119555"/>
              <a:gd name="connsiteY17" fmla="*/ 0 h 275896"/>
              <a:gd name="connsiteX18" fmla="*/ 0 w 119555"/>
              <a:gd name="connsiteY18" fmla="*/ 59778 h 275896"/>
              <a:gd name="connsiteX19" fmla="*/ 0 w 119555"/>
              <a:gd name="connsiteY19" fmla="*/ 216119 h 275896"/>
              <a:gd name="connsiteX20" fmla="*/ 59778 w 119555"/>
              <a:gd name="connsiteY20" fmla="*/ 275897 h 2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555" h="275896">
                <a:moveTo>
                  <a:pt x="59778" y="275897"/>
                </a:moveTo>
                <a:cubicBezTo>
                  <a:pt x="92885" y="275897"/>
                  <a:pt x="119555" y="249227"/>
                  <a:pt x="119555" y="216119"/>
                </a:cubicBezTo>
                <a:lnTo>
                  <a:pt x="73573" y="216119"/>
                </a:lnTo>
                <a:lnTo>
                  <a:pt x="73573" y="197726"/>
                </a:lnTo>
                <a:lnTo>
                  <a:pt x="119555" y="197726"/>
                </a:lnTo>
                <a:lnTo>
                  <a:pt x="119555" y="170136"/>
                </a:lnTo>
                <a:lnTo>
                  <a:pt x="73573" y="170136"/>
                </a:lnTo>
                <a:lnTo>
                  <a:pt x="73573" y="151743"/>
                </a:lnTo>
                <a:lnTo>
                  <a:pt x="119555" y="151743"/>
                </a:lnTo>
                <a:lnTo>
                  <a:pt x="119555" y="124154"/>
                </a:lnTo>
                <a:lnTo>
                  <a:pt x="73573" y="124154"/>
                </a:lnTo>
                <a:lnTo>
                  <a:pt x="73573" y="105760"/>
                </a:lnTo>
                <a:lnTo>
                  <a:pt x="119555" y="105760"/>
                </a:lnTo>
                <a:lnTo>
                  <a:pt x="119555" y="78171"/>
                </a:lnTo>
                <a:lnTo>
                  <a:pt x="73573" y="78171"/>
                </a:lnTo>
                <a:lnTo>
                  <a:pt x="73573" y="59778"/>
                </a:lnTo>
                <a:lnTo>
                  <a:pt x="119555" y="59778"/>
                </a:lnTo>
                <a:cubicBezTo>
                  <a:pt x="119555" y="26670"/>
                  <a:pt x="92885" y="0"/>
                  <a:pt x="59778" y="0"/>
                </a:cubicBezTo>
                <a:cubicBezTo>
                  <a:pt x="26670" y="0"/>
                  <a:pt x="0" y="26670"/>
                  <a:pt x="0" y="59778"/>
                </a:cubicBezTo>
                <a:lnTo>
                  <a:pt x="0" y="216119"/>
                </a:lnTo>
                <a:cubicBezTo>
                  <a:pt x="0" y="249227"/>
                  <a:pt x="26670" y="275897"/>
                  <a:pt x="59778" y="275897"/>
                </a:cubicBezTo>
                <a:close/>
              </a:path>
            </a:pathLst>
          </a:custGeom>
          <a:solidFill>
            <a:srgbClr val="0035A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7" name="Graphique 6" descr="Loupe avec un remplissage uni">
            <a:extLst>
              <a:ext uri="{FF2B5EF4-FFF2-40B4-BE49-F238E27FC236}">
                <a16:creationId xmlns:a16="http://schemas.microsoft.com/office/drawing/2014/main" id="{412347D2-78B7-C749-8CA4-7F1E0BC9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400" y="-797329"/>
            <a:ext cx="455647" cy="4556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C18046-BF04-9E41-A88A-FB4D48CC5EF3}"/>
              </a:ext>
            </a:extLst>
          </p:cNvPr>
          <p:cNvSpPr txBox="1"/>
          <p:nvPr/>
        </p:nvSpPr>
        <p:spPr>
          <a:xfrm>
            <a:off x="4312816" y="8075746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4" action="ppaction://hlinksldjump"/>
              </a:rPr>
              <a:t>Recherche</a:t>
            </a:r>
            <a:endParaRPr lang="fr-FR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A49067-F9E9-4D45-ABA8-4A3D600F9D7A}"/>
              </a:ext>
            </a:extLst>
          </p:cNvPr>
          <p:cNvSpPr txBox="1"/>
          <p:nvPr/>
        </p:nvSpPr>
        <p:spPr>
          <a:xfrm>
            <a:off x="5969272" y="8075746"/>
            <a:ext cx="9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Images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A7F62A-9C82-5748-A5A9-64189DFE258A}"/>
              </a:ext>
            </a:extLst>
          </p:cNvPr>
          <p:cNvSpPr txBox="1"/>
          <p:nvPr/>
        </p:nvSpPr>
        <p:spPr>
          <a:xfrm>
            <a:off x="7360620" y="8075746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Vidéos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DACA6C-C409-D14A-AB37-B143DA3D7314}"/>
              </a:ext>
            </a:extLst>
          </p:cNvPr>
          <p:cNvSpPr txBox="1"/>
          <p:nvPr/>
        </p:nvSpPr>
        <p:spPr>
          <a:xfrm>
            <a:off x="4127331" y="-741792"/>
            <a:ext cx="4180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PROJET INFORMATIQUE : THE MAZE !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AC951094-A930-F14F-907B-D3002E91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10</a:t>
            </a:fld>
            <a:endParaRPr lang="fr-FR" dirty="0"/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07714BC-4363-094A-98A3-D9F36E72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27A-2564-1043-AE66-FC3C8BE61FD9}" type="datetime1">
              <a:rPr lang="fr-FR" smtClean="0"/>
              <a:t>30/03/2023</a:t>
            </a:fld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3549C6F-061E-0240-BAFF-60CE7481638B}"/>
              </a:ext>
            </a:extLst>
          </p:cNvPr>
          <p:cNvSpPr/>
          <p:nvPr/>
        </p:nvSpPr>
        <p:spPr>
          <a:xfrm>
            <a:off x="11353800" y="136525"/>
            <a:ext cx="567020" cy="538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8F69F1-C7F2-C144-8466-197A66895131}"/>
              </a:ext>
            </a:extLst>
          </p:cNvPr>
          <p:cNvSpPr txBox="1"/>
          <p:nvPr/>
        </p:nvSpPr>
        <p:spPr>
          <a:xfrm>
            <a:off x="9267675" y="22105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KERCHAOUI Maïssa</a:t>
            </a:r>
          </a:p>
        </p:txBody>
      </p:sp>
    </p:spTree>
    <p:extLst>
      <p:ext uri="{BB962C8B-B14F-4D97-AF65-F5344CB8AC3E}">
        <p14:creationId xmlns:p14="http://schemas.microsoft.com/office/powerpoint/2010/main" val="417168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CC5011-E61D-A149-9B8E-920005B8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6764-FD4A-2640-87F4-E4338BFEEC82}" type="datetime1">
              <a:rPr lang="fr-FR" smtClean="0"/>
              <a:t>30/03/2023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679FF8-3681-1947-A76A-38398FF2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5701228-660F-4A4D-BE56-916E4616E917}"/>
              </a:ext>
            </a:extLst>
          </p:cNvPr>
          <p:cNvSpPr/>
          <p:nvPr/>
        </p:nvSpPr>
        <p:spPr>
          <a:xfrm>
            <a:off x="213866" y="1142427"/>
            <a:ext cx="3583746" cy="1200330"/>
          </a:xfrm>
          <a:prstGeom prst="roundRect">
            <a:avLst>
              <a:gd name="adj" fmla="val 2536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42956" sx="111000" sy="11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C73CC1-F4BF-0542-AFAA-B2E9267EF385}"/>
              </a:ext>
            </a:extLst>
          </p:cNvPr>
          <p:cNvSpPr txBox="1"/>
          <p:nvPr/>
        </p:nvSpPr>
        <p:spPr>
          <a:xfrm>
            <a:off x="321972" y="1296316"/>
            <a:ext cx="33675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GENERER UNE MATRICE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A34028-D1C2-4748-BB49-F0A557FB3166}"/>
              </a:ext>
            </a:extLst>
          </p:cNvPr>
          <p:cNvSpPr txBox="1"/>
          <p:nvPr/>
        </p:nvSpPr>
        <p:spPr>
          <a:xfrm>
            <a:off x="4174434" y="1003279"/>
            <a:ext cx="9906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[[1,0,0,1,1,1,0,0,1,1],</a:t>
            </a:r>
          </a:p>
          <a:p>
            <a:r>
              <a:rPr lang="fr-FR" sz="4400" dirty="0"/>
              <a:t>[1,0,0,0,0,0,1,1,1,1], </a:t>
            </a:r>
          </a:p>
          <a:p>
            <a:r>
              <a:rPr lang="fr-FR" sz="4400" dirty="0"/>
              <a:t>[1,0,0,1,1,1,0,0,1,1],</a:t>
            </a:r>
          </a:p>
          <a:p>
            <a:r>
              <a:rPr lang="fr-FR" sz="4400" dirty="0"/>
              <a:t>[1,0,0,0,0,0,1,1,1,1],</a:t>
            </a:r>
          </a:p>
          <a:p>
            <a:r>
              <a:rPr lang="fr-FR" sz="4400" dirty="0"/>
              <a:t>[1,0,0,1,1,1,0,0,1,1],</a:t>
            </a:r>
          </a:p>
          <a:p>
            <a:r>
              <a:rPr lang="fr-FR" sz="4400" dirty="0"/>
              <a:t>[1,0,0,0,0,0,1,1,1,1],</a:t>
            </a:r>
          </a:p>
          <a:p>
            <a:r>
              <a:rPr lang="fr-FR" sz="4400" dirty="0"/>
              <a:t>[1,0,0,1,1,1,0,0,1,1],</a:t>
            </a:r>
          </a:p>
          <a:p>
            <a:r>
              <a:rPr lang="fr-FR" sz="4400" dirty="0"/>
              <a:t>[1,0,0,0,0,0,1,1,1,1]]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6B59CC-C537-5D45-8869-30C8DB7074DB}"/>
              </a:ext>
            </a:extLst>
          </p:cNvPr>
          <p:cNvSpPr txBox="1"/>
          <p:nvPr/>
        </p:nvSpPr>
        <p:spPr>
          <a:xfrm>
            <a:off x="10416208" y="381278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 action="ppaction://hlinksldjump"/>
              </a:rPr>
              <a:t>RETOUR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1323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13AAC3-8A3E-044C-B6C5-19025F0F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6764-FD4A-2640-87F4-E4338BFEEC82}" type="datetime1">
              <a:rPr lang="fr-FR" smtClean="0"/>
              <a:t>30/03/2023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896617-938A-F249-BA42-3A2DFF27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12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DD2A21-61C8-C540-823A-644D5F7579F7}"/>
              </a:ext>
            </a:extLst>
          </p:cNvPr>
          <p:cNvSpPr txBox="1"/>
          <p:nvPr/>
        </p:nvSpPr>
        <p:spPr>
          <a:xfrm>
            <a:off x="10416208" y="381278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 action="ppaction://hlinksldjump"/>
              </a:rPr>
              <a:t>RETOUR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F7E63BD-B448-884E-A45C-C16687CA0FBD}"/>
              </a:ext>
            </a:extLst>
          </p:cNvPr>
          <p:cNvSpPr/>
          <p:nvPr/>
        </p:nvSpPr>
        <p:spPr>
          <a:xfrm>
            <a:off x="213866" y="1142427"/>
            <a:ext cx="3583746" cy="1200330"/>
          </a:xfrm>
          <a:prstGeom prst="roundRect">
            <a:avLst>
              <a:gd name="adj" fmla="val 2536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42956" sx="111000" sy="11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0793BE4-8707-F64D-B3F9-1B255948FE27}"/>
              </a:ext>
            </a:extLst>
          </p:cNvPr>
          <p:cNvSpPr txBox="1"/>
          <p:nvPr/>
        </p:nvSpPr>
        <p:spPr>
          <a:xfrm>
            <a:off x="302454" y="1578673"/>
            <a:ext cx="3367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 err="1">
                <a:solidFill>
                  <a:schemeClr val="bg1"/>
                </a:solidFill>
                <a:latin typeface="Mangal Pro" pitchFamily="2" charset="0"/>
              </a:rPr>
              <a:t>event.keysym</a:t>
            </a:r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</p:txBody>
      </p:sp>
      <p:pic>
        <p:nvPicPr>
          <p:cNvPr id="8194" name="Picture 2" descr="Touche fléchée images vectorielles, Touche fléchée vecteurs libres de  droits | Depositphotos">
            <a:extLst>
              <a:ext uri="{FF2B5EF4-FFF2-40B4-BE49-F238E27FC236}">
                <a16:creationId xmlns:a16="http://schemas.microsoft.com/office/drawing/2014/main" id="{2DBD85A8-E2D4-3545-B39E-20D60A09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0" y="3296544"/>
            <a:ext cx="3583746" cy="241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3212C73C-4FE5-854F-A9E8-E88984D0A7C9}"/>
              </a:ext>
            </a:extLst>
          </p:cNvPr>
          <p:cNvSpPr/>
          <p:nvPr/>
        </p:nvSpPr>
        <p:spPr>
          <a:xfrm>
            <a:off x="3281197" y="3421291"/>
            <a:ext cx="1997242" cy="1058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Index pointant vers la droite vu du côté du dos de la main avec un remplissage uni">
            <a:extLst>
              <a:ext uri="{FF2B5EF4-FFF2-40B4-BE49-F238E27FC236}">
                <a16:creationId xmlns:a16="http://schemas.microsoft.com/office/drawing/2014/main" id="{EC4B05FF-8B79-E64B-88F2-A13F9DB57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993160">
            <a:off x="2372331" y="4584924"/>
            <a:ext cx="2389538" cy="23895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ACA41DF-EC34-6D4D-B40D-6BED9998413E}"/>
              </a:ext>
            </a:extLst>
          </p:cNvPr>
          <p:cNvSpPr txBox="1"/>
          <p:nvPr/>
        </p:nvSpPr>
        <p:spPr>
          <a:xfrm>
            <a:off x="5278439" y="3704460"/>
            <a:ext cx="309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[0,1,1,1,1,0,1,1,1,1,...]</a:t>
            </a: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DAB6BA0D-776D-3642-A450-E69CBC90FDF9}"/>
              </a:ext>
            </a:extLst>
          </p:cNvPr>
          <p:cNvSpPr/>
          <p:nvPr/>
        </p:nvSpPr>
        <p:spPr>
          <a:xfrm>
            <a:off x="8169192" y="3405902"/>
            <a:ext cx="1997242" cy="1058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7BF339-9676-C441-AC2D-961C8D207804}"/>
              </a:ext>
            </a:extLst>
          </p:cNvPr>
          <p:cNvSpPr txBox="1"/>
          <p:nvPr/>
        </p:nvSpPr>
        <p:spPr>
          <a:xfrm>
            <a:off x="7381548" y="3796791"/>
            <a:ext cx="336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  <a:latin typeface="Mangal Pro" pitchFamily="2" charset="0"/>
              </a:rPr>
              <a:t>event.keysym</a:t>
            </a:r>
            <a:endParaRPr lang="fr-FR" b="1" dirty="0">
              <a:solidFill>
                <a:schemeClr val="bg1"/>
              </a:solidFill>
              <a:latin typeface="Mangal Pro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73F850-9B75-DE45-A66D-D259AE7A03C6}"/>
              </a:ext>
            </a:extLst>
          </p:cNvPr>
          <p:cNvSpPr txBox="1"/>
          <p:nvPr/>
        </p:nvSpPr>
        <p:spPr>
          <a:xfrm>
            <a:off x="9448137" y="3727257"/>
            <a:ext cx="3367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latin typeface="Mangal Pro" pitchFamily="2" charset="0"/>
              </a:rPr>
              <a:t>« Right »</a:t>
            </a:r>
          </a:p>
        </p:txBody>
      </p:sp>
    </p:spTree>
    <p:extLst>
      <p:ext uri="{BB962C8B-B14F-4D97-AF65-F5344CB8AC3E}">
        <p14:creationId xmlns:p14="http://schemas.microsoft.com/office/powerpoint/2010/main" val="2772595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E0FCAD9-3536-E547-AAAB-BA83EF491979}"/>
              </a:ext>
            </a:extLst>
          </p:cNvPr>
          <p:cNvSpPr/>
          <p:nvPr/>
        </p:nvSpPr>
        <p:spPr>
          <a:xfrm>
            <a:off x="7247384" y="1102202"/>
            <a:ext cx="4460631" cy="6946673"/>
          </a:xfrm>
          <a:prstGeom prst="roundRect">
            <a:avLst/>
          </a:prstGeom>
          <a:effectLst>
            <a:outerShdw blurRad="462309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AFE3A2-91E8-7F46-AC9D-2CD1C53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08C5D3-667A-454E-AA60-4F468CCF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993-D4DD-7643-ACB4-6BFE00C95FEC}" type="datetime1">
              <a:rPr lang="fr-FR" smtClean="0"/>
              <a:t>30/03/2023</a:t>
            </a:fld>
            <a:endParaRPr lang="fr-FR"/>
          </a:p>
        </p:txBody>
      </p:sp>
      <p:sp>
        <p:nvSpPr>
          <p:cNvPr id="4" name="ZoneTexte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68D118-F8D0-7042-83AC-5AA70EDB9794}"/>
              </a:ext>
            </a:extLst>
          </p:cNvPr>
          <p:cNvSpPr txBox="1"/>
          <p:nvPr/>
        </p:nvSpPr>
        <p:spPr>
          <a:xfrm>
            <a:off x="213866" y="142421"/>
            <a:ext cx="336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FFC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chemeClr val="accent6">
                    <a:lumMod val="75000"/>
                  </a:schemeClr>
                </a:solidFill>
                <a:latin typeface="Mangal Pro" pitchFamily="2" charset="0"/>
                <a:cs typeface="Mangal Pro" panose="020F0502020204030204" pitchFamily="34" charset="0"/>
              </a:rPr>
              <a:t>l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4A3178F-0684-2F47-BB17-E22CEBB8A07D}"/>
              </a:ext>
            </a:extLst>
          </p:cNvPr>
          <p:cNvSpPr/>
          <p:nvPr/>
        </p:nvSpPr>
        <p:spPr>
          <a:xfrm>
            <a:off x="3581400" y="319481"/>
            <a:ext cx="5549462" cy="6148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2666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Graphique 4" descr="Micro de radio avec un remplissage uni">
            <a:extLst>
              <a:ext uri="{FF2B5EF4-FFF2-40B4-BE49-F238E27FC236}">
                <a16:creationId xmlns:a16="http://schemas.microsoft.com/office/drawing/2014/main" id="{2DB6AE2F-3A53-4446-841E-9A139CCE256F}"/>
              </a:ext>
            </a:extLst>
          </p:cNvPr>
          <p:cNvSpPr/>
          <p:nvPr/>
        </p:nvSpPr>
        <p:spPr>
          <a:xfrm>
            <a:off x="8558048" y="578953"/>
            <a:ext cx="220717" cy="234512"/>
          </a:xfrm>
          <a:custGeom>
            <a:avLst/>
            <a:gdLst>
              <a:gd name="connsiteX0" fmla="*/ 124154 w 220717"/>
              <a:gd name="connsiteY0" fmla="*/ 206923 h 234512"/>
              <a:gd name="connsiteX1" fmla="*/ 124154 w 220717"/>
              <a:gd name="connsiteY1" fmla="*/ 150824 h 234512"/>
              <a:gd name="connsiteX2" fmla="*/ 216119 w 220717"/>
              <a:gd name="connsiteY2" fmla="*/ 45983 h 234512"/>
              <a:gd name="connsiteX3" fmla="*/ 216119 w 220717"/>
              <a:gd name="connsiteY3" fmla="*/ 0 h 234512"/>
              <a:gd name="connsiteX4" fmla="*/ 188530 w 220717"/>
              <a:gd name="connsiteY4" fmla="*/ 0 h 234512"/>
              <a:gd name="connsiteX5" fmla="*/ 188530 w 220717"/>
              <a:gd name="connsiteY5" fmla="*/ 45983 h 234512"/>
              <a:gd name="connsiteX6" fmla="*/ 110359 w 220717"/>
              <a:gd name="connsiteY6" fmla="*/ 124154 h 234512"/>
              <a:gd name="connsiteX7" fmla="*/ 32188 w 220717"/>
              <a:gd name="connsiteY7" fmla="*/ 45983 h 234512"/>
              <a:gd name="connsiteX8" fmla="*/ 32188 w 220717"/>
              <a:gd name="connsiteY8" fmla="*/ 0 h 234512"/>
              <a:gd name="connsiteX9" fmla="*/ 4598 w 220717"/>
              <a:gd name="connsiteY9" fmla="*/ 0 h 234512"/>
              <a:gd name="connsiteX10" fmla="*/ 4598 w 220717"/>
              <a:gd name="connsiteY10" fmla="*/ 45983 h 234512"/>
              <a:gd name="connsiteX11" fmla="*/ 96564 w 220717"/>
              <a:gd name="connsiteY11" fmla="*/ 150824 h 234512"/>
              <a:gd name="connsiteX12" fmla="*/ 96564 w 220717"/>
              <a:gd name="connsiteY12" fmla="*/ 206923 h 234512"/>
              <a:gd name="connsiteX13" fmla="*/ 0 w 220717"/>
              <a:gd name="connsiteY13" fmla="*/ 206923 h 234512"/>
              <a:gd name="connsiteX14" fmla="*/ 0 w 220717"/>
              <a:gd name="connsiteY14" fmla="*/ 234512 h 234512"/>
              <a:gd name="connsiteX15" fmla="*/ 220718 w 220717"/>
              <a:gd name="connsiteY15" fmla="*/ 234512 h 234512"/>
              <a:gd name="connsiteX16" fmla="*/ 220718 w 220717"/>
              <a:gd name="connsiteY16" fmla="*/ 206923 h 234512"/>
              <a:gd name="connsiteX17" fmla="*/ 124154 w 220717"/>
              <a:gd name="connsiteY17" fmla="*/ 206923 h 23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717" h="234512">
                <a:moveTo>
                  <a:pt x="124154" y="206923"/>
                </a:moveTo>
                <a:lnTo>
                  <a:pt x="124154" y="150824"/>
                </a:lnTo>
                <a:cubicBezTo>
                  <a:pt x="176114" y="143926"/>
                  <a:pt x="216119" y="99783"/>
                  <a:pt x="216119" y="45983"/>
                </a:cubicBezTo>
                <a:lnTo>
                  <a:pt x="216119" y="0"/>
                </a:lnTo>
                <a:lnTo>
                  <a:pt x="188530" y="0"/>
                </a:lnTo>
                <a:lnTo>
                  <a:pt x="188530" y="45983"/>
                </a:lnTo>
                <a:cubicBezTo>
                  <a:pt x="188530" y="89207"/>
                  <a:pt x="153583" y="124154"/>
                  <a:pt x="110359" y="124154"/>
                </a:cubicBezTo>
                <a:cubicBezTo>
                  <a:pt x="67135" y="124154"/>
                  <a:pt x="32188" y="89207"/>
                  <a:pt x="32188" y="45983"/>
                </a:cubicBezTo>
                <a:lnTo>
                  <a:pt x="32188" y="0"/>
                </a:lnTo>
                <a:lnTo>
                  <a:pt x="4598" y="0"/>
                </a:lnTo>
                <a:lnTo>
                  <a:pt x="4598" y="45983"/>
                </a:lnTo>
                <a:cubicBezTo>
                  <a:pt x="4598" y="99783"/>
                  <a:pt x="44603" y="143926"/>
                  <a:pt x="96564" y="150824"/>
                </a:cubicBezTo>
                <a:lnTo>
                  <a:pt x="96564" y="206923"/>
                </a:lnTo>
                <a:lnTo>
                  <a:pt x="0" y="206923"/>
                </a:lnTo>
                <a:lnTo>
                  <a:pt x="0" y="234512"/>
                </a:lnTo>
                <a:lnTo>
                  <a:pt x="220718" y="234512"/>
                </a:lnTo>
                <a:lnTo>
                  <a:pt x="220718" y="206923"/>
                </a:lnTo>
                <a:lnTo>
                  <a:pt x="124154" y="206923"/>
                </a:lnTo>
                <a:close/>
              </a:path>
            </a:pathLst>
          </a:custGeom>
          <a:solidFill>
            <a:srgbClr val="00000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Graphique 4" descr="Micro de radio avec un remplissage uni">
            <a:extLst>
              <a:ext uri="{FF2B5EF4-FFF2-40B4-BE49-F238E27FC236}">
                <a16:creationId xmlns:a16="http://schemas.microsoft.com/office/drawing/2014/main" id="{5814F39C-FA7E-DE4E-B06A-E2330C111628}"/>
              </a:ext>
            </a:extLst>
          </p:cNvPr>
          <p:cNvSpPr/>
          <p:nvPr/>
        </p:nvSpPr>
        <p:spPr>
          <a:xfrm>
            <a:off x="8608629" y="408817"/>
            <a:ext cx="119555" cy="275896"/>
          </a:xfrm>
          <a:custGeom>
            <a:avLst/>
            <a:gdLst>
              <a:gd name="connsiteX0" fmla="*/ 59778 w 119555"/>
              <a:gd name="connsiteY0" fmla="*/ 275897 h 275896"/>
              <a:gd name="connsiteX1" fmla="*/ 119555 w 119555"/>
              <a:gd name="connsiteY1" fmla="*/ 216119 h 275896"/>
              <a:gd name="connsiteX2" fmla="*/ 73573 w 119555"/>
              <a:gd name="connsiteY2" fmla="*/ 216119 h 275896"/>
              <a:gd name="connsiteX3" fmla="*/ 73573 w 119555"/>
              <a:gd name="connsiteY3" fmla="*/ 197726 h 275896"/>
              <a:gd name="connsiteX4" fmla="*/ 119555 w 119555"/>
              <a:gd name="connsiteY4" fmla="*/ 197726 h 275896"/>
              <a:gd name="connsiteX5" fmla="*/ 119555 w 119555"/>
              <a:gd name="connsiteY5" fmla="*/ 170136 h 275896"/>
              <a:gd name="connsiteX6" fmla="*/ 73573 w 119555"/>
              <a:gd name="connsiteY6" fmla="*/ 170136 h 275896"/>
              <a:gd name="connsiteX7" fmla="*/ 73573 w 119555"/>
              <a:gd name="connsiteY7" fmla="*/ 151743 h 275896"/>
              <a:gd name="connsiteX8" fmla="*/ 119555 w 119555"/>
              <a:gd name="connsiteY8" fmla="*/ 151743 h 275896"/>
              <a:gd name="connsiteX9" fmla="*/ 119555 w 119555"/>
              <a:gd name="connsiteY9" fmla="*/ 124154 h 275896"/>
              <a:gd name="connsiteX10" fmla="*/ 73573 w 119555"/>
              <a:gd name="connsiteY10" fmla="*/ 124154 h 275896"/>
              <a:gd name="connsiteX11" fmla="*/ 73573 w 119555"/>
              <a:gd name="connsiteY11" fmla="*/ 105760 h 275896"/>
              <a:gd name="connsiteX12" fmla="*/ 119555 w 119555"/>
              <a:gd name="connsiteY12" fmla="*/ 105760 h 275896"/>
              <a:gd name="connsiteX13" fmla="*/ 119555 w 119555"/>
              <a:gd name="connsiteY13" fmla="*/ 78171 h 275896"/>
              <a:gd name="connsiteX14" fmla="*/ 73573 w 119555"/>
              <a:gd name="connsiteY14" fmla="*/ 78171 h 275896"/>
              <a:gd name="connsiteX15" fmla="*/ 73573 w 119555"/>
              <a:gd name="connsiteY15" fmla="*/ 59778 h 275896"/>
              <a:gd name="connsiteX16" fmla="*/ 119555 w 119555"/>
              <a:gd name="connsiteY16" fmla="*/ 59778 h 275896"/>
              <a:gd name="connsiteX17" fmla="*/ 59778 w 119555"/>
              <a:gd name="connsiteY17" fmla="*/ 0 h 275896"/>
              <a:gd name="connsiteX18" fmla="*/ 0 w 119555"/>
              <a:gd name="connsiteY18" fmla="*/ 59778 h 275896"/>
              <a:gd name="connsiteX19" fmla="*/ 0 w 119555"/>
              <a:gd name="connsiteY19" fmla="*/ 216119 h 275896"/>
              <a:gd name="connsiteX20" fmla="*/ 59778 w 119555"/>
              <a:gd name="connsiteY20" fmla="*/ 275897 h 2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555" h="275896">
                <a:moveTo>
                  <a:pt x="59778" y="275897"/>
                </a:moveTo>
                <a:cubicBezTo>
                  <a:pt x="92885" y="275897"/>
                  <a:pt x="119555" y="249227"/>
                  <a:pt x="119555" y="216119"/>
                </a:cubicBezTo>
                <a:lnTo>
                  <a:pt x="73573" y="216119"/>
                </a:lnTo>
                <a:lnTo>
                  <a:pt x="73573" y="197726"/>
                </a:lnTo>
                <a:lnTo>
                  <a:pt x="119555" y="197726"/>
                </a:lnTo>
                <a:lnTo>
                  <a:pt x="119555" y="170136"/>
                </a:lnTo>
                <a:lnTo>
                  <a:pt x="73573" y="170136"/>
                </a:lnTo>
                <a:lnTo>
                  <a:pt x="73573" y="151743"/>
                </a:lnTo>
                <a:lnTo>
                  <a:pt x="119555" y="151743"/>
                </a:lnTo>
                <a:lnTo>
                  <a:pt x="119555" y="124154"/>
                </a:lnTo>
                <a:lnTo>
                  <a:pt x="73573" y="124154"/>
                </a:lnTo>
                <a:lnTo>
                  <a:pt x="73573" y="105760"/>
                </a:lnTo>
                <a:lnTo>
                  <a:pt x="119555" y="105760"/>
                </a:lnTo>
                <a:lnTo>
                  <a:pt x="119555" y="78171"/>
                </a:lnTo>
                <a:lnTo>
                  <a:pt x="73573" y="78171"/>
                </a:lnTo>
                <a:lnTo>
                  <a:pt x="73573" y="59778"/>
                </a:lnTo>
                <a:lnTo>
                  <a:pt x="119555" y="59778"/>
                </a:lnTo>
                <a:cubicBezTo>
                  <a:pt x="119555" y="26670"/>
                  <a:pt x="92885" y="0"/>
                  <a:pt x="59778" y="0"/>
                </a:cubicBezTo>
                <a:cubicBezTo>
                  <a:pt x="26670" y="0"/>
                  <a:pt x="0" y="26670"/>
                  <a:pt x="0" y="59778"/>
                </a:cubicBezTo>
                <a:lnTo>
                  <a:pt x="0" y="216119"/>
                </a:lnTo>
                <a:cubicBezTo>
                  <a:pt x="0" y="249227"/>
                  <a:pt x="26670" y="275897"/>
                  <a:pt x="59778" y="275897"/>
                </a:cubicBezTo>
                <a:close/>
              </a:path>
            </a:pathLst>
          </a:custGeom>
          <a:solidFill>
            <a:srgbClr val="0035A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8" name="Graphique 7" descr="Loupe avec un remplissage uni">
            <a:extLst>
              <a:ext uri="{FF2B5EF4-FFF2-40B4-BE49-F238E27FC236}">
                <a16:creationId xmlns:a16="http://schemas.microsoft.com/office/drawing/2014/main" id="{34C4CC2D-8394-E24F-A918-FD43F41D2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1095" y="390425"/>
            <a:ext cx="441435" cy="44143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8DAD02-0E8E-F64C-9E3A-74A62FFD1FEF}"/>
              </a:ext>
            </a:extLst>
          </p:cNvPr>
          <p:cNvSpPr txBox="1"/>
          <p:nvPr/>
        </p:nvSpPr>
        <p:spPr>
          <a:xfrm>
            <a:off x="4312816" y="411087"/>
            <a:ext cx="424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PROJET INFORMATIQUE : THE MAZE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21E20D-3C2E-724B-B667-22B3691477A1}"/>
              </a:ext>
            </a:extLst>
          </p:cNvPr>
          <p:cNvSpPr txBox="1"/>
          <p:nvPr/>
        </p:nvSpPr>
        <p:spPr>
          <a:xfrm>
            <a:off x="439968" y="1670711"/>
            <a:ext cx="588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hlinkClick r:id="rId5" action="ppaction://hlinksldjump"/>
              </a:rPr>
              <a:t>-Introduction</a:t>
            </a:r>
            <a:endParaRPr lang="fr-FR" sz="3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3C5077-A0B9-BA48-A9F0-9652B522E4B4}"/>
              </a:ext>
            </a:extLst>
          </p:cNvPr>
          <p:cNvSpPr txBox="1"/>
          <p:nvPr/>
        </p:nvSpPr>
        <p:spPr>
          <a:xfrm>
            <a:off x="411733" y="2835031"/>
            <a:ext cx="588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hlinkClick r:id="rId6" action="ppaction://hlinksldjump"/>
              </a:rPr>
              <a:t>-Fonctionnalités</a:t>
            </a:r>
            <a:endParaRPr lang="fr-FR" sz="3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189B22-0F10-224D-9699-A3AE775DD0F2}"/>
              </a:ext>
            </a:extLst>
          </p:cNvPr>
          <p:cNvSpPr txBox="1"/>
          <p:nvPr/>
        </p:nvSpPr>
        <p:spPr>
          <a:xfrm>
            <a:off x="411733" y="3855940"/>
            <a:ext cx="588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hlinkClick r:id="rId7" action="ppaction://hlinksldjump"/>
              </a:rPr>
              <a:t>-L’interface</a:t>
            </a:r>
            <a:endParaRPr lang="fr-FR" sz="3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C0327F9-C9A0-0F4C-81E6-96AF5A31A1FC}"/>
              </a:ext>
            </a:extLst>
          </p:cNvPr>
          <p:cNvSpPr txBox="1"/>
          <p:nvPr/>
        </p:nvSpPr>
        <p:spPr>
          <a:xfrm>
            <a:off x="411733" y="4973644"/>
            <a:ext cx="588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hlinkClick r:id="rId8" action="ppaction://hlinksldjump"/>
              </a:rPr>
              <a:t>-Conclusion</a:t>
            </a:r>
            <a:endParaRPr lang="fr-FR" sz="3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DD55FB-1F7C-384A-AED9-8A2D55034496}"/>
              </a:ext>
            </a:extLst>
          </p:cNvPr>
          <p:cNvSpPr txBox="1"/>
          <p:nvPr/>
        </p:nvSpPr>
        <p:spPr>
          <a:xfrm>
            <a:off x="9130862" y="3532866"/>
            <a:ext cx="361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A6C6E"/>
                </a:solidFill>
                <a:latin typeface="Lato" panose="020F0502020204030203" pitchFamily="34" charset="0"/>
              </a:rPr>
              <a:t>JEU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0ED4CF7-93F2-724B-806B-3212D0F1FB33}"/>
              </a:ext>
            </a:extLst>
          </p:cNvPr>
          <p:cNvSpPr txBox="1"/>
          <p:nvPr/>
        </p:nvSpPr>
        <p:spPr>
          <a:xfrm>
            <a:off x="7517209" y="3839028"/>
            <a:ext cx="4030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6A6C6E"/>
                </a:solidFill>
                <a:latin typeface="Lato" panose="020F0502020204030203" pitchFamily="34" charset="0"/>
              </a:rPr>
              <a:t>THE MAZE : </a:t>
            </a:r>
          </a:p>
          <a:p>
            <a:endParaRPr lang="fr-FR" b="1" u="sng" dirty="0">
              <a:solidFill>
                <a:srgbClr val="6A6C6E"/>
              </a:solidFill>
              <a:latin typeface="Lato" panose="020F0502020204030203" pitchFamily="34" charset="0"/>
            </a:endParaRPr>
          </a:p>
          <a:p>
            <a:r>
              <a:rPr lang="fr-FR" i="1" dirty="0">
                <a:solidFill>
                  <a:srgbClr val="6A6C6E"/>
                </a:solidFill>
                <a:latin typeface="Lato" panose="020F0502020204030203" pitchFamily="34" charset="0"/>
              </a:rPr>
              <a:t>THE MAZE est un jeu de chasse au trésors, contenant des pièges des indices et tout ca </a:t>
            </a:r>
            <a:r>
              <a:rPr lang="fr-FR" i="1">
                <a:solidFill>
                  <a:srgbClr val="6A6C6E"/>
                </a:solidFill>
                <a:latin typeface="Lato" panose="020F0502020204030203" pitchFamily="34" charset="0"/>
              </a:rPr>
              <a:t>au sein </a:t>
            </a:r>
            <a:r>
              <a:rPr lang="fr-FR" i="1" dirty="0">
                <a:solidFill>
                  <a:srgbClr val="6A6C6E"/>
                </a:solidFill>
                <a:latin typeface="Lato" panose="020F0502020204030203" pitchFamily="34" charset="0"/>
              </a:rPr>
              <a:t>d’un labyrinthe</a:t>
            </a:r>
          </a:p>
          <a:p>
            <a:endParaRPr lang="fr-FR" i="1" dirty="0">
              <a:solidFill>
                <a:srgbClr val="6A6C6E"/>
              </a:solidFill>
              <a:latin typeface="Lato" panose="020F0502020204030203" pitchFamily="34" charset="0"/>
            </a:endParaRPr>
          </a:p>
          <a:p>
            <a:r>
              <a:rPr lang="fr-FR" i="1" dirty="0">
                <a:solidFill>
                  <a:srgbClr val="6A6C6E"/>
                </a:solidFill>
                <a:latin typeface="Lato" panose="020F0502020204030203" pitchFamily="34" charset="0"/>
              </a:rPr>
              <a:t> </a:t>
            </a:r>
          </a:p>
        </p:txBody>
      </p:sp>
      <p:pic>
        <p:nvPicPr>
          <p:cNvPr id="1028" name="Picture 4" descr="Labyrinthe circulaire">
            <a:extLst>
              <a:ext uri="{FF2B5EF4-FFF2-40B4-BE49-F238E27FC236}">
                <a16:creationId xmlns:a16="http://schemas.microsoft.com/office/drawing/2014/main" id="{60927076-F683-DA4C-94CF-4B1DCC95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4" t="35681" r="28838" b="41558"/>
          <a:stretch/>
        </p:blipFill>
        <p:spPr bwMode="auto">
          <a:xfrm>
            <a:off x="7247384" y="1862113"/>
            <a:ext cx="4460631" cy="15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032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CD3D599-C01C-E84F-91C6-9EA74153AA36}"/>
              </a:ext>
            </a:extLst>
          </p:cNvPr>
          <p:cNvSpPr/>
          <p:nvPr/>
        </p:nvSpPr>
        <p:spPr>
          <a:xfrm>
            <a:off x="6526786" y="2842654"/>
            <a:ext cx="3794406" cy="1691803"/>
          </a:xfrm>
          <a:prstGeom prst="roundRect">
            <a:avLst>
              <a:gd name="adj" fmla="val 25363"/>
            </a:avLst>
          </a:prstGeom>
          <a:solidFill>
            <a:srgbClr val="FF0000"/>
          </a:solidFill>
          <a:ln>
            <a:noFill/>
          </a:ln>
          <a:effectLst>
            <a:outerShdw blurRad="430984" sx="107991" sy="107991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FE23BC5-D759-784F-98E7-33EA6B70F944}"/>
              </a:ext>
            </a:extLst>
          </p:cNvPr>
          <p:cNvSpPr/>
          <p:nvPr/>
        </p:nvSpPr>
        <p:spPr>
          <a:xfrm>
            <a:off x="3948894" y="1226647"/>
            <a:ext cx="3794406" cy="1323696"/>
          </a:xfrm>
          <a:prstGeom prst="roundRect">
            <a:avLst>
              <a:gd name="adj" fmla="val 25363"/>
            </a:avLst>
          </a:prstGeom>
          <a:solidFill>
            <a:srgbClr val="FFC000"/>
          </a:solidFill>
          <a:ln>
            <a:noFill/>
          </a:ln>
          <a:effectLst>
            <a:outerShdw blurRad="477284" sx="110012" sy="11001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4663011-28C7-AD4A-94CC-AC3024717E9C}"/>
              </a:ext>
            </a:extLst>
          </p:cNvPr>
          <p:cNvSpPr/>
          <p:nvPr/>
        </p:nvSpPr>
        <p:spPr>
          <a:xfrm>
            <a:off x="9357762" y="7821333"/>
            <a:ext cx="2483159" cy="5908433"/>
          </a:xfrm>
          <a:prstGeom prst="roundRect">
            <a:avLst>
              <a:gd name="adj" fmla="val 2536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42956" sx="111000" sy="11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D9B2954-CC40-7D47-8DF3-7F160F0B5A7C}"/>
              </a:ext>
            </a:extLst>
          </p:cNvPr>
          <p:cNvSpPr/>
          <p:nvPr/>
        </p:nvSpPr>
        <p:spPr>
          <a:xfrm>
            <a:off x="1684197" y="2794243"/>
            <a:ext cx="3794406" cy="1713528"/>
          </a:xfrm>
          <a:prstGeom prst="roundRect">
            <a:avLst>
              <a:gd name="adj" fmla="val 25363"/>
            </a:avLst>
          </a:prstGeom>
          <a:solidFill>
            <a:srgbClr val="0035A0"/>
          </a:solidFill>
          <a:ln>
            <a:noFill/>
          </a:ln>
          <a:effectLst>
            <a:outerShdw blurRad="470932" sx="109592" sy="10959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06F445-FC64-8946-AB73-3FA5E925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3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73613A-0A89-4D46-B436-69CF9D02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BD12-DB4C-5447-A6E2-A0E540699763}" type="datetime1">
              <a:rPr lang="fr-FR" smtClean="0"/>
              <a:t>30/03/2023</a:t>
            </a:fld>
            <a:endParaRPr lang="fr-FR"/>
          </a:p>
        </p:txBody>
      </p:sp>
      <p:sp>
        <p:nvSpPr>
          <p:cNvPr id="4" name="ZoneTexte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673781-E47C-364F-B33C-7EAD12BC1878}"/>
              </a:ext>
            </a:extLst>
          </p:cNvPr>
          <p:cNvSpPr txBox="1"/>
          <p:nvPr/>
        </p:nvSpPr>
        <p:spPr>
          <a:xfrm>
            <a:off x="213866" y="142421"/>
            <a:ext cx="336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FFC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chemeClr val="accent6">
                    <a:lumMod val="75000"/>
                  </a:schemeClr>
                </a:solidFill>
                <a:latin typeface="Mangal Pro" pitchFamily="2" charset="0"/>
                <a:cs typeface="Mangal Pro" panose="020F0502020204030204" pitchFamily="34" charset="0"/>
              </a:rPr>
              <a:t>l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DD9914-5868-A448-9347-5AFD87645267}"/>
              </a:ext>
            </a:extLst>
          </p:cNvPr>
          <p:cNvSpPr/>
          <p:nvPr/>
        </p:nvSpPr>
        <p:spPr>
          <a:xfrm>
            <a:off x="3581400" y="319481"/>
            <a:ext cx="5549462" cy="6148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2666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Graphique 4" descr="Micro de radio avec un remplissage uni">
            <a:extLst>
              <a:ext uri="{FF2B5EF4-FFF2-40B4-BE49-F238E27FC236}">
                <a16:creationId xmlns:a16="http://schemas.microsoft.com/office/drawing/2014/main" id="{BB3A6271-033C-194E-95D9-79DE3BBEC70B}"/>
              </a:ext>
            </a:extLst>
          </p:cNvPr>
          <p:cNvSpPr/>
          <p:nvPr/>
        </p:nvSpPr>
        <p:spPr>
          <a:xfrm>
            <a:off x="8558048" y="578953"/>
            <a:ext cx="220717" cy="234512"/>
          </a:xfrm>
          <a:custGeom>
            <a:avLst/>
            <a:gdLst>
              <a:gd name="connsiteX0" fmla="*/ 124154 w 220717"/>
              <a:gd name="connsiteY0" fmla="*/ 206923 h 234512"/>
              <a:gd name="connsiteX1" fmla="*/ 124154 w 220717"/>
              <a:gd name="connsiteY1" fmla="*/ 150824 h 234512"/>
              <a:gd name="connsiteX2" fmla="*/ 216119 w 220717"/>
              <a:gd name="connsiteY2" fmla="*/ 45983 h 234512"/>
              <a:gd name="connsiteX3" fmla="*/ 216119 w 220717"/>
              <a:gd name="connsiteY3" fmla="*/ 0 h 234512"/>
              <a:gd name="connsiteX4" fmla="*/ 188530 w 220717"/>
              <a:gd name="connsiteY4" fmla="*/ 0 h 234512"/>
              <a:gd name="connsiteX5" fmla="*/ 188530 w 220717"/>
              <a:gd name="connsiteY5" fmla="*/ 45983 h 234512"/>
              <a:gd name="connsiteX6" fmla="*/ 110359 w 220717"/>
              <a:gd name="connsiteY6" fmla="*/ 124154 h 234512"/>
              <a:gd name="connsiteX7" fmla="*/ 32188 w 220717"/>
              <a:gd name="connsiteY7" fmla="*/ 45983 h 234512"/>
              <a:gd name="connsiteX8" fmla="*/ 32188 w 220717"/>
              <a:gd name="connsiteY8" fmla="*/ 0 h 234512"/>
              <a:gd name="connsiteX9" fmla="*/ 4598 w 220717"/>
              <a:gd name="connsiteY9" fmla="*/ 0 h 234512"/>
              <a:gd name="connsiteX10" fmla="*/ 4598 w 220717"/>
              <a:gd name="connsiteY10" fmla="*/ 45983 h 234512"/>
              <a:gd name="connsiteX11" fmla="*/ 96564 w 220717"/>
              <a:gd name="connsiteY11" fmla="*/ 150824 h 234512"/>
              <a:gd name="connsiteX12" fmla="*/ 96564 w 220717"/>
              <a:gd name="connsiteY12" fmla="*/ 206923 h 234512"/>
              <a:gd name="connsiteX13" fmla="*/ 0 w 220717"/>
              <a:gd name="connsiteY13" fmla="*/ 206923 h 234512"/>
              <a:gd name="connsiteX14" fmla="*/ 0 w 220717"/>
              <a:gd name="connsiteY14" fmla="*/ 234512 h 234512"/>
              <a:gd name="connsiteX15" fmla="*/ 220718 w 220717"/>
              <a:gd name="connsiteY15" fmla="*/ 234512 h 234512"/>
              <a:gd name="connsiteX16" fmla="*/ 220718 w 220717"/>
              <a:gd name="connsiteY16" fmla="*/ 206923 h 234512"/>
              <a:gd name="connsiteX17" fmla="*/ 124154 w 220717"/>
              <a:gd name="connsiteY17" fmla="*/ 206923 h 23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717" h="234512">
                <a:moveTo>
                  <a:pt x="124154" y="206923"/>
                </a:moveTo>
                <a:lnTo>
                  <a:pt x="124154" y="150824"/>
                </a:lnTo>
                <a:cubicBezTo>
                  <a:pt x="176114" y="143926"/>
                  <a:pt x="216119" y="99783"/>
                  <a:pt x="216119" y="45983"/>
                </a:cubicBezTo>
                <a:lnTo>
                  <a:pt x="216119" y="0"/>
                </a:lnTo>
                <a:lnTo>
                  <a:pt x="188530" y="0"/>
                </a:lnTo>
                <a:lnTo>
                  <a:pt x="188530" y="45983"/>
                </a:lnTo>
                <a:cubicBezTo>
                  <a:pt x="188530" y="89207"/>
                  <a:pt x="153583" y="124154"/>
                  <a:pt x="110359" y="124154"/>
                </a:cubicBezTo>
                <a:cubicBezTo>
                  <a:pt x="67135" y="124154"/>
                  <a:pt x="32188" y="89207"/>
                  <a:pt x="32188" y="45983"/>
                </a:cubicBezTo>
                <a:lnTo>
                  <a:pt x="32188" y="0"/>
                </a:lnTo>
                <a:lnTo>
                  <a:pt x="4598" y="0"/>
                </a:lnTo>
                <a:lnTo>
                  <a:pt x="4598" y="45983"/>
                </a:lnTo>
                <a:cubicBezTo>
                  <a:pt x="4598" y="99783"/>
                  <a:pt x="44603" y="143926"/>
                  <a:pt x="96564" y="150824"/>
                </a:cubicBezTo>
                <a:lnTo>
                  <a:pt x="96564" y="206923"/>
                </a:lnTo>
                <a:lnTo>
                  <a:pt x="0" y="206923"/>
                </a:lnTo>
                <a:lnTo>
                  <a:pt x="0" y="234512"/>
                </a:lnTo>
                <a:lnTo>
                  <a:pt x="220718" y="234512"/>
                </a:lnTo>
                <a:lnTo>
                  <a:pt x="220718" y="206923"/>
                </a:lnTo>
                <a:lnTo>
                  <a:pt x="124154" y="206923"/>
                </a:lnTo>
                <a:close/>
              </a:path>
            </a:pathLst>
          </a:custGeom>
          <a:solidFill>
            <a:srgbClr val="00000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Graphique 4" descr="Micro de radio avec un remplissage uni">
            <a:extLst>
              <a:ext uri="{FF2B5EF4-FFF2-40B4-BE49-F238E27FC236}">
                <a16:creationId xmlns:a16="http://schemas.microsoft.com/office/drawing/2014/main" id="{A8B390E0-86E5-BD40-98EB-0E4FA60E96D4}"/>
              </a:ext>
            </a:extLst>
          </p:cNvPr>
          <p:cNvSpPr/>
          <p:nvPr/>
        </p:nvSpPr>
        <p:spPr>
          <a:xfrm>
            <a:off x="8608629" y="408817"/>
            <a:ext cx="119555" cy="275896"/>
          </a:xfrm>
          <a:custGeom>
            <a:avLst/>
            <a:gdLst>
              <a:gd name="connsiteX0" fmla="*/ 59778 w 119555"/>
              <a:gd name="connsiteY0" fmla="*/ 275897 h 275896"/>
              <a:gd name="connsiteX1" fmla="*/ 119555 w 119555"/>
              <a:gd name="connsiteY1" fmla="*/ 216119 h 275896"/>
              <a:gd name="connsiteX2" fmla="*/ 73573 w 119555"/>
              <a:gd name="connsiteY2" fmla="*/ 216119 h 275896"/>
              <a:gd name="connsiteX3" fmla="*/ 73573 w 119555"/>
              <a:gd name="connsiteY3" fmla="*/ 197726 h 275896"/>
              <a:gd name="connsiteX4" fmla="*/ 119555 w 119555"/>
              <a:gd name="connsiteY4" fmla="*/ 197726 h 275896"/>
              <a:gd name="connsiteX5" fmla="*/ 119555 w 119555"/>
              <a:gd name="connsiteY5" fmla="*/ 170136 h 275896"/>
              <a:gd name="connsiteX6" fmla="*/ 73573 w 119555"/>
              <a:gd name="connsiteY6" fmla="*/ 170136 h 275896"/>
              <a:gd name="connsiteX7" fmla="*/ 73573 w 119555"/>
              <a:gd name="connsiteY7" fmla="*/ 151743 h 275896"/>
              <a:gd name="connsiteX8" fmla="*/ 119555 w 119555"/>
              <a:gd name="connsiteY8" fmla="*/ 151743 h 275896"/>
              <a:gd name="connsiteX9" fmla="*/ 119555 w 119555"/>
              <a:gd name="connsiteY9" fmla="*/ 124154 h 275896"/>
              <a:gd name="connsiteX10" fmla="*/ 73573 w 119555"/>
              <a:gd name="connsiteY10" fmla="*/ 124154 h 275896"/>
              <a:gd name="connsiteX11" fmla="*/ 73573 w 119555"/>
              <a:gd name="connsiteY11" fmla="*/ 105760 h 275896"/>
              <a:gd name="connsiteX12" fmla="*/ 119555 w 119555"/>
              <a:gd name="connsiteY12" fmla="*/ 105760 h 275896"/>
              <a:gd name="connsiteX13" fmla="*/ 119555 w 119555"/>
              <a:gd name="connsiteY13" fmla="*/ 78171 h 275896"/>
              <a:gd name="connsiteX14" fmla="*/ 73573 w 119555"/>
              <a:gd name="connsiteY14" fmla="*/ 78171 h 275896"/>
              <a:gd name="connsiteX15" fmla="*/ 73573 w 119555"/>
              <a:gd name="connsiteY15" fmla="*/ 59778 h 275896"/>
              <a:gd name="connsiteX16" fmla="*/ 119555 w 119555"/>
              <a:gd name="connsiteY16" fmla="*/ 59778 h 275896"/>
              <a:gd name="connsiteX17" fmla="*/ 59778 w 119555"/>
              <a:gd name="connsiteY17" fmla="*/ 0 h 275896"/>
              <a:gd name="connsiteX18" fmla="*/ 0 w 119555"/>
              <a:gd name="connsiteY18" fmla="*/ 59778 h 275896"/>
              <a:gd name="connsiteX19" fmla="*/ 0 w 119555"/>
              <a:gd name="connsiteY19" fmla="*/ 216119 h 275896"/>
              <a:gd name="connsiteX20" fmla="*/ 59778 w 119555"/>
              <a:gd name="connsiteY20" fmla="*/ 275897 h 2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555" h="275896">
                <a:moveTo>
                  <a:pt x="59778" y="275897"/>
                </a:moveTo>
                <a:cubicBezTo>
                  <a:pt x="92885" y="275897"/>
                  <a:pt x="119555" y="249227"/>
                  <a:pt x="119555" y="216119"/>
                </a:cubicBezTo>
                <a:lnTo>
                  <a:pt x="73573" y="216119"/>
                </a:lnTo>
                <a:lnTo>
                  <a:pt x="73573" y="197726"/>
                </a:lnTo>
                <a:lnTo>
                  <a:pt x="119555" y="197726"/>
                </a:lnTo>
                <a:lnTo>
                  <a:pt x="119555" y="170136"/>
                </a:lnTo>
                <a:lnTo>
                  <a:pt x="73573" y="170136"/>
                </a:lnTo>
                <a:lnTo>
                  <a:pt x="73573" y="151743"/>
                </a:lnTo>
                <a:lnTo>
                  <a:pt x="119555" y="151743"/>
                </a:lnTo>
                <a:lnTo>
                  <a:pt x="119555" y="124154"/>
                </a:lnTo>
                <a:lnTo>
                  <a:pt x="73573" y="124154"/>
                </a:lnTo>
                <a:lnTo>
                  <a:pt x="73573" y="105760"/>
                </a:lnTo>
                <a:lnTo>
                  <a:pt x="119555" y="105760"/>
                </a:lnTo>
                <a:lnTo>
                  <a:pt x="119555" y="78171"/>
                </a:lnTo>
                <a:lnTo>
                  <a:pt x="73573" y="78171"/>
                </a:lnTo>
                <a:lnTo>
                  <a:pt x="73573" y="59778"/>
                </a:lnTo>
                <a:lnTo>
                  <a:pt x="119555" y="59778"/>
                </a:lnTo>
                <a:cubicBezTo>
                  <a:pt x="119555" y="26670"/>
                  <a:pt x="92885" y="0"/>
                  <a:pt x="59778" y="0"/>
                </a:cubicBezTo>
                <a:cubicBezTo>
                  <a:pt x="26670" y="0"/>
                  <a:pt x="0" y="26670"/>
                  <a:pt x="0" y="59778"/>
                </a:cubicBezTo>
                <a:lnTo>
                  <a:pt x="0" y="216119"/>
                </a:lnTo>
                <a:cubicBezTo>
                  <a:pt x="0" y="249227"/>
                  <a:pt x="26670" y="275897"/>
                  <a:pt x="59778" y="275897"/>
                </a:cubicBezTo>
                <a:close/>
              </a:path>
            </a:pathLst>
          </a:custGeom>
          <a:solidFill>
            <a:srgbClr val="0035A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8" name="Graphique 7" descr="Loupe avec un remplissage uni">
            <a:extLst>
              <a:ext uri="{FF2B5EF4-FFF2-40B4-BE49-F238E27FC236}">
                <a16:creationId xmlns:a16="http://schemas.microsoft.com/office/drawing/2014/main" id="{EC416AED-D634-5648-9679-144CE75E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1095" y="390425"/>
            <a:ext cx="441435" cy="44143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A33798D-A4BC-B044-A088-182CFC582EAA}"/>
              </a:ext>
            </a:extLst>
          </p:cNvPr>
          <p:cNvSpPr txBox="1"/>
          <p:nvPr/>
        </p:nvSpPr>
        <p:spPr>
          <a:xfrm>
            <a:off x="4312815" y="411087"/>
            <a:ext cx="4194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PROJET INFORMATIQUE : THE MAZE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1129AD-B4DC-C145-A308-ABDADA535247}"/>
              </a:ext>
            </a:extLst>
          </p:cNvPr>
          <p:cNvSpPr txBox="1"/>
          <p:nvPr/>
        </p:nvSpPr>
        <p:spPr>
          <a:xfrm>
            <a:off x="9780157" y="442242"/>
            <a:ext cx="613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4" action="ppaction://hlinksldjump"/>
              </a:rPr>
              <a:t>Retour à la recherche </a:t>
            </a:r>
            <a:endParaRPr lang="fr-FR" u="sng" dirty="0"/>
          </a:p>
        </p:txBody>
      </p:sp>
      <p:sp>
        <p:nvSpPr>
          <p:cNvPr id="15" name="ZoneTexte 14">
            <a:hlinkClick r:id="rId5" action="ppaction://hlinksldjump"/>
            <a:extLst>
              <a:ext uri="{FF2B5EF4-FFF2-40B4-BE49-F238E27FC236}">
                <a16:creationId xmlns:a16="http://schemas.microsoft.com/office/drawing/2014/main" id="{BD968D61-2938-A04A-93EA-E863110B9C4C}"/>
              </a:ext>
            </a:extLst>
          </p:cNvPr>
          <p:cNvSpPr txBox="1"/>
          <p:nvPr/>
        </p:nvSpPr>
        <p:spPr>
          <a:xfrm>
            <a:off x="2199739" y="3536872"/>
            <a:ext cx="276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C’EST QUOI ?</a:t>
            </a:r>
            <a:endParaRPr lang="fr-FR" sz="2800" b="1" u="sng" dirty="0">
              <a:solidFill>
                <a:schemeClr val="bg1"/>
              </a:solidFill>
              <a:latin typeface="Mangal Pro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D8FDA-8F3B-674A-A293-9B83D70F689A}"/>
              </a:ext>
            </a:extLst>
          </p:cNvPr>
          <p:cNvSpPr txBox="1"/>
          <p:nvPr/>
        </p:nvSpPr>
        <p:spPr>
          <a:xfrm>
            <a:off x="6296995" y="3484356"/>
            <a:ext cx="4452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POURQUOI ? </a:t>
            </a:r>
          </a:p>
          <a:p>
            <a:pPr algn="just"/>
            <a:endParaRPr lang="fr-FR" sz="2000" i="1" dirty="0">
              <a:solidFill>
                <a:schemeClr val="bg1"/>
              </a:solidFill>
            </a:endParaRP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CE694F-14DB-7F4D-AFB4-7E76E109A0D8}"/>
              </a:ext>
            </a:extLst>
          </p:cNvPr>
          <p:cNvSpPr txBox="1"/>
          <p:nvPr/>
        </p:nvSpPr>
        <p:spPr>
          <a:xfrm>
            <a:off x="4509109" y="1704665"/>
            <a:ext cx="267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THE MAZE !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0AD8E0-9143-7D4F-8DAE-4F3B223BE527}"/>
              </a:ext>
            </a:extLst>
          </p:cNvPr>
          <p:cNvSpPr txBox="1"/>
          <p:nvPr/>
        </p:nvSpPr>
        <p:spPr>
          <a:xfrm>
            <a:off x="9114238" y="8237049"/>
            <a:ext cx="295854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Expérience</a:t>
            </a:r>
          </a:p>
          <a:p>
            <a:pPr algn="ctr"/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Professionnelle</a:t>
            </a:r>
          </a:p>
          <a:p>
            <a:pPr algn="ctr"/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-Stages: </a:t>
            </a:r>
          </a:p>
          <a:p>
            <a:r>
              <a:rPr lang="fr-FR" sz="2400" b="1" i="1" u="sng" dirty="0">
                <a:solidFill>
                  <a:schemeClr val="bg1"/>
                </a:solidFill>
                <a:latin typeface="Mangal Pro" pitchFamily="2" charset="0"/>
              </a:rPr>
              <a:t> </a:t>
            </a:r>
            <a:r>
              <a:rPr lang="fr-FR" sz="2400" i="1" dirty="0">
                <a:solidFill>
                  <a:schemeClr val="bg1"/>
                </a:solidFill>
              </a:rPr>
              <a:t>  Mairie de Stains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  Agent informatique</a:t>
            </a:r>
          </a:p>
          <a:p>
            <a:endParaRPr lang="fr-FR" sz="2400" i="1" dirty="0">
              <a:solidFill>
                <a:schemeClr val="bg1"/>
              </a:solidFill>
            </a:endParaRP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-Parc Astérix : 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  </a:t>
            </a:r>
            <a:r>
              <a:rPr lang="fr-FR" sz="2200" i="1" dirty="0">
                <a:solidFill>
                  <a:schemeClr val="bg1"/>
                </a:solidFill>
              </a:rPr>
              <a:t>Operateur polyvalent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</a:t>
            </a: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-Bénévolat: </a:t>
            </a:r>
          </a:p>
          <a:p>
            <a:r>
              <a:rPr lang="fr-FR" sz="2200" i="1" dirty="0">
                <a:solidFill>
                  <a:schemeClr val="bg1"/>
                </a:solidFill>
              </a:rPr>
              <a:t>   Maison des jeunes de</a:t>
            </a:r>
          </a:p>
          <a:p>
            <a:r>
              <a:rPr lang="fr-FR" sz="2200" i="1" dirty="0">
                <a:solidFill>
                  <a:schemeClr val="bg1"/>
                </a:solidFill>
              </a:rPr>
              <a:t>   Creil </a:t>
            </a:r>
            <a:endParaRPr lang="fr-FR" sz="2200" b="1" u="sng" dirty="0">
              <a:solidFill>
                <a:schemeClr val="bg1"/>
              </a:solidFill>
              <a:latin typeface="Mangal Pro" pitchFamily="2" charset="0"/>
            </a:endParaRPr>
          </a:p>
          <a:p>
            <a:endParaRPr lang="fr-FR" sz="2400" b="1" u="sng" dirty="0">
              <a:solidFill>
                <a:schemeClr val="bg1"/>
              </a:solidFill>
              <a:latin typeface="Mangal Pro" pitchFamily="2" charset="0"/>
            </a:endParaRPr>
          </a:p>
          <a:p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pPr algn="just"/>
            <a:endParaRPr lang="fr-FR" sz="2000" i="1" dirty="0">
              <a:solidFill>
                <a:schemeClr val="bg1"/>
              </a:solidFill>
            </a:endParaRPr>
          </a:p>
          <a:p>
            <a:pPr algn="just"/>
            <a:r>
              <a:rPr lang="fr-FR" sz="20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hlinkClick r:id="rId5" action="ppaction://hlinksldjump"/>
            <a:extLst>
              <a:ext uri="{FF2B5EF4-FFF2-40B4-BE49-F238E27FC236}">
                <a16:creationId xmlns:a16="http://schemas.microsoft.com/office/drawing/2014/main" id="{602CC596-EA0D-EA42-A143-90808F588F42}"/>
              </a:ext>
            </a:extLst>
          </p:cNvPr>
          <p:cNvSpPr txBox="1"/>
          <p:nvPr/>
        </p:nvSpPr>
        <p:spPr>
          <a:xfrm>
            <a:off x="546951" y="15824325"/>
            <a:ext cx="2373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i="1" dirty="0">
                <a:solidFill>
                  <a:schemeClr val="bg1"/>
                </a:solidFill>
              </a:rPr>
              <a:t>-Lycée Montalembert </a:t>
            </a: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-Option SISR </a:t>
            </a:r>
            <a:r>
              <a:rPr lang="fr-FR" sz="2400" b="1" u="sng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17FB67-F271-314B-BF86-B86C3C12321A}"/>
              </a:ext>
            </a:extLst>
          </p:cNvPr>
          <p:cNvSpPr txBox="1"/>
          <p:nvPr/>
        </p:nvSpPr>
        <p:spPr>
          <a:xfrm>
            <a:off x="4843019" y="8237049"/>
            <a:ext cx="3367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FONCTIONNALITES</a:t>
            </a:r>
          </a:p>
        </p:txBody>
      </p:sp>
      <p:pic>
        <p:nvPicPr>
          <p:cNvPr id="23" name="Picture 2" descr="How to Code in Python using Spyder | i2tutorials">
            <a:extLst>
              <a:ext uri="{FF2B5EF4-FFF2-40B4-BE49-F238E27FC236}">
                <a16:creationId xmlns:a16="http://schemas.microsoft.com/office/drawing/2014/main" id="{865E2F67-2CAF-384E-B689-9B8B7D69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6294" y="2368402"/>
            <a:ext cx="1439162" cy="143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251966A-F4AD-B749-A90A-1590F04C04BE}"/>
              </a:ext>
            </a:extLst>
          </p:cNvPr>
          <p:cNvSpPr/>
          <p:nvPr/>
        </p:nvSpPr>
        <p:spPr>
          <a:xfrm>
            <a:off x="12976468" y="8966199"/>
            <a:ext cx="4959805" cy="2308977"/>
          </a:xfrm>
          <a:prstGeom prst="roundRect">
            <a:avLst>
              <a:gd name="adj" fmla="val 25363"/>
            </a:avLst>
          </a:prstGeom>
          <a:solidFill>
            <a:schemeClr val="accent4"/>
          </a:solidFill>
          <a:ln>
            <a:noFill/>
          </a:ln>
          <a:effectLst>
            <a:outerShdw blurRad="470932" sx="109592" sy="10959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1C5C46A-705F-1B49-8C14-1F4E4D6A1F86}"/>
              </a:ext>
            </a:extLst>
          </p:cNvPr>
          <p:cNvSpPr txBox="1"/>
          <p:nvPr/>
        </p:nvSpPr>
        <p:spPr>
          <a:xfrm>
            <a:off x="13106756" y="8962207"/>
            <a:ext cx="482951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CONNEXION :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Fichier CSV </a:t>
            </a:r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 mot de passe, pseudo , score </a:t>
            </a:r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CREATION DU LABYRINTHE : 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Initialisation des dimensions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Initialisation des positions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</a:t>
            </a:r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hlinkClick r:id="rId7" action="ppaction://hlinksldjump"/>
              </a:rPr>
              <a:t>Traçage du labyrinthe </a:t>
            </a:r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  <a:hlinkClick r:id="rId7" action="ppaction://hlinksldjump"/>
              </a:rPr>
              <a:t> les murs infranchissables</a:t>
            </a:r>
            <a:endParaRPr lang="fr-FR" sz="2600" b="1" dirty="0">
              <a:solidFill>
                <a:schemeClr val="bg1"/>
              </a:solidFill>
              <a:latin typeface="Mangal Pro" pitchFamily="2" charset="0"/>
              <a:sym typeface="Wingdings" pitchFamily="2" charset="2"/>
            </a:endParaRP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	Positionner le trésor invisible, les pièges et les 	indices</a:t>
            </a:r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35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CD3D599-C01C-E84F-91C6-9EA74153AA36}"/>
              </a:ext>
            </a:extLst>
          </p:cNvPr>
          <p:cNvSpPr/>
          <p:nvPr/>
        </p:nvSpPr>
        <p:spPr>
          <a:xfrm>
            <a:off x="274115" y="2798601"/>
            <a:ext cx="2538332" cy="1001033"/>
          </a:xfrm>
          <a:prstGeom prst="roundRect">
            <a:avLst>
              <a:gd name="adj" fmla="val 25363"/>
            </a:avLst>
          </a:prstGeom>
          <a:solidFill>
            <a:srgbClr val="FF0000"/>
          </a:solidFill>
          <a:ln>
            <a:noFill/>
          </a:ln>
          <a:effectLst>
            <a:outerShdw blurRad="430984" sx="107991" sy="107991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FE23BC5-D759-784F-98E7-33EA6B70F944}"/>
              </a:ext>
            </a:extLst>
          </p:cNvPr>
          <p:cNvSpPr/>
          <p:nvPr/>
        </p:nvSpPr>
        <p:spPr>
          <a:xfrm>
            <a:off x="8210553" y="1249207"/>
            <a:ext cx="2800888" cy="951080"/>
          </a:xfrm>
          <a:prstGeom prst="roundRect">
            <a:avLst>
              <a:gd name="adj" fmla="val 25363"/>
            </a:avLst>
          </a:prstGeom>
          <a:solidFill>
            <a:srgbClr val="FFC000"/>
          </a:solidFill>
          <a:ln>
            <a:noFill/>
          </a:ln>
          <a:effectLst>
            <a:outerShdw blurRad="477284" sx="110012" sy="11001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4663011-28C7-AD4A-94CC-AC3024717E9C}"/>
              </a:ext>
            </a:extLst>
          </p:cNvPr>
          <p:cNvSpPr/>
          <p:nvPr/>
        </p:nvSpPr>
        <p:spPr>
          <a:xfrm>
            <a:off x="8538577" y="2601738"/>
            <a:ext cx="3379308" cy="5908433"/>
          </a:xfrm>
          <a:prstGeom prst="roundRect">
            <a:avLst>
              <a:gd name="adj" fmla="val 2536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42956" sx="111000" sy="11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D9B2954-CC40-7D47-8DF3-7F160F0B5A7C}"/>
              </a:ext>
            </a:extLst>
          </p:cNvPr>
          <p:cNvSpPr/>
          <p:nvPr/>
        </p:nvSpPr>
        <p:spPr>
          <a:xfrm>
            <a:off x="381824" y="1340604"/>
            <a:ext cx="2538333" cy="1200329"/>
          </a:xfrm>
          <a:prstGeom prst="roundRect">
            <a:avLst>
              <a:gd name="adj" fmla="val 25363"/>
            </a:avLst>
          </a:prstGeom>
          <a:solidFill>
            <a:srgbClr val="0035A0"/>
          </a:solidFill>
          <a:ln>
            <a:noFill/>
          </a:ln>
          <a:effectLst>
            <a:outerShdw blurRad="470932" sx="109592" sy="10959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06F445-FC64-8946-AB73-3FA5E925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4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73613A-0A89-4D46-B436-69CF9D02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BD12-DB4C-5447-A6E2-A0E540699763}" type="datetime1">
              <a:rPr lang="fr-FR" smtClean="0"/>
              <a:t>30/03/2023</a:t>
            </a:fld>
            <a:endParaRPr lang="fr-FR"/>
          </a:p>
        </p:txBody>
      </p:sp>
      <p:sp>
        <p:nvSpPr>
          <p:cNvPr id="4" name="ZoneTexte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673781-E47C-364F-B33C-7EAD12BC1878}"/>
              </a:ext>
            </a:extLst>
          </p:cNvPr>
          <p:cNvSpPr txBox="1"/>
          <p:nvPr/>
        </p:nvSpPr>
        <p:spPr>
          <a:xfrm>
            <a:off x="213866" y="142421"/>
            <a:ext cx="336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FFC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chemeClr val="accent6">
                    <a:lumMod val="75000"/>
                  </a:schemeClr>
                </a:solidFill>
                <a:latin typeface="Mangal Pro" pitchFamily="2" charset="0"/>
                <a:cs typeface="Mangal Pro" panose="020F0502020204030204" pitchFamily="34" charset="0"/>
              </a:rPr>
              <a:t>l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DD9914-5868-A448-9347-5AFD87645267}"/>
              </a:ext>
            </a:extLst>
          </p:cNvPr>
          <p:cNvSpPr/>
          <p:nvPr/>
        </p:nvSpPr>
        <p:spPr>
          <a:xfrm>
            <a:off x="3581400" y="319481"/>
            <a:ext cx="5549462" cy="6148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2666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Graphique 4" descr="Micro de radio avec un remplissage uni">
            <a:extLst>
              <a:ext uri="{FF2B5EF4-FFF2-40B4-BE49-F238E27FC236}">
                <a16:creationId xmlns:a16="http://schemas.microsoft.com/office/drawing/2014/main" id="{BB3A6271-033C-194E-95D9-79DE3BBEC70B}"/>
              </a:ext>
            </a:extLst>
          </p:cNvPr>
          <p:cNvSpPr/>
          <p:nvPr/>
        </p:nvSpPr>
        <p:spPr>
          <a:xfrm>
            <a:off x="8558048" y="578953"/>
            <a:ext cx="220717" cy="234512"/>
          </a:xfrm>
          <a:custGeom>
            <a:avLst/>
            <a:gdLst>
              <a:gd name="connsiteX0" fmla="*/ 124154 w 220717"/>
              <a:gd name="connsiteY0" fmla="*/ 206923 h 234512"/>
              <a:gd name="connsiteX1" fmla="*/ 124154 w 220717"/>
              <a:gd name="connsiteY1" fmla="*/ 150824 h 234512"/>
              <a:gd name="connsiteX2" fmla="*/ 216119 w 220717"/>
              <a:gd name="connsiteY2" fmla="*/ 45983 h 234512"/>
              <a:gd name="connsiteX3" fmla="*/ 216119 w 220717"/>
              <a:gd name="connsiteY3" fmla="*/ 0 h 234512"/>
              <a:gd name="connsiteX4" fmla="*/ 188530 w 220717"/>
              <a:gd name="connsiteY4" fmla="*/ 0 h 234512"/>
              <a:gd name="connsiteX5" fmla="*/ 188530 w 220717"/>
              <a:gd name="connsiteY5" fmla="*/ 45983 h 234512"/>
              <a:gd name="connsiteX6" fmla="*/ 110359 w 220717"/>
              <a:gd name="connsiteY6" fmla="*/ 124154 h 234512"/>
              <a:gd name="connsiteX7" fmla="*/ 32188 w 220717"/>
              <a:gd name="connsiteY7" fmla="*/ 45983 h 234512"/>
              <a:gd name="connsiteX8" fmla="*/ 32188 w 220717"/>
              <a:gd name="connsiteY8" fmla="*/ 0 h 234512"/>
              <a:gd name="connsiteX9" fmla="*/ 4598 w 220717"/>
              <a:gd name="connsiteY9" fmla="*/ 0 h 234512"/>
              <a:gd name="connsiteX10" fmla="*/ 4598 w 220717"/>
              <a:gd name="connsiteY10" fmla="*/ 45983 h 234512"/>
              <a:gd name="connsiteX11" fmla="*/ 96564 w 220717"/>
              <a:gd name="connsiteY11" fmla="*/ 150824 h 234512"/>
              <a:gd name="connsiteX12" fmla="*/ 96564 w 220717"/>
              <a:gd name="connsiteY12" fmla="*/ 206923 h 234512"/>
              <a:gd name="connsiteX13" fmla="*/ 0 w 220717"/>
              <a:gd name="connsiteY13" fmla="*/ 206923 h 234512"/>
              <a:gd name="connsiteX14" fmla="*/ 0 w 220717"/>
              <a:gd name="connsiteY14" fmla="*/ 234512 h 234512"/>
              <a:gd name="connsiteX15" fmla="*/ 220718 w 220717"/>
              <a:gd name="connsiteY15" fmla="*/ 234512 h 234512"/>
              <a:gd name="connsiteX16" fmla="*/ 220718 w 220717"/>
              <a:gd name="connsiteY16" fmla="*/ 206923 h 234512"/>
              <a:gd name="connsiteX17" fmla="*/ 124154 w 220717"/>
              <a:gd name="connsiteY17" fmla="*/ 206923 h 23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717" h="234512">
                <a:moveTo>
                  <a:pt x="124154" y="206923"/>
                </a:moveTo>
                <a:lnTo>
                  <a:pt x="124154" y="150824"/>
                </a:lnTo>
                <a:cubicBezTo>
                  <a:pt x="176114" y="143926"/>
                  <a:pt x="216119" y="99783"/>
                  <a:pt x="216119" y="45983"/>
                </a:cubicBezTo>
                <a:lnTo>
                  <a:pt x="216119" y="0"/>
                </a:lnTo>
                <a:lnTo>
                  <a:pt x="188530" y="0"/>
                </a:lnTo>
                <a:lnTo>
                  <a:pt x="188530" y="45983"/>
                </a:lnTo>
                <a:cubicBezTo>
                  <a:pt x="188530" y="89207"/>
                  <a:pt x="153583" y="124154"/>
                  <a:pt x="110359" y="124154"/>
                </a:cubicBezTo>
                <a:cubicBezTo>
                  <a:pt x="67135" y="124154"/>
                  <a:pt x="32188" y="89207"/>
                  <a:pt x="32188" y="45983"/>
                </a:cubicBezTo>
                <a:lnTo>
                  <a:pt x="32188" y="0"/>
                </a:lnTo>
                <a:lnTo>
                  <a:pt x="4598" y="0"/>
                </a:lnTo>
                <a:lnTo>
                  <a:pt x="4598" y="45983"/>
                </a:lnTo>
                <a:cubicBezTo>
                  <a:pt x="4598" y="99783"/>
                  <a:pt x="44603" y="143926"/>
                  <a:pt x="96564" y="150824"/>
                </a:cubicBezTo>
                <a:lnTo>
                  <a:pt x="96564" y="206923"/>
                </a:lnTo>
                <a:lnTo>
                  <a:pt x="0" y="206923"/>
                </a:lnTo>
                <a:lnTo>
                  <a:pt x="0" y="234512"/>
                </a:lnTo>
                <a:lnTo>
                  <a:pt x="220718" y="234512"/>
                </a:lnTo>
                <a:lnTo>
                  <a:pt x="220718" y="206923"/>
                </a:lnTo>
                <a:lnTo>
                  <a:pt x="124154" y="206923"/>
                </a:lnTo>
                <a:close/>
              </a:path>
            </a:pathLst>
          </a:custGeom>
          <a:solidFill>
            <a:srgbClr val="00000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Graphique 4" descr="Micro de radio avec un remplissage uni">
            <a:extLst>
              <a:ext uri="{FF2B5EF4-FFF2-40B4-BE49-F238E27FC236}">
                <a16:creationId xmlns:a16="http://schemas.microsoft.com/office/drawing/2014/main" id="{A8B390E0-86E5-BD40-98EB-0E4FA60E96D4}"/>
              </a:ext>
            </a:extLst>
          </p:cNvPr>
          <p:cNvSpPr/>
          <p:nvPr/>
        </p:nvSpPr>
        <p:spPr>
          <a:xfrm>
            <a:off x="8608629" y="408817"/>
            <a:ext cx="119555" cy="275896"/>
          </a:xfrm>
          <a:custGeom>
            <a:avLst/>
            <a:gdLst>
              <a:gd name="connsiteX0" fmla="*/ 59778 w 119555"/>
              <a:gd name="connsiteY0" fmla="*/ 275897 h 275896"/>
              <a:gd name="connsiteX1" fmla="*/ 119555 w 119555"/>
              <a:gd name="connsiteY1" fmla="*/ 216119 h 275896"/>
              <a:gd name="connsiteX2" fmla="*/ 73573 w 119555"/>
              <a:gd name="connsiteY2" fmla="*/ 216119 h 275896"/>
              <a:gd name="connsiteX3" fmla="*/ 73573 w 119555"/>
              <a:gd name="connsiteY3" fmla="*/ 197726 h 275896"/>
              <a:gd name="connsiteX4" fmla="*/ 119555 w 119555"/>
              <a:gd name="connsiteY4" fmla="*/ 197726 h 275896"/>
              <a:gd name="connsiteX5" fmla="*/ 119555 w 119555"/>
              <a:gd name="connsiteY5" fmla="*/ 170136 h 275896"/>
              <a:gd name="connsiteX6" fmla="*/ 73573 w 119555"/>
              <a:gd name="connsiteY6" fmla="*/ 170136 h 275896"/>
              <a:gd name="connsiteX7" fmla="*/ 73573 w 119555"/>
              <a:gd name="connsiteY7" fmla="*/ 151743 h 275896"/>
              <a:gd name="connsiteX8" fmla="*/ 119555 w 119555"/>
              <a:gd name="connsiteY8" fmla="*/ 151743 h 275896"/>
              <a:gd name="connsiteX9" fmla="*/ 119555 w 119555"/>
              <a:gd name="connsiteY9" fmla="*/ 124154 h 275896"/>
              <a:gd name="connsiteX10" fmla="*/ 73573 w 119555"/>
              <a:gd name="connsiteY10" fmla="*/ 124154 h 275896"/>
              <a:gd name="connsiteX11" fmla="*/ 73573 w 119555"/>
              <a:gd name="connsiteY11" fmla="*/ 105760 h 275896"/>
              <a:gd name="connsiteX12" fmla="*/ 119555 w 119555"/>
              <a:gd name="connsiteY12" fmla="*/ 105760 h 275896"/>
              <a:gd name="connsiteX13" fmla="*/ 119555 w 119555"/>
              <a:gd name="connsiteY13" fmla="*/ 78171 h 275896"/>
              <a:gd name="connsiteX14" fmla="*/ 73573 w 119555"/>
              <a:gd name="connsiteY14" fmla="*/ 78171 h 275896"/>
              <a:gd name="connsiteX15" fmla="*/ 73573 w 119555"/>
              <a:gd name="connsiteY15" fmla="*/ 59778 h 275896"/>
              <a:gd name="connsiteX16" fmla="*/ 119555 w 119555"/>
              <a:gd name="connsiteY16" fmla="*/ 59778 h 275896"/>
              <a:gd name="connsiteX17" fmla="*/ 59778 w 119555"/>
              <a:gd name="connsiteY17" fmla="*/ 0 h 275896"/>
              <a:gd name="connsiteX18" fmla="*/ 0 w 119555"/>
              <a:gd name="connsiteY18" fmla="*/ 59778 h 275896"/>
              <a:gd name="connsiteX19" fmla="*/ 0 w 119555"/>
              <a:gd name="connsiteY19" fmla="*/ 216119 h 275896"/>
              <a:gd name="connsiteX20" fmla="*/ 59778 w 119555"/>
              <a:gd name="connsiteY20" fmla="*/ 275897 h 2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555" h="275896">
                <a:moveTo>
                  <a:pt x="59778" y="275897"/>
                </a:moveTo>
                <a:cubicBezTo>
                  <a:pt x="92885" y="275897"/>
                  <a:pt x="119555" y="249227"/>
                  <a:pt x="119555" y="216119"/>
                </a:cubicBezTo>
                <a:lnTo>
                  <a:pt x="73573" y="216119"/>
                </a:lnTo>
                <a:lnTo>
                  <a:pt x="73573" y="197726"/>
                </a:lnTo>
                <a:lnTo>
                  <a:pt x="119555" y="197726"/>
                </a:lnTo>
                <a:lnTo>
                  <a:pt x="119555" y="170136"/>
                </a:lnTo>
                <a:lnTo>
                  <a:pt x="73573" y="170136"/>
                </a:lnTo>
                <a:lnTo>
                  <a:pt x="73573" y="151743"/>
                </a:lnTo>
                <a:lnTo>
                  <a:pt x="119555" y="151743"/>
                </a:lnTo>
                <a:lnTo>
                  <a:pt x="119555" y="124154"/>
                </a:lnTo>
                <a:lnTo>
                  <a:pt x="73573" y="124154"/>
                </a:lnTo>
                <a:lnTo>
                  <a:pt x="73573" y="105760"/>
                </a:lnTo>
                <a:lnTo>
                  <a:pt x="119555" y="105760"/>
                </a:lnTo>
                <a:lnTo>
                  <a:pt x="119555" y="78171"/>
                </a:lnTo>
                <a:lnTo>
                  <a:pt x="73573" y="78171"/>
                </a:lnTo>
                <a:lnTo>
                  <a:pt x="73573" y="59778"/>
                </a:lnTo>
                <a:lnTo>
                  <a:pt x="119555" y="59778"/>
                </a:lnTo>
                <a:cubicBezTo>
                  <a:pt x="119555" y="26670"/>
                  <a:pt x="92885" y="0"/>
                  <a:pt x="59778" y="0"/>
                </a:cubicBezTo>
                <a:cubicBezTo>
                  <a:pt x="26670" y="0"/>
                  <a:pt x="0" y="26670"/>
                  <a:pt x="0" y="59778"/>
                </a:cubicBezTo>
                <a:lnTo>
                  <a:pt x="0" y="216119"/>
                </a:lnTo>
                <a:cubicBezTo>
                  <a:pt x="0" y="249227"/>
                  <a:pt x="26670" y="275897"/>
                  <a:pt x="59778" y="275897"/>
                </a:cubicBezTo>
                <a:close/>
              </a:path>
            </a:pathLst>
          </a:custGeom>
          <a:solidFill>
            <a:srgbClr val="0035A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8" name="Graphique 7" descr="Loupe avec un remplissage uni">
            <a:extLst>
              <a:ext uri="{FF2B5EF4-FFF2-40B4-BE49-F238E27FC236}">
                <a16:creationId xmlns:a16="http://schemas.microsoft.com/office/drawing/2014/main" id="{EC416AED-D634-5648-9679-144CE75E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1095" y="390425"/>
            <a:ext cx="441435" cy="44143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A33798D-A4BC-B044-A088-182CFC582EAA}"/>
              </a:ext>
            </a:extLst>
          </p:cNvPr>
          <p:cNvSpPr txBox="1"/>
          <p:nvPr/>
        </p:nvSpPr>
        <p:spPr>
          <a:xfrm>
            <a:off x="4312815" y="411087"/>
            <a:ext cx="4194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PROJET INFORMATIQUE : THE MAZE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1129AD-B4DC-C145-A308-ABDADA535247}"/>
              </a:ext>
            </a:extLst>
          </p:cNvPr>
          <p:cNvSpPr txBox="1"/>
          <p:nvPr/>
        </p:nvSpPr>
        <p:spPr>
          <a:xfrm>
            <a:off x="9780157" y="442242"/>
            <a:ext cx="613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4" action="ppaction://hlinksldjump"/>
              </a:rPr>
              <a:t>Retour à la recherche </a:t>
            </a:r>
            <a:endParaRPr lang="fr-FR" u="sng" dirty="0"/>
          </a:p>
        </p:txBody>
      </p:sp>
      <p:sp>
        <p:nvSpPr>
          <p:cNvPr id="15" name="ZoneTexte 14">
            <a:hlinkClick r:id="rId5" action="ppaction://hlinksldjump"/>
            <a:extLst>
              <a:ext uri="{FF2B5EF4-FFF2-40B4-BE49-F238E27FC236}">
                <a16:creationId xmlns:a16="http://schemas.microsoft.com/office/drawing/2014/main" id="{BD968D61-2938-A04A-93EA-E863110B9C4C}"/>
              </a:ext>
            </a:extLst>
          </p:cNvPr>
          <p:cNvSpPr txBox="1"/>
          <p:nvPr/>
        </p:nvSpPr>
        <p:spPr>
          <a:xfrm>
            <a:off x="269329" y="1769107"/>
            <a:ext cx="276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C’EST QUOI ?</a:t>
            </a:r>
            <a:endParaRPr lang="fr-FR" sz="2800" b="1" u="sng" dirty="0">
              <a:solidFill>
                <a:schemeClr val="bg1"/>
              </a:solidFill>
              <a:latin typeface="Mangal Pro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D8FDA-8F3B-674A-A293-9B83D70F689A}"/>
              </a:ext>
            </a:extLst>
          </p:cNvPr>
          <p:cNvSpPr txBox="1"/>
          <p:nvPr/>
        </p:nvSpPr>
        <p:spPr>
          <a:xfrm>
            <a:off x="-611123" y="3110546"/>
            <a:ext cx="4452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POURQUOI ? </a:t>
            </a:r>
          </a:p>
          <a:p>
            <a:pPr algn="just"/>
            <a:endParaRPr lang="fr-FR" sz="2000" i="1" dirty="0">
              <a:solidFill>
                <a:schemeClr val="bg1"/>
              </a:solidFill>
            </a:endParaRP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CE694F-14DB-7F4D-AFB4-7E76E109A0D8}"/>
              </a:ext>
            </a:extLst>
          </p:cNvPr>
          <p:cNvSpPr txBox="1"/>
          <p:nvPr/>
        </p:nvSpPr>
        <p:spPr>
          <a:xfrm>
            <a:off x="8323047" y="1522961"/>
            <a:ext cx="267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THE MAZE !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0AD8E0-9143-7D4F-8DAE-4F3B223BE527}"/>
              </a:ext>
            </a:extLst>
          </p:cNvPr>
          <p:cNvSpPr txBox="1"/>
          <p:nvPr/>
        </p:nvSpPr>
        <p:spPr>
          <a:xfrm>
            <a:off x="8574061" y="2753566"/>
            <a:ext cx="295854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-Plusieurs dérivées possible : </a:t>
            </a:r>
          </a:p>
          <a:p>
            <a:r>
              <a:rPr lang="fr-FR" sz="2400" b="1" i="1" u="sng" dirty="0">
                <a:solidFill>
                  <a:schemeClr val="bg1"/>
                </a:solidFill>
                <a:latin typeface="Mangal Pro" pitchFamily="2" charset="0"/>
              </a:rPr>
              <a:t> </a:t>
            </a:r>
            <a:r>
              <a:rPr lang="fr-FR" sz="2400" i="1" dirty="0">
                <a:solidFill>
                  <a:schemeClr val="bg1"/>
                </a:solidFill>
              </a:rPr>
              <a:t> </a:t>
            </a: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-Réfléchit: 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</a:t>
            </a: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-Mise à jours simple à ajouter : </a:t>
            </a:r>
          </a:p>
          <a:p>
            <a:endParaRPr lang="fr-FR" sz="2400" b="1" u="sng" dirty="0">
              <a:solidFill>
                <a:schemeClr val="bg1"/>
              </a:solidFill>
              <a:latin typeface="Mangal Pro" pitchFamily="2" charset="0"/>
            </a:endParaRPr>
          </a:p>
          <a:p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pPr algn="just"/>
            <a:endParaRPr lang="fr-FR" sz="2000" i="1" dirty="0">
              <a:solidFill>
                <a:schemeClr val="bg1"/>
              </a:solidFill>
            </a:endParaRPr>
          </a:p>
          <a:p>
            <a:pPr algn="just"/>
            <a:r>
              <a:rPr lang="fr-FR" sz="20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hlinkClick r:id="rId5" action="ppaction://hlinksldjump"/>
            <a:extLst>
              <a:ext uri="{FF2B5EF4-FFF2-40B4-BE49-F238E27FC236}">
                <a16:creationId xmlns:a16="http://schemas.microsoft.com/office/drawing/2014/main" id="{602CC596-EA0D-EA42-A143-90808F588F42}"/>
              </a:ext>
            </a:extLst>
          </p:cNvPr>
          <p:cNvSpPr txBox="1"/>
          <p:nvPr/>
        </p:nvSpPr>
        <p:spPr>
          <a:xfrm>
            <a:off x="546951" y="15824325"/>
            <a:ext cx="2373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i="1" dirty="0">
                <a:solidFill>
                  <a:schemeClr val="bg1"/>
                </a:solidFill>
              </a:rPr>
              <a:t>-Lycée Montalembert </a:t>
            </a: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-Option SISR </a:t>
            </a:r>
            <a:r>
              <a:rPr lang="fr-FR" sz="2400" b="1" u="sng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17FB67-F271-314B-BF86-B86C3C12321A}"/>
              </a:ext>
            </a:extLst>
          </p:cNvPr>
          <p:cNvSpPr txBox="1"/>
          <p:nvPr/>
        </p:nvSpPr>
        <p:spPr>
          <a:xfrm>
            <a:off x="4843019" y="8237049"/>
            <a:ext cx="3367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FONCTIONNALITES</a:t>
            </a:r>
          </a:p>
        </p:txBody>
      </p:sp>
      <p:pic>
        <p:nvPicPr>
          <p:cNvPr id="23" name="Picture 2" descr="How to Code in Python using Spyder | i2tutorials">
            <a:extLst>
              <a:ext uri="{FF2B5EF4-FFF2-40B4-BE49-F238E27FC236}">
                <a16:creationId xmlns:a16="http://schemas.microsoft.com/office/drawing/2014/main" id="{865E2F67-2CAF-384E-B689-9B8B7D69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6294" y="2368402"/>
            <a:ext cx="1439162" cy="143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251966A-F4AD-B749-A90A-1590F04C04BE}"/>
              </a:ext>
            </a:extLst>
          </p:cNvPr>
          <p:cNvSpPr/>
          <p:nvPr/>
        </p:nvSpPr>
        <p:spPr>
          <a:xfrm>
            <a:off x="12976468" y="8966199"/>
            <a:ext cx="4959805" cy="2308977"/>
          </a:xfrm>
          <a:prstGeom prst="roundRect">
            <a:avLst>
              <a:gd name="adj" fmla="val 25363"/>
            </a:avLst>
          </a:prstGeom>
          <a:solidFill>
            <a:schemeClr val="accent4"/>
          </a:solidFill>
          <a:ln>
            <a:noFill/>
          </a:ln>
          <a:effectLst>
            <a:outerShdw blurRad="470932" sx="109592" sy="10959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1C5C46A-705F-1B49-8C14-1F4E4D6A1F86}"/>
              </a:ext>
            </a:extLst>
          </p:cNvPr>
          <p:cNvSpPr txBox="1"/>
          <p:nvPr/>
        </p:nvSpPr>
        <p:spPr>
          <a:xfrm>
            <a:off x="13106756" y="8962207"/>
            <a:ext cx="482951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CONNEXION :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Fichier CSV </a:t>
            </a:r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 mot de passe, pseudo , score </a:t>
            </a:r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CREATION DU LABYRINTHE : 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Initialisation des dimensions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Initialisation des positions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</a:t>
            </a:r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hlinkClick r:id="rId7" action="ppaction://hlinksldjump"/>
              </a:rPr>
              <a:t>Traçage du labyrinthe </a:t>
            </a:r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  <a:hlinkClick r:id="rId7" action="ppaction://hlinksldjump"/>
              </a:rPr>
              <a:t> les murs infranchissables</a:t>
            </a:r>
            <a:endParaRPr lang="fr-FR" sz="2600" b="1" dirty="0">
              <a:solidFill>
                <a:schemeClr val="bg1"/>
              </a:solidFill>
              <a:latin typeface="Mangal Pro" pitchFamily="2" charset="0"/>
              <a:sym typeface="Wingdings" pitchFamily="2" charset="2"/>
            </a:endParaRP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	Positionner le trésor invisible, les pièges et les 	indices</a:t>
            </a:r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</p:txBody>
      </p:sp>
      <p:pic>
        <p:nvPicPr>
          <p:cNvPr id="7170" name="Picture 2" descr="Labyrinthe Labyrinthe. Vector Illustration D'un Simple Labyrinthe Avec  Quelques Mauvaises Façons Et Une Sortie Clip Art Libres De Droits , Svg ,  Vecteurs Et Illustration. Image 37636890.">
            <a:extLst>
              <a:ext uri="{FF2B5EF4-FFF2-40B4-BE49-F238E27FC236}">
                <a16:creationId xmlns:a16="http://schemas.microsoft.com/office/drawing/2014/main" id="{8534703C-420A-E54B-B828-462266AA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22" y="1303886"/>
            <a:ext cx="5091329" cy="509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89279AA-BD3C-6A4C-BA8C-7F9A823DC45E}"/>
              </a:ext>
            </a:extLst>
          </p:cNvPr>
          <p:cNvSpPr txBox="1"/>
          <p:nvPr/>
        </p:nvSpPr>
        <p:spPr>
          <a:xfrm>
            <a:off x="10818507" y="8729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50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CD3D599-C01C-E84F-91C6-9EA74153AA36}"/>
              </a:ext>
            </a:extLst>
          </p:cNvPr>
          <p:cNvSpPr/>
          <p:nvPr/>
        </p:nvSpPr>
        <p:spPr>
          <a:xfrm flipV="1">
            <a:off x="-1277076" y="-1630539"/>
            <a:ext cx="1138845" cy="78021"/>
          </a:xfrm>
          <a:prstGeom prst="roundRect">
            <a:avLst>
              <a:gd name="adj" fmla="val 25363"/>
            </a:avLst>
          </a:prstGeom>
          <a:solidFill>
            <a:srgbClr val="FF0000"/>
          </a:solidFill>
          <a:ln>
            <a:noFill/>
          </a:ln>
          <a:effectLst>
            <a:outerShdw blurRad="430984" sx="107991" sy="107991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FE23BC5-D759-784F-98E7-33EA6B70F944}"/>
              </a:ext>
            </a:extLst>
          </p:cNvPr>
          <p:cNvSpPr/>
          <p:nvPr/>
        </p:nvSpPr>
        <p:spPr>
          <a:xfrm flipV="1">
            <a:off x="-3854968" y="-3229570"/>
            <a:ext cx="1138845" cy="61045"/>
          </a:xfrm>
          <a:prstGeom prst="roundRect">
            <a:avLst>
              <a:gd name="adj" fmla="val 25363"/>
            </a:avLst>
          </a:prstGeom>
          <a:solidFill>
            <a:srgbClr val="FFC000"/>
          </a:solidFill>
          <a:ln>
            <a:noFill/>
          </a:ln>
          <a:effectLst>
            <a:outerShdw blurRad="477284" sx="110012" sy="11001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4663011-28C7-AD4A-94CC-AC3024717E9C}"/>
              </a:ext>
            </a:extLst>
          </p:cNvPr>
          <p:cNvSpPr/>
          <p:nvPr/>
        </p:nvSpPr>
        <p:spPr>
          <a:xfrm>
            <a:off x="213866" y="1142427"/>
            <a:ext cx="3583746" cy="1200330"/>
          </a:xfrm>
          <a:prstGeom prst="roundRect">
            <a:avLst>
              <a:gd name="adj" fmla="val 2536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42956" sx="111000" sy="11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D9B2954-CC40-7D47-8DF3-7F160F0B5A7C}"/>
              </a:ext>
            </a:extLst>
          </p:cNvPr>
          <p:cNvSpPr/>
          <p:nvPr/>
        </p:nvSpPr>
        <p:spPr>
          <a:xfrm flipV="1">
            <a:off x="-6119665" y="-1679952"/>
            <a:ext cx="1138845" cy="79023"/>
          </a:xfrm>
          <a:prstGeom prst="roundRect">
            <a:avLst>
              <a:gd name="adj" fmla="val 25363"/>
            </a:avLst>
          </a:prstGeom>
          <a:solidFill>
            <a:srgbClr val="0035A0"/>
          </a:solidFill>
          <a:ln>
            <a:noFill/>
          </a:ln>
          <a:effectLst>
            <a:outerShdw blurRad="470932" sx="109592" sy="10959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06F445-FC64-8946-AB73-3FA5E925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5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73613A-0A89-4D46-B436-69CF9D02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BD12-DB4C-5447-A6E2-A0E540699763}" type="datetime1">
              <a:rPr lang="fr-FR" smtClean="0"/>
              <a:t>30/03/2023</a:t>
            </a:fld>
            <a:endParaRPr lang="fr-FR"/>
          </a:p>
        </p:txBody>
      </p:sp>
      <p:sp>
        <p:nvSpPr>
          <p:cNvPr id="4" name="ZoneTexte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673781-E47C-364F-B33C-7EAD12BC1878}"/>
              </a:ext>
            </a:extLst>
          </p:cNvPr>
          <p:cNvSpPr txBox="1"/>
          <p:nvPr/>
        </p:nvSpPr>
        <p:spPr>
          <a:xfrm>
            <a:off x="213866" y="142421"/>
            <a:ext cx="336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FFC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chemeClr val="accent6">
                    <a:lumMod val="75000"/>
                  </a:schemeClr>
                </a:solidFill>
                <a:latin typeface="Mangal Pro" pitchFamily="2" charset="0"/>
                <a:cs typeface="Mangal Pro" panose="020F0502020204030204" pitchFamily="34" charset="0"/>
              </a:rPr>
              <a:t>l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DD9914-5868-A448-9347-5AFD87645267}"/>
              </a:ext>
            </a:extLst>
          </p:cNvPr>
          <p:cNvSpPr/>
          <p:nvPr/>
        </p:nvSpPr>
        <p:spPr>
          <a:xfrm>
            <a:off x="3581400" y="319481"/>
            <a:ext cx="5549462" cy="6148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2666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Graphique 4" descr="Micro de radio avec un remplissage uni">
            <a:extLst>
              <a:ext uri="{FF2B5EF4-FFF2-40B4-BE49-F238E27FC236}">
                <a16:creationId xmlns:a16="http://schemas.microsoft.com/office/drawing/2014/main" id="{BB3A6271-033C-194E-95D9-79DE3BBEC70B}"/>
              </a:ext>
            </a:extLst>
          </p:cNvPr>
          <p:cNvSpPr/>
          <p:nvPr/>
        </p:nvSpPr>
        <p:spPr>
          <a:xfrm>
            <a:off x="8558048" y="578953"/>
            <a:ext cx="220717" cy="234512"/>
          </a:xfrm>
          <a:custGeom>
            <a:avLst/>
            <a:gdLst>
              <a:gd name="connsiteX0" fmla="*/ 124154 w 220717"/>
              <a:gd name="connsiteY0" fmla="*/ 206923 h 234512"/>
              <a:gd name="connsiteX1" fmla="*/ 124154 w 220717"/>
              <a:gd name="connsiteY1" fmla="*/ 150824 h 234512"/>
              <a:gd name="connsiteX2" fmla="*/ 216119 w 220717"/>
              <a:gd name="connsiteY2" fmla="*/ 45983 h 234512"/>
              <a:gd name="connsiteX3" fmla="*/ 216119 w 220717"/>
              <a:gd name="connsiteY3" fmla="*/ 0 h 234512"/>
              <a:gd name="connsiteX4" fmla="*/ 188530 w 220717"/>
              <a:gd name="connsiteY4" fmla="*/ 0 h 234512"/>
              <a:gd name="connsiteX5" fmla="*/ 188530 w 220717"/>
              <a:gd name="connsiteY5" fmla="*/ 45983 h 234512"/>
              <a:gd name="connsiteX6" fmla="*/ 110359 w 220717"/>
              <a:gd name="connsiteY6" fmla="*/ 124154 h 234512"/>
              <a:gd name="connsiteX7" fmla="*/ 32188 w 220717"/>
              <a:gd name="connsiteY7" fmla="*/ 45983 h 234512"/>
              <a:gd name="connsiteX8" fmla="*/ 32188 w 220717"/>
              <a:gd name="connsiteY8" fmla="*/ 0 h 234512"/>
              <a:gd name="connsiteX9" fmla="*/ 4598 w 220717"/>
              <a:gd name="connsiteY9" fmla="*/ 0 h 234512"/>
              <a:gd name="connsiteX10" fmla="*/ 4598 w 220717"/>
              <a:gd name="connsiteY10" fmla="*/ 45983 h 234512"/>
              <a:gd name="connsiteX11" fmla="*/ 96564 w 220717"/>
              <a:gd name="connsiteY11" fmla="*/ 150824 h 234512"/>
              <a:gd name="connsiteX12" fmla="*/ 96564 w 220717"/>
              <a:gd name="connsiteY12" fmla="*/ 206923 h 234512"/>
              <a:gd name="connsiteX13" fmla="*/ 0 w 220717"/>
              <a:gd name="connsiteY13" fmla="*/ 206923 h 234512"/>
              <a:gd name="connsiteX14" fmla="*/ 0 w 220717"/>
              <a:gd name="connsiteY14" fmla="*/ 234512 h 234512"/>
              <a:gd name="connsiteX15" fmla="*/ 220718 w 220717"/>
              <a:gd name="connsiteY15" fmla="*/ 234512 h 234512"/>
              <a:gd name="connsiteX16" fmla="*/ 220718 w 220717"/>
              <a:gd name="connsiteY16" fmla="*/ 206923 h 234512"/>
              <a:gd name="connsiteX17" fmla="*/ 124154 w 220717"/>
              <a:gd name="connsiteY17" fmla="*/ 206923 h 23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717" h="234512">
                <a:moveTo>
                  <a:pt x="124154" y="206923"/>
                </a:moveTo>
                <a:lnTo>
                  <a:pt x="124154" y="150824"/>
                </a:lnTo>
                <a:cubicBezTo>
                  <a:pt x="176114" y="143926"/>
                  <a:pt x="216119" y="99783"/>
                  <a:pt x="216119" y="45983"/>
                </a:cubicBezTo>
                <a:lnTo>
                  <a:pt x="216119" y="0"/>
                </a:lnTo>
                <a:lnTo>
                  <a:pt x="188530" y="0"/>
                </a:lnTo>
                <a:lnTo>
                  <a:pt x="188530" y="45983"/>
                </a:lnTo>
                <a:cubicBezTo>
                  <a:pt x="188530" y="89207"/>
                  <a:pt x="153583" y="124154"/>
                  <a:pt x="110359" y="124154"/>
                </a:cubicBezTo>
                <a:cubicBezTo>
                  <a:pt x="67135" y="124154"/>
                  <a:pt x="32188" y="89207"/>
                  <a:pt x="32188" y="45983"/>
                </a:cubicBezTo>
                <a:lnTo>
                  <a:pt x="32188" y="0"/>
                </a:lnTo>
                <a:lnTo>
                  <a:pt x="4598" y="0"/>
                </a:lnTo>
                <a:lnTo>
                  <a:pt x="4598" y="45983"/>
                </a:lnTo>
                <a:cubicBezTo>
                  <a:pt x="4598" y="99783"/>
                  <a:pt x="44603" y="143926"/>
                  <a:pt x="96564" y="150824"/>
                </a:cubicBezTo>
                <a:lnTo>
                  <a:pt x="96564" y="206923"/>
                </a:lnTo>
                <a:lnTo>
                  <a:pt x="0" y="206923"/>
                </a:lnTo>
                <a:lnTo>
                  <a:pt x="0" y="234512"/>
                </a:lnTo>
                <a:lnTo>
                  <a:pt x="220718" y="234512"/>
                </a:lnTo>
                <a:lnTo>
                  <a:pt x="220718" y="206923"/>
                </a:lnTo>
                <a:lnTo>
                  <a:pt x="124154" y="206923"/>
                </a:lnTo>
                <a:close/>
              </a:path>
            </a:pathLst>
          </a:custGeom>
          <a:solidFill>
            <a:srgbClr val="00000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Graphique 4" descr="Micro de radio avec un remplissage uni">
            <a:extLst>
              <a:ext uri="{FF2B5EF4-FFF2-40B4-BE49-F238E27FC236}">
                <a16:creationId xmlns:a16="http://schemas.microsoft.com/office/drawing/2014/main" id="{A8B390E0-86E5-BD40-98EB-0E4FA60E96D4}"/>
              </a:ext>
            </a:extLst>
          </p:cNvPr>
          <p:cNvSpPr/>
          <p:nvPr/>
        </p:nvSpPr>
        <p:spPr>
          <a:xfrm>
            <a:off x="8608629" y="408817"/>
            <a:ext cx="119555" cy="275896"/>
          </a:xfrm>
          <a:custGeom>
            <a:avLst/>
            <a:gdLst>
              <a:gd name="connsiteX0" fmla="*/ 59778 w 119555"/>
              <a:gd name="connsiteY0" fmla="*/ 275897 h 275896"/>
              <a:gd name="connsiteX1" fmla="*/ 119555 w 119555"/>
              <a:gd name="connsiteY1" fmla="*/ 216119 h 275896"/>
              <a:gd name="connsiteX2" fmla="*/ 73573 w 119555"/>
              <a:gd name="connsiteY2" fmla="*/ 216119 h 275896"/>
              <a:gd name="connsiteX3" fmla="*/ 73573 w 119555"/>
              <a:gd name="connsiteY3" fmla="*/ 197726 h 275896"/>
              <a:gd name="connsiteX4" fmla="*/ 119555 w 119555"/>
              <a:gd name="connsiteY4" fmla="*/ 197726 h 275896"/>
              <a:gd name="connsiteX5" fmla="*/ 119555 w 119555"/>
              <a:gd name="connsiteY5" fmla="*/ 170136 h 275896"/>
              <a:gd name="connsiteX6" fmla="*/ 73573 w 119555"/>
              <a:gd name="connsiteY6" fmla="*/ 170136 h 275896"/>
              <a:gd name="connsiteX7" fmla="*/ 73573 w 119555"/>
              <a:gd name="connsiteY7" fmla="*/ 151743 h 275896"/>
              <a:gd name="connsiteX8" fmla="*/ 119555 w 119555"/>
              <a:gd name="connsiteY8" fmla="*/ 151743 h 275896"/>
              <a:gd name="connsiteX9" fmla="*/ 119555 w 119555"/>
              <a:gd name="connsiteY9" fmla="*/ 124154 h 275896"/>
              <a:gd name="connsiteX10" fmla="*/ 73573 w 119555"/>
              <a:gd name="connsiteY10" fmla="*/ 124154 h 275896"/>
              <a:gd name="connsiteX11" fmla="*/ 73573 w 119555"/>
              <a:gd name="connsiteY11" fmla="*/ 105760 h 275896"/>
              <a:gd name="connsiteX12" fmla="*/ 119555 w 119555"/>
              <a:gd name="connsiteY12" fmla="*/ 105760 h 275896"/>
              <a:gd name="connsiteX13" fmla="*/ 119555 w 119555"/>
              <a:gd name="connsiteY13" fmla="*/ 78171 h 275896"/>
              <a:gd name="connsiteX14" fmla="*/ 73573 w 119555"/>
              <a:gd name="connsiteY14" fmla="*/ 78171 h 275896"/>
              <a:gd name="connsiteX15" fmla="*/ 73573 w 119555"/>
              <a:gd name="connsiteY15" fmla="*/ 59778 h 275896"/>
              <a:gd name="connsiteX16" fmla="*/ 119555 w 119555"/>
              <a:gd name="connsiteY16" fmla="*/ 59778 h 275896"/>
              <a:gd name="connsiteX17" fmla="*/ 59778 w 119555"/>
              <a:gd name="connsiteY17" fmla="*/ 0 h 275896"/>
              <a:gd name="connsiteX18" fmla="*/ 0 w 119555"/>
              <a:gd name="connsiteY18" fmla="*/ 59778 h 275896"/>
              <a:gd name="connsiteX19" fmla="*/ 0 w 119555"/>
              <a:gd name="connsiteY19" fmla="*/ 216119 h 275896"/>
              <a:gd name="connsiteX20" fmla="*/ 59778 w 119555"/>
              <a:gd name="connsiteY20" fmla="*/ 275897 h 2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555" h="275896">
                <a:moveTo>
                  <a:pt x="59778" y="275897"/>
                </a:moveTo>
                <a:cubicBezTo>
                  <a:pt x="92885" y="275897"/>
                  <a:pt x="119555" y="249227"/>
                  <a:pt x="119555" y="216119"/>
                </a:cubicBezTo>
                <a:lnTo>
                  <a:pt x="73573" y="216119"/>
                </a:lnTo>
                <a:lnTo>
                  <a:pt x="73573" y="197726"/>
                </a:lnTo>
                <a:lnTo>
                  <a:pt x="119555" y="197726"/>
                </a:lnTo>
                <a:lnTo>
                  <a:pt x="119555" y="170136"/>
                </a:lnTo>
                <a:lnTo>
                  <a:pt x="73573" y="170136"/>
                </a:lnTo>
                <a:lnTo>
                  <a:pt x="73573" y="151743"/>
                </a:lnTo>
                <a:lnTo>
                  <a:pt x="119555" y="151743"/>
                </a:lnTo>
                <a:lnTo>
                  <a:pt x="119555" y="124154"/>
                </a:lnTo>
                <a:lnTo>
                  <a:pt x="73573" y="124154"/>
                </a:lnTo>
                <a:lnTo>
                  <a:pt x="73573" y="105760"/>
                </a:lnTo>
                <a:lnTo>
                  <a:pt x="119555" y="105760"/>
                </a:lnTo>
                <a:lnTo>
                  <a:pt x="119555" y="78171"/>
                </a:lnTo>
                <a:lnTo>
                  <a:pt x="73573" y="78171"/>
                </a:lnTo>
                <a:lnTo>
                  <a:pt x="73573" y="59778"/>
                </a:lnTo>
                <a:lnTo>
                  <a:pt x="119555" y="59778"/>
                </a:lnTo>
                <a:cubicBezTo>
                  <a:pt x="119555" y="26670"/>
                  <a:pt x="92885" y="0"/>
                  <a:pt x="59778" y="0"/>
                </a:cubicBezTo>
                <a:cubicBezTo>
                  <a:pt x="26670" y="0"/>
                  <a:pt x="0" y="26670"/>
                  <a:pt x="0" y="59778"/>
                </a:cubicBezTo>
                <a:lnTo>
                  <a:pt x="0" y="216119"/>
                </a:lnTo>
                <a:cubicBezTo>
                  <a:pt x="0" y="249227"/>
                  <a:pt x="26670" y="275897"/>
                  <a:pt x="59778" y="275897"/>
                </a:cubicBezTo>
                <a:close/>
              </a:path>
            </a:pathLst>
          </a:custGeom>
          <a:solidFill>
            <a:srgbClr val="0035A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8" name="Graphique 7" descr="Loupe avec un remplissage uni">
            <a:extLst>
              <a:ext uri="{FF2B5EF4-FFF2-40B4-BE49-F238E27FC236}">
                <a16:creationId xmlns:a16="http://schemas.microsoft.com/office/drawing/2014/main" id="{EC416AED-D634-5648-9679-144CE75E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1095" y="390425"/>
            <a:ext cx="441435" cy="44143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A33798D-A4BC-B044-A088-182CFC582EAA}"/>
              </a:ext>
            </a:extLst>
          </p:cNvPr>
          <p:cNvSpPr txBox="1"/>
          <p:nvPr/>
        </p:nvSpPr>
        <p:spPr>
          <a:xfrm>
            <a:off x="4312815" y="411087"/>
            <a:ext cx="4194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PROJET INFORMATIQUE : THE MAZE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1129AD-B4DC-C145-A308-ABDADA535247}"/>
              </a:ext>
            </a:extLst>
          </p:cNvPr>
          <p:cNvSpPr txBox="1"/>
          <p:nvPr/>
        </p:nvSpPr>
        <p:spPr>
          <a:xfrm>
            <a:off x="9780157" y="442242"/>
            <a:ext cx="613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4" action="ppaction://hlinksldjump"/>
              </a:rPr>
              <a:t>Retour à la recherche </a:t>
            </a:r>
            <a:endParaRPr lang="fr-FR" u="sng" dirty="0"/>
          </a:p>
        </p:txBody>
      </p:sp>
      <p:sp>
        <p:nvSpPr>
          <p:cNvPr id="15" name="ZoneTexte 14">
            <a:hlinkClick r:id="rId5" action="ppaction://hlinksldjump"/>
            <a:extLst>
              <a:ext uri="{FF2B5EF4-FFF2-40B4-BE49-F238E27FC236}">
                <a16:creationId xmlns:a16="http://schemas.microsoft.com/office/drawing/2014/main" id="{BD968D61-2938-A04A-93EA-E863110B9C4C}"/>
              </a:ext>
            </a:extLst>
          </p:cNvPr>
          <p:cNvSpPr txBox="1"/>
          <p:nvPr/>
        </p:nvSpPr>
        <p:spPr>
          <a:xfrm flipV="1">
            <a:off x="-5604123" y="-904019"/>
            <a:ext cx="829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C’EST QUOI ?</a:t>
            </a:r>
            <a:endParaRPr lang="fr-FR" sz="2800" b="1" u="sng" dirty="0">
              <a:solidFill>
                <a:schemeClr val="bg1"/>
              </a:solidFill>
              <a:latin typeface="Mangal Pro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D8FDA-8F3B-674A-A293-9B83D70F689A}"/>
              </a:ext>
            </a:extLst>
          </p:cNvPr>
          <p:cNvSpPr txBox="1"/>
          <p:nvPr/>
        </p:nvSpPr>
        <p:spPr>
          <a:xfrm flipV="1">
            <a:off x="-1506867" y="-966171"/>
            <a:ext cx="1336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POURQUOI ? </a:t>
            </a:r>
          </a:p>
          <a:p>
            <a:pPr algn="just"/>
            <a:endParaRPr lang="fr-FR" sz="2000" i="1" dirty="0">
              <a:solidFill>
                <a:schemeClr val="bg1"/>
              </a:solidFill>
            </a:endParaRP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CE694F-14DB-7F4D-AFB4-7E76E109A0D8}"/>
              </a:ext>
            </a:extLst>
          </p:cNvPr>
          <p:cNvSpPr txBox="1"/>
          <p:nvPr/>
        </p:nvSpPr>
        <p:spPr>
          <a:xfrm flipV="1">
            <a:off x="-3294753" y="-2736226"/>
            <a:ext cx="8025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THE MAZE !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0AD8E0-9143-7D4F-8DAE-4F3B223BE527}"/>
              </a:ext>
            </a:extLst>
          </p:cNvPr>
          <p:cNvSpPr txBox="1"/>
          <p:nvPr/>
        </p:nvSpPr>
        <p:spPr>
          <a:xfrm>
            <a:off x="321972" y="1496371"/>
            <a:ext cx="3367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FONCTIONNALITES</a:t>
            </a:r>
          </a:p>
        </p:txBody>
      </p:sp>
      <p:sp>
        <p:nvSpPr>
          <p:cNvPr id="21" name="ZoneTexte 20">
            <a:hlinkClick r:id="rId5" action="ppaction://hlinksldjump"/>
            <a:extLst>
              <a:ext uri="{FF2B5EF4-FFF2-40B4-BE49-F238E27FC236}">
                <a16:creationId xmlns:a16="http://schemas.microsoft.com/office/drawing/2014/main" id="{602CC596-EA0D-EA42-A143-90808F588F42}"/>
              </a:ext>
            </a:extLst>
          </p:cNvPr>
          <p:cNvSpPr txBox="1"/>
          <p:nvPr/>
        </p:nvSpPr>
        <p:spPr>
          <a:xfrm>
            <a:off x="546951" y="15824325"/>
            <a:ext cx="2373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i="1" dirty="0">
                <a:solidFill>
                  <a:schemeClr val="bg1"/>
                </a:solidFill>
              </a:rPr>
              <a:t>-Lycée Montalembert </a:t>
            </a: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-Option SISR </a:t>
            </a:r>
            <a:r>
              <a:rPr lang="fr-FR" sz="2400" b="1" u="sng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50" name="Picture 2" descr="How to Code in Python using Spyder | i2tutorials">
            <a:extLst>
              <a:ext uri="{FF2B5EF4-FFF2-40B4-BE49-F238E27FC236}">
                <a16:creationId xmlns:a16="http://schemas.microsoft.com/office/drawing/2014/main" id="{068E6119-91A0-7249-861B-0A256A12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8047"/>
            <a:ext cx="1439162" cy="143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09439FA-8DAF-AF4E-BDB2-E40A5EE39292}"/>
              </a:ext>
            </a:extLst>
          </p:cNvPr>
          <p:cNvSpPr/>
          <p:nvPr/>
        </p:nvSpPr>
        <p:spPr>
          <a:xfrm>
            <a:off x="1648271" y="2469757"/>
            <a:ext cx="9492745" cy="4067938"/>
          </a:xfrm>
          <a:prstGeom prst="roundRect">
            <a:avLst>
              <a:gd name="adj" fmla="val 25363"/>
            </a:avLst>
          </a:prstGeom>
          <a:solidFill>
            <a:schemeClr val="accent4"/>
          </a:solidFill>
          <a:ln>
            <a:noFill/>
          </a:ln>
          <a:effectLst>
            <a:outerShdw blurRad="470932" sx="109592" sy="10959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5566503-F007-2A42-ACE4-3DCD274B9255}"/>
              </a:ext>
            </a:extLst>
          </p:cNvPr>
          <p:cNvSpPr txBox="1"/>
          <p:nvPr/>
        </p:nvSpPr>
        <p:spPr>
          <a:xfrm>
            <a:off x="1897633" y="2800754"/>
            <a:ext cx="92433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CONNEXION :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Fichier CSV </a:t>
            </a:r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 mot de passe, pseudo , score </a:t>
            </a:r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CREATION DU LABYRINTHE : 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Initialisation des dimensions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Initialisation des positions</a:t>
            </a: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	</a:t>
            </a:r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hlinkClick r:id="rId7" action="ppaction://hlinksldjump"/>
              </a:rPr>
              <a:t>Traçage du labyrinthe </a:t>
            </a:r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  <a:hlinkClick r:id="rId7" action="ppaction://hlinksldjump"/>
              </a:rPr>
              <a:t> les murs infranchissables</a:t>
            </a:r>
            <a:endParaRPr lang="fr-FR" sz="2600" b="1" dirty="0">
              <a:solidFill>
                <a:schemeClr val="bg1"/>
              </a:solidFill>
              <a:latin typeface="Mangal Pro" pitchFamily="2" charset="0"/>
              <a:sym typeface="Wingdings" pitchFamily="2" charset="2"/>
            </a:endParaRPr>
          </a:p>
          <a:p>
            <a:r>
              <a:rPr lang="fr-FR" sz="26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	Positionner le trésor invisible, les pièges et les 	indices</a:t>
            </a:r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89EB63F-E744-8D48-970C-E6941724A5B2}"/>
              </a:ext>
            </a:extLst>
          </p:cNvPr>
          <p:cNvSpPr/>
          <p:nvPr/>
        </p:nvSpPr>
        <p:spPr>
          <a:xfrm>
            <a:off x="1798788" y="2490043"/>
            <a:ext cx="9222703" cy="4067938"/>
          </a:xfrm>
          <a:prstGeom prst="roundRect">
            <a:avLst>
              <a:gd name="adj" fmla="val 25363"/>
            </a:avLst>
          </a:prstGeom>
          <a:solidFill>
            <a:srgbClr val="FF0000"/>
          </a:solidFill>
          <a:ln>
            <a:noFill/>
          </a:ln>
          <a:effectLst>
            <a:outerShdw blurRad="430984" sx="107991" sy="107991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CD0CE1-758B-D641-8BAD-6CC8593CFAAD}"/>
              </a:ext>
            </a:extLst>
          </p:cNvPr>
          <p:cNvSpPr txBox="1"/>
          <p:nvPr/>
        </p:nvSpPr>
        <p:spPr>
          <a:xfrm>
            <a:off x="2297110" y="2627818"/>
            <a:ext cx="884390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GENERER LES INDICES ET PIEGES. </a:t>
            </a:r>
          </a:p>
          <a:p>
            <a:endParaRPr lang="fr-FR" sz="2800" b="1" dirty="0">
              <a:solidFill>
                <a:schemeClr val="bg1"/>
              </a:solidFill>
              <a:latin typeface="Mangal Pro" pitchFamily="2" charset="0"/>
            </a:endParaRPr>
          </a:p>
          <a:p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FAIRE BOUGER LE PION </a:t>
            </a:r>
            <a:r>
              <a:rPr lang="fr-FR" sz="28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 ﻿</a:t>
            </a:r>
            <a:r>
              <a:rPr lang="fr-FR" sz="2800" b="1" dirty="0" err="1">
                <a:solidFill>
                  <a:schemeClr val="bg1"/>
                </a:solidFill>
                <a:latin typeface="Mangal Pro" pitchFamily="2" charset="0"/>
                <a:sym typeface="Wingdings" pitchFamily="2" charset="2"/>
                <a:hlinkClick r:id="rId8" action="ppaction://hlinksldjump"/>
              </a:rPr>
              <a:t>event.keysym</a:t>
            </a:r>
            <a:r>
              <a:rPr lang="fr-FR" sz="28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  <a:hlinkClick r:id="rId8" action="ppaction://hlinksldjump"/>
              </a:rPr>
              <a:t> </a:t>
            </a:r>
            <a:r>
              <a:rPr lang="fr-FR" sz="28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, attacher une fonction à l’</a:t>
            </a:r>
            <a:r>
              <a:rPr lang="fr-FR" sz="2800" b="1" dirty="0" err="1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évenement</a:t>
            </a:r>
            <a:r>
              <a:rPr lang="fr-FR" sz="28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 du clavier</a:t>
            </a:r>
          </a:p>
          <a:p>
            <a:endParaRPr lang="fr-FR" sz="2800" b="1" dirty="0">
              <a:solidFill>
                <a:schemeClr val="bg1"/>
              </a:solidFill>
              <a:latin typeface="Mangal Pro" pitchFamily="2" charset="0"/>
              <a:sym typeface="Wingdings" pitchFamily="2" charset="2"/>
            </a:endParaRPr>
          </a:p>
          <a:p>
            <a:r>
              <a:rPr lang="fr-FR" sz="28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VERIFIER SI LE JOUEUR A TROUVER LE TRESOR ou INDICE ou PIEGE </a:t>
            </a:r>
          </a:p>
          <a:p>
            <a:endParaRPr lang="fr-FR" sz="2800" b="1" dirty="0">
              <a:solidFill>
                <a:schemeClr val="bg1"/>
              </a:solidFill>
              <a:latin typeface="Mangal Pro" pitchFamily="2" charset="0"/>
              <a:sym typeface="Wingdings" pitchFamily="2" charset="2"/>
            </a:endParaRPr>
          </a:p>
          <a:p>
            <a:r>
              <a:rPr lang="fr-FR" sz="2800" b="1" dirty="0">
                <a:solidFill>
                  <a:schemeClr val="bg1"/>
                </a:solidFill>
                <a:latin typeface="Mangal Pro" pitchFamily="2" charset="0"/>
                <a:sym typeface="Wingdings" pitchFamily="2" charset="2"/>
              </a:rPr>
              <a:t>METTRE A JOUR LE SCORE </a:t>
            </a:r>
            <a:endParaRPr lang="fr-FR" sz="2800" b="1" dirty="0">
              <a:solidFill>
                <a:schemeClr val="bg1"/>
              </a:solidFill>
              <a:latin typeface="Mangal Pro" pitchFamily="2" charset="0"/>
            </a:endParaRPr>
          </a:p>
          <a:p>
            <a:endParaRPr lang="fr-FR" sz="2800" b="1" dirty="0">
              <a:solidFill>
                <a:schemeClr val="bg1"/>
              </a:solidFill>
              <a:latin typeface="Mangal Pro" pitchFamily="2" charset="0"/>
            </a:endParaRPr>
          </a:p>
          <a:p>
            <a:endParaRPr lang="fr-FR" sz="2800" b="1" dirty="0">
              <a:solidFill>
                <a:schemeClr val="bg1"/>
              </a:solidFill>
              <a:latin typeface="Mangal Pro" pitchFamily="2" charset="0"/>
            </a:endParaRPr>
          </a:p>
          <a:p>
            <a:pPr algn="just"/>
            <a:endParaRPr lang="fr-FR" sz="2000" i="1" dirty="0">
              <a:solidFill>
                <a:schemeClr val="bg1"/>
              </a:solidFill>
            </a:endParaRP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2102DB6-9499-E642-803A-804E05FAE443}"/>
              </a:ext>
            </a:extLst>
          </p:cNvPr>
          <p:cNvSpPr/>
          <p:nvPr/>
        </p:nvSpPr>
        <p:spPr>
          <a:xfrm>
            <a:off x="838201" y="1089946"/>
            <a:ext cx="10670628" cy="5908433"/>
          </a:xfrm>
          <a:prstGeom prst="roundRect">
            <a:avLst>
              <a:gd name="adj" fmla="val 25363"/>
            </a:avLst>
          </a:prstGeom>
          <a:solidFill>
            <a:srgbClr val="0035A0"/>
          </a:solidFill>
          <a:ln>
            <a:noFill/>
          </a:ln>
          <a:effectLst>
            <a:outerShdw blurRad="312826" sx="104392" sy="10439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C2CCC01-8998-1D42-9AFC-ABBB2D1513BE}"/>
              </a:ext>
            </a:extLst>
          </p:cNvPr>
          <p:cNvSpPr/>
          <p:nvPr/>
        </p:nvSpPr>
        <p:spPr>
          <a:xfrm>
            <a:off x="-4172233" y="-5329481"/>
            <a:ext cx="2483159" cy="5908434"/>
          </a:xfrm>
          <a:prstGeom prst="roundRect">
            <a:avLst>
              <a:gd name="adj" fmla="val 253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525CD6B-C9AC-B840-B437-90163E469A67}"/>
              </a:ext>
            </a:extLst>
          </p:cNvPr>
          <p:cNvSpPr/>
          <p:nvPr/>
        </p:nvSpPr>
        <p:spPr>
          <a:xfrm>
            <a:off x="16179795" y="9247188"/>
            <a:ext cx="2483159" cy="5908434"/>
          </a:xfrm>
          <a:prstGeom prst="roundRect">
            <a:avLst>
              <a:gd name="adj" fmla="val 253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39F8B38-7CE2-0549-A62D-AE6404283325}"/>
              </a:ext>
            </a:extLst>
          </p:cNvPr>
          <p:cNvSpPr/>
          <p:nvPr/>
        </p:nvSpPr>
        <p:spPr>
          <a:xfrm>
            <a:off x="18662954" y="1342743"/>
            <a:ext cx="2483159" cy="5908433"/>
          </a:xfrm>
          <a:prstGeom prst="roundRect">
            <a:avLst>
              <a:gd name="adj" fmla="val 253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A92F34D-15E9-5E4B-9858-4B1654249BC2}"/>
              </a:ext>
            </a:extLst>
          </p:cNvPr>
          <p:cNvSpPr txBox="1"/>
          <p:nvPr/>
        </p:nvSpPr>
        <p:spPr>
          <a:xfrm>
            <a:off x="12602723" y="1758459"/>
            <a:ext cx="26739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2019 à 2020</a:t>
            </a:r>
          </a:p>
          <a:p>
            <a:pPr algn="ctr"/>
            <a:r>
              <a:rPr lang="fr-FR" sz="2700" b="1" u="sng" dirty="0">
                <a:solidFill>
                  <a:schemeClr val="bg1"/>
                </a:solidFill>
                <a:latin typeface="Mangal Pro" pitchFamily="2" charset="0"/>
              </a:rPr>
              <a:t>Licence STAPS</a:t>
            </a:r>
          </a:p>
          <a:p>
            <a:pPr algn="just"/>
            <a:endParaRPr lang="fr-FR" sz="2000" i="1" dirty="0">
              <a:solidFill>
                <a:schemeClr val="bg1"/>
              </a:solidFill>
            </a:endParaRPr>
          </a:p>
          <a:p>
            <a:pPr algn="just"/>
            <a:r>
              <a:rPr lang="fr-FR" sz="2000" i="1" dirty="0">
                <a:solidFill>
                  <a:schemeClr val="bg1"/>
                </a:solidFill>
              </a:rPr>
              <a:t> - </a:t>
            </a:r>
            <a:r>
              <a:rPr lang="fr-FR" sz="2400" i="1" dirty="0">
                <a:solidFill>
                  <a:schemeClr val="bg1"/>
                </a:solidFill>
              </a:rPr>
              <a:t>UPJV d'Amiens</a:t>
            </a: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49233C-C0DB-1D49-B4C1-AB1EAB9A2907}"/>
              </a:ext>
            </a:extLst>
          </p:cNvPr>
          <p:cNvSpPr txBox="1"/>
          <p:nvPr/>
        </p:nvSpPr>
        <p:spPr>
          <a:xfrm>
            <a:off x="15602187" y="1806218"/>
            <a:ext cx="267397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2018 à 2019 </a:t>
            </a:r>
          </a:p>
          <a:p>
            <a:pPr algn="ctr"/>
            <a:r>
              <a:rPr lang="fr-FR" sz="2700" b="1" u="sng" dirty="0">
                <a:solidFill>
                  <a:schemeClr val="bg1"/>
                </a:solidFill>
                <a:latin typeface="Mangal Pro" pitchFamily="2" charset="0"/>
              </a:rPr>
              <a:t>Baccalauréat</a:t>
            </a:r>
          </a:p>
          <a:p>
            <a:pPr algn="just"/>
            <a:endParaRPr lang="fr-FR" sz="2000" i="1" dirty="0">
              <a:solidFill>
                <a:schemeClr val="bg1"/>
              </a:solidFill>
            </a:endParaRPr>
          </a:p>
          <a:p>
            <a:r>
              <a:rPr lang="fr-FR" sz="2000" i="1" dirty="0">
                <a:solidFill>
                  <a:schemeClr val="bg1"/>
                </a:solidFill>
              </a:rPr>
              <a:t> - </a:t>
            </a:r>
            <a:r>
              <a:rPr lang="fr-FR" sz="2400" i="1" dirty="0">
                <a:solidFill>
                  <a:schemeClr val="bg1"/>
                </a:solidFill>
              </a:rPr>
              <a:t>Lycée </a:t>
            </a:r>
            <a:r>
              <a:rPr lang="fr-FR" sz="2400" i="1" dirty="0" err="1">
                <a:solidFill>
                  <a:schemeClr val="bg1"/>
                </a:solidFill>
              </a:rPr>
              <a:t>Andre</a:t>
            </a:r>
            <a:endParaRPr lang="fr-FR" sz="2400" i="1" dirty="0">
              <a:solidFill>
                <a:schemeClr val="bg1"/>
              </a:solidFill>
            </a:endParaRPr>
          </a:p>
          <a:p>
            <a:r>
              <a:rPr lang="fr-FR" sz="2400" i="1" dirty="0">
                <a:solidFill>
                  <a:schemeClr val="bg1"/>
                </a:solidFill>
              </a:rPr>
              <a:t> Malraux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-Sciences éco et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social 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- Option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mathématiques </a:t>
            </a: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4CA2B0-010D-1447-81F8-1CF7EDFAA58B}"/>
              </a:ext>
            </a:extLst>
          </p:cNvPr>
          <p:cNvSpPr txBox="1"/>
          <p:nvPr/>
        </p:nvSpPr>
        <p:spPr>
          <a:xfrm>
            <a:off x="18419430" y="1758459"/>
            <a:ext cx="295854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Expérience</a:t>
            </a:r>
          </a:p>
          <a:p>
            <a:pPr algn="ctr"/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Professionnelle</a:t>
            </a:r>
          </a:p>
          <a:p>
            <a:pPr algn="ctr"/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--Stages: </a:t>
            </a:r>
          </a:p>
          <a:p>
            <a:r>
              <a:rPr lang="fr-FR" sz="2400" b="1" i="1" u="sng" dirty="0">
                <a:solidFill>
                  <a:schemeClr val="bg1"/>
                </a:solidFill>
                <a:latin typeface="Mangal Pro" pitchFamily="2" charset="0"/>
              </a:rPr>
              <a:t> </a:t>
            </a:r>
            <a:r>
              <a:rPr lang="fr-FR" sz="2400" i="1" dirty="0">
                <a:solidFill>
                  <a:schemeClr val="bg1"/>
                </a:solidFill>
              </a:rPr>
              <a:t>  Mairie de Stains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  Agent informatique</a:t>
            </a:r>
          </a:p>
          <a:p>
            <a:endParaRPr lang="fr-FR" sz="2400" i="1" dirty="0">
              <a:solidFill>
                <a:schemeClr val="bg1"/>
              </a:solidFill>
            </a:endParaRP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--Parc Astérix : 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  </a:t>
            </a:r>
            <a:r>
              <a:rPr lang="fr-FR" sz="2200" i="1" dirty="0">
                <a:solidFill>
                  <a:schemeClr val="bg1"/>
                </a:solidFill>
              </a:rPr>
              <a:t>Operateur polyvalent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</a:t>
            </a: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--Bénévolat: </a:t>
            </a:r>
          </a:p>
          <a:p>
            <a:r>
              <a:rPr lang="fr-FR" sz="2200" i="1" dirty="0">
                <a:solidFill>
                  <a:schemeClr val="bg1"/>
                </a:solidFill>
              </a:rPr>
              <a:t>   Maison des jeunes de</a:t>
            </a:r>
          </a:p>
          <a:p>
            <a:r>
              <a:rPr lang="fr-FR" sz="2200" i="1" dirty="0">
                <a:solidFill>
                  <a:schemeClr val="bg1"/>
                </a:solidFill>
              </a:rPr>
              <a:t>   Creil </a:t>
            </a:r>
            <a:endParaRPr lang="fr-FR" sz="2200" b="1" u="sng" dirty="0">
              <a:solidFill>
                <a:schemeClr val="bg1"/>
              </a:solidFill>
              <a:latin typeface="Mangal Pro" pitchFamily="2" charset="0"/>
            </a:endParaRPr>
          </a:p>
          <a:p>
            <a:endParaRPr lang="fr-FR" sz="2400" b="1" u="sng" dirty="0">
              <a:solidFill>
                <a:schemeClr val="bg1"/>
              </a:solidFill>
              <a:latin typeface="Mangal Pro" pitchFamily="2" charset="0"/>
            </a:endParaRPr>
          </a:p>
          <a:p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pPr algn="just"/>
            <a:endParaRPr lang="fr-FR" sz="2000" i="1" dirty="0">
              <a:solidFill>
                <a:schemeClr val="bg1"/>
              </a:solidFill>
            </a:endParaRPr>
          </a:p>
          <a:p>
            <a:pPr algn="just"/>
            <a:r>
              <a:rPr lang="fr-FR" sz="20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F0665D-F9F3-6149-8983-9D16D490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1CFE13-67FC-254E-8BF8-A19EB0AE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8BF8-5DB4-9742-8CA5-FC4DD1C9F4EF}" type="datetime1">
              <a:rPr lang="fr-FR" smtClean="0"/>
              <a:t>30/03/2023</a:t>
            </a:fld>
            <a:endParaRPr lang="fr-FR"/>
          </a:p>
        </p:txBody>
      </p:sp>
      <p:sp>
        <p:nvSpPr>
          <p:cNvPr id="4" name="ZoneTexte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96F4DC5-CE48-C241-8AB8-B8D4C687CB25}"/>
              </a:ext>
            </a:extLst>
          </p:cNvPr>
          <p:cNvSpPr txBox="1"/>
          <p:nvPr/>
        </p:nvSpPr>
        <p:spPr>
          <a:xfrm>
            <a:off x="213866" y="142421"/>
            <a:ext cx="336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FFC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chemeClr val="accent6">
                    <a:lumMod val="75000"/>
                  </a:schemeClr>
                </a:solidFill>
                <a:latin typeface="Mangal Pro" pitchFamily="2" charset="0"/>
                <a:cs typeface="Mangal Pro" panose="020F0502020204030204" pitchFamily="34" charset="0"/>
              </a:rPr>
              <a:t>l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0152670-3329-0A41-B654-FFE8297DB18F}"/>
              </a:ext>
            </a:extLst>
          </p:cNvPr>
          <p:cNvSpPr/>
          <p:nvPr/>
        </p:nvSpPr>
        <p:spPr>
          <a:xfrm>
            <a:off x="3581400" y="319481"/>
            <a:ext cx="5549462" cy="6148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2666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Graphique 4" descr="Micro de radio avec un remplissage uni">
            <a:extLst>
              <a:ext uri="{FF2B5EF4-FFF2-40B4-BE49-F238E27FC236}">
                <a16:creationId xmlns:a16="http://schemas.microsoft.com/office/drawing/2014/main" id="{A7DC7E25-C973-7047-A110-F04C5838BEC8}"/>
              </a:ext>
            </a:extLst>
          </p:cNvPr>
          <p:cNvSpPr/>
          <p:nvPr/>
        </p:nvSpPr>
        <p:spPr>
          <a:xfrm>
            <a:off x="8558048" y="578953"/>
            <a:ext cx="220717" cy="234512"/>
          </a:xfrm>
          <a:custGeom>
            <a:avLst/>
            <a:gdLst>
              <a:gd name="connsiteX0" fmla="*/ 124154 w 220717"/>
              <a:gd name="connsiteY0" fmla="*/ 206923 h 234512"/>
              <a:gd name="connsiteX1" fmla="*/ 124154 w 220717"/>
              <a:gd name="connsiteY1" fmla="*/ 150824 h 234512"/>
              <a:gd name="connsiteX2" fmla="*/ 216119 w 220717"/>
              <a:gd name="connsiteY2" fmla="*/ 45983 h 234512"/>
              <a:gd name="connsiteX3" fmla="*/ 216119 w 220717"/>
              <a:gd name="connsiteY3" fmla="*/ 0 h 234512"/>
              <a:gd name="connsiteX4" fmla="*/ 188530 w 220717"/>
              <a:gd name="connsiteY4" fmla="*/ 0 h 234512"/>
              <a:gd name="connsiteX5" fmla="*/ 188530 w 220717"/>
              <a:gd name="connsiteY5" fmla="*/ 45983 h 234512"/>
              <a:gd name="connsiteX6" fmla="*/ 110359 w 220717"/>
              <a:gd name="connsiteY6" fmla="*/ 124154 h 234512"/>
              <a:gd name="connsiteX7" fmla="*/ 32188 w 220717"/>
              <a:gd name="connsiteY7" fmla="*/ 45983 h 234512"/>
              <a:gd name="connsiteX8" fmla="*/ 32188 w 220717"/>
              <a:gd name="connsiteY8" fmla="*/ 0 h 234512"/>
              <a:gd name="connsiteX9" fmla="*/ 4598 w 220717"/>
              <a:gd name="connsiteY9" fmla="*/ 0 h 234512"/>
              <a:gd name="connsiteX10" fmla="*/ 4598 w 220717"/>
              <a:gd name="connsiteY10" fmla="*/ 45983 h 234512"/>
              <a:gd name="connsiteX11" fmla="*/ 96564 w 220717"/>
              <a:gd name="connsiteY11" fmla="*/ 150824 h 234512"/>
              <a:gd name="connsiteX12" fmla="*/ 96564 w 220717"/>
              <a:gd name="connsiteY12" fmla="*/ 206923 h 234512"/>
              <a:gd name="connsiteX13" fmla="*/ 0 w 220717"/>
              <a:gd name="connsiteY13" fmla="*/ 206923 h 234512"/>
              <a:gd name="connsiteX14" fmla="*/ 0 w 220717"/>
              <a:gd name="connsiteY14" fmla="*/ 234512 h 234512"/>
              <a:gd name="connsiteX15" fmla="*/ 220718 w 220717"/>
              <a:gd name="connsiteY15" fmla="*/ 234512 h 234512"/>
              <a:gd name="connsiteX16" fmla="*/ 220718 w 220717"/>
              <a:gd name="connsiteY16" fmla="*/ 206923 h 234512"/>
              <a:gd name="connsiteX17" fmla="*/ 124154 w 220717"/>
              <a:gd name="connsiteY17" fmla="*/ 206923 h 23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717" h="234512">
                <a:moveTo>
                  <a:pt x="124154" y="206923"/>
                </a:moveTo>
                <a:lnTo>
                  <a:pt x="124154" y="150824"/>
                </a:lnTo>
                <a:cubicBezTo>
                  <a:pt x="176114" y="143926"/>
                  <a:pt x="216119" y="99783"/>
                  <a:pt x="216119" y="45983"/>
                </a:cubicBezTo>
                <a:lnTo>
                  <a:pt x="216119" y="0"/>
                </a:lnTo>
                <a:lnTo>
                  <a:pt x="188530" y="0"/>
                </a:lnTo>
                <a:lnTo>
                  <a:pt x="188530" y="45983"/>
                </a:lnTo>
                <a:cubicBezTo>
                  <a:pt x="188530" y="89207"/>
                  <a:pt x="153583" y="124154"/>
                  <a:pt x="110359" y="124154"/>
                </a:cubicBezTo>
                <a:cubicBezTo>
                  <a:pt x="67135" y="124154"/>
                  <a:pt x="32188" y="89207"/>
                  <a:pt x="32188" y="45983"/>
                </a:cubicBezTo>
                <a:lnTo>
                  <a:pt x="32188" y="0"/>
                </a:lnTo>
                <a:lnTo>
                  <a:pt x="4598" y="0"/>
                </a:lnTo>
                <a:lnTo>
                  <a:pt x="4598" y="45983"/>
                </a:lnTo>
                <a:cubicBezTo>
                  <a:pt x="4598" y="99783"/>
                  <a:pt x="44603" y="143926"/>
                  <a:pt x="96564" y="150824"/>
                </a:cubicBezTo>
                <a:lnTo>
                  <a:pt x="96564" y="206923"/>
                </a:lnTo>
                <a:lnTo>
                  <a:pt x="0" y="206923"/>
                </a:lnTo>
                <a:lnTo>
                  <a:pt x="0" y="234512"/>
                </a:lnTo>
                <a:lnTo>
                  <a:pt x="220718" y="234512"/>
                </a:lnTo>
                <a:lnTo>
                  <a:pt x="220718" y="206923"/>
                </a:lnTo>
                <a:lnTo>
                  <a:pt x="124154" y="206923"/>
                </a:lnTo>
                <a:close/>
              </a:path>
            </a:pathLst>
          </a:custGeom>
          <a:solidFill>
            <a:srgbClr val="00000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Graphique 4" descr="Micro de radio avec un remplissage uni">
            <a:extLst>
              <a:ext uri="{FF2B5EF4-FFF2-40B4-BE49-F238E27FC236}">
                <a16:creationId xmlns:a16="http://schemas.microsoft.com/office/drawing/2014/main" id="{38588225-3B56-E344-BAFC-06DF05DCD4BA}"/>
              </a:ext>
            </a:extLst>
          </p:cNvPr>
          <p:cNvSpPr/>
          <p:nvPr/>
        </p:nvSpPr>
        <p:spPr>
          <a:xfrm>
            <a:off x="8608629" y="408817"/>
            <a:ext cx="119555" cy="275896"/>
          </a:xfrm>
          <a:custGeom>
            <a:avLst/>
            <a:gdLst>
              <a:gd name="connsiteX0" fmla="*/ 59778 w 119555"/>
              <a:gd name="connsiteY0" fmla="*/ 275897 h 275896"/>
              <a:gd name="connsiteX1" fmla="*/ 119555 w 119555"/>
              <a:gd name="connsiteY1" fmla="*/ 216119 h 275896"/>
              <a:gd name="connsiteX2" fmla="*/ 73573 w 119555"/>
              <a:gd name="connsiteY2" fmla="*/ 216119 h 275896"/>
              <a:gd name="connsiteX3" fmla="*/ 73573 w 119555"/>
              <a:gd name="connsiteY3" fmla="*/ 197726 h 275896"/>
              <a:gd name="connsiteX4" fmla="*/ 119555 w 119555"/>
              <a:gd name="connsiteY4" fmla="*/ 197726 h 275896"/>
              <a:gd name="connsiteX5" fmla="*/ 119555 w 119555"/>
              <a:gd name="connsiteY5" fmla="*/ 170136 h 275896"/>
              <a:gd name="connsiteX6" fmla="*/ 73573 w 119555"/>
              <a:gd name="connsiteY6" fmla="*/ 170136 h 275896"/>
              <a:gd name="connsiteX7" fmla="*/ 73573 w 119555"/>
              <a:gd name="connsiteY7" fmla="*/ 151743 h 275896"/>
              <a:gd name="connsiteX8" fmla="*/ 119555 w 119555"/>
              <a:gd name="connsiteY8" fmla="*/ 151743 h 275896"/>
              <a:gd name="connsiteX9" fmla="*/ 119555 w 119555"/>
              <a:gd name="connsiteY9" fmla="*/ 124154 h 275896"/>
              <a:gd name="connsiteX10" fmla="*/ 73573 w 119555"/>
              <a:gd name="connsiteY10" fmla="*/ 124154 h 275896"/>
              <a:gd name="connsiteX11" fmla="*/ 73573 w 119555"/>
              <a:gd name="connsiteY11" fmla="*/ 105760 h 275896"/>
              <a:gd name="connsiteX12" fmla="*/ 119555 w 119555"/>
              <a:gd name="connsiteY12" fmla="*/ 105760 h 275896"/>
              <a:gd name="connsiteX13" fmla="*/ 119555 w 119555"/>
              <a:gd name="connsiteY13" fmla="*/ 78171 h 275896"/>
              <a:gd name="connsiteX14" fmla="*/ 73573 w 119555"/>
              <a:gd name="connsiteY14" fmla="*/ 78171 h 275896"/>
              <a:gd name="connsiteX15" fmla="*/ 73573 w 119555"/>
              <a:gd name="connsiteY15" fmla="*/ 59778 h 275896"/>
              <a:gd name="connsiteX16" fmla="*/ 119555 w 119555"/>
              <a:gd name="connsiteY16" fmla="*/ 59778 h 275896"/>
              <a:gd name="connsiteX17" fmla="*/ 59778 w 119555"/>
              <a:gd name="connsiteY17" fmla="*/ 0 h 275896"/>
              <a:gd name="connsiteX18" fmla="*/ 0 w 119555"/>
              <a:gd name="connsiteY18" fmla="*/ 59778 h 275896"/>
              <a:gd name="connsiteX19" fmla="*/ 0 w 119555"/>
              <a:gd name="connsiteY19" fmla="*/ 216119 h 275896"/>
              <a:gd name="connsiteX20" fmla="*/ 59778 w 119555"/>
              <a:gd name="connsiteY20" fmla="*/ 275897 h 2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555" h="275896">
                <a:moveTo>
                  <a:pt x="59778" y="275897"/>
                </a:moveTo>
                <a:cubicBezTo>
                  <a:pt x="92885" y="275897"/>
                  <a:pt x="119555" y="249227"/>
                  <a:pt x="119555" y="216119"/>
                </a:cubicBezTo>
                <a:lnTo>
                  <a:pt x="73573" y="216119"/>
                </a:lnTo>
                <a:lnTo>
                  <a:pt x="73573" y="197726"/>
                </a:lnTo>
                <a:lnTo>
                  <a:pt x="119555" y="197726"/>
                </a:lnTo>
                <a:lnTo>
                  <a:pt x="119555" y="170136"/>
                </a:lnTo>
                <a:lnTo>
                  <a:pt x="73573" y="170136"/>
                </a:lnTo>
                <a:lnTo>
                  <a:pt x="73573" y="151743"/>
                </a:lnTo>
                <a:lnTo>
                  <a:pt x="119555" y="151743"/>
                </a:lnTo>
                <a:lnTo>
                  <a:pt x="119555" y="124154"/>
                </a:lnTo>
                <a:lnTo>
                  <a:pt x="73573" y="124154"/>
                </a:lnTo>
                <a:lnTo>
                  <a:pt x="73573" y="105760"/>
                </a:lnTo>
                <a:lnTo>
                  <a:pt x="119555" y="105760"/>
                </a:lnTo>
                <a:lnTo>
                  <a:pt x="119555" y="78171"/>
                </a:lnTo>
                <a:lnTo>
                  <a:pt x="73573" y="78171"/>
                </a:lnTo>
                <a:lnTo>
                  <a:pt x="73573" y="59778"/>
                </a:lnTo>
                <a:lnTo>
                  <a:pt x="119555" y="59778"/>
                </a:lnTo>
                <a:cubicBezTo>
                  <a:pt x="119555" y="26670"/>
                  <a:pt x="92885" y="0"/>
                  <a:pt x="59778" y="0"/>
                </a:cubicBezTo>
                <a:cubicBezTo>
                  <a:pt x="26670" y="0"/>
                  <a:pt x="0" y="26670"/>
                  <a:pt x="0" y="59778"/>
                </a:cubicBezTo>
                <a:lnTo>
                  <a:pt x="0" y="216119"/>
                </a:lnTo>
                <a:cubicBezTo>
                  <a:pt x="0" y="249227"/>
                  <a:pt x="26670" y="275897"/>
                  <a:pt x="59778" y="275897"/>
                </a:cubicBezTo>
                <a:close/>
              </a:path>
            </a:pathLst>
          </a:custGeom>
          <a:solidFill>
            <a:srgbClr val="0035A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8" name="Graphique 7" descr="Loupe avec un remplissage uni">
            <a:extLst>
              <a:ext uri="{FF2B5EF4-FFF2-40B4-BE49-F238E27FC236}">
                <a16:creationId xmlns:a16="http://schemas.microsoft.com/office/drawing/2014/main" id="{40CDCAF0-5493-F047-B530-C7E1AF00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1095" y="390425"/>
            <a:ext cx="441435" cy="44143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28EFD5C-97E1-4A44-9337-E958EED6C2F9}"/>
              </a:ext>
            </a:extLst>
          </p:cNvPr>
          <p:cNvSpPr txBox="1"/>
          <p:nvPr/>
        </p:nvSpPr>
        <p:spPr>
          <a:xfrm>
            <a:off x="4312815" y="411087"/>
            <a:ext cx="4194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PROJET INFORMATIQUE : THE MAZE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308A3C-3F9E-9149-86E1-57E5B1A30B04}"/>
              </a:ext>
            </a:extLst>
          </p:cNvPr>
          <p:cNvSpPr txBox="1"/>
          <p:nvPr/>
        </p:nvSpPr>
        <p:spPr>
          <a:xfrm>
            <a:off x="9780157" y="442242"/>
            <a:ext cx="613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4" action="ppaction://hlinksldjump"/>
              </a:rPr>
              <a:t>Retour à la recherche </a:t>
            </a:r>
            <a:endParaRPr lang="fr-FR" u="sng" dirty="0"/>
          </a:p>
        </p:txBody>
      </p:sp>
      <p:sp>
        <p:nvSpPr>
          <p:cNvPr id="15" name="ZoneTexte 14">
            <a:hlinkClick r:id="rId5" action="ppaction://hlinksldjump"/>
            <a:extLst>
              <a:ext uri="{FF2B5EF4-FFF2-40B4-BE49-F238E27FC236}">
                <a16:creationId xmlns:a16="http://schemas.microsoft.com/office/drawing/2014/main" id="{6100C469-F498-B143-BCE1-E2B680CB2657}"/>
              </a:ext>
            </a:extLst>
          </p:cNvPr>
          <p:cNvSpPr txBox="1"/>
          <p:nvPr/>
        </p:nvSpPr>
        <p:spPr>
          <a:xfrm>
            <a:off x="1194042" y="2518350"/>
            <a:ext cx="1019814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u="sng" dirty="0">
              <a:solidFill>
                <a:schemeClr val="bg1"/>
              </a:solidFill>
              <a:latin typeface="Mangal Pro" pitchFamily="2" charset="0"/>
            </a:endParaRPr>
          </a:p>
          <a:p>
            <a:pPr fontAlgn="base"/>
            <a:r>
              <a:rPr lang="fr-FR" sz="2800" dirty="0">
                <a:solidFill>
                  <a:srgbClr val="FFFFFF"/>
                </a:solidFill>
                <a:latin typeface="Mangal Pro" pitchFamily="2" charset="0"/>
              </a:rPr>
              <a:t>Fenêtre de connexion</a:t>
            </a:r>
            <a:r>
              <a:rPr lang="fr-FR" sz="28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/inscription   </a:t>
            </a:r>
          </a:p>
          <a:p>
            <a:pPr fontAlgn="base"/>
            <a:r>
              <a:rPr lang="fr-FR" sz="28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Fenêtre choix : règles du jeu / jouer </a:t>
            </a:r>
          </a:p>
          <a:p>
            <a:pPr fontAlgn="base"/>
            <a:r>
              <a:rPr lang="fr-FR" sz="28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Fenêtre de jeu </a:t>
            </a:r>
          </a:p>
          <a:p>
            <a:pPr fontAlgn="base"/>
            <a:r>
              <a:rPr lang="fr-FR" sz="28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Fenêtre de règles </a:t>
            </a:r>
          </a:p>
          <a:p>
            <a:pPr fontAlgn="base"/>
            <a:r>
              <a:rPr lang="fr-FR" sz="28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Fenêtre SUCCES et génération du niveau suivant  </a:t>
            </a:r>
          </a:p>
          <a:p>
            <a:pPr fontAlgn="base"/>
            <a:endParaRPr lang="en-US" sz="2800" dirty="0">
              <a:solidFill>
                <a:srgbClr val="000000"/>
              </a:solidFill>
              <a:latin typeface="Mangal Pro" pitchFamily="2" charset="0"/>
            </a:endParaRPr>
          </a:p>
          <a:p>
            <a:pPr fontAlgn="base"/>
            <a:r>
              <a:rPr lang="fr-FR" sz="2400" dirty="0">
                <a:solidFill>
                  <a:srgbClr val="000000"/>
                </a:solidFill>
                <a:latin typeface="Mangal Pro" pitchFamily="2" charset="0"/>
              </a:rPr>
              <a:t>​</a:t>
            </a:r>
          </a:p>
          <a:p>
            <a:pPr fontAlgn="base"/>
            <a:r>
              <a:rPr lang="fr-FR" sz="28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fr-FR" sz="2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endParaRPr lang="fr-FR" sz="2800" b="1" u="sng" dirty="0">
              <a:solidFill>
                <a:schemeClr val="bg1"/>
              </a:solidFill>
              <a:latin typeface="Mangal Pro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42395ED-3A55-BC49-915D-46809A5D1F4C}"/>
              </a:ext>
            </a:extLst>
          </p:cNvPr>
          <p:cNvSpPr txBox="1"/>
          <p:nvPr/>
        </p:nvSpPr>
        <p:spPr>
          <a:xfrm>
            <a:off x="5186856" y="3953782"/>
            <a:ext cx="10878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lang="fr-FR" dirty="0"/>
          </a:p>
        </p:txBody>
      </p:sp>
      <p:sp>
        <p:nvSpPr>
          <p:cNvPr id="22" name="ZoneTexte 21">
            <a:hlinkClick r:id="rId6" action="ppaction://hlinksldjump"/>
            <a:extLst>
              <a:ext uri="{FF2B5EF4-FFF2-40B4-BE49-F238E27FC236}">
                <a16:creationId xmlns:a16="http://schemas.microsoft.com/office/drawing/2014/main" id="{5955BFBD-A2D9-2C47-A159-AA4BCF58C4F5}"/>
              </a:ext>
            </a:extLst>
          </p:cNvPr>
          <p:cNvSpPr txBox="1"/>
          <p:nvPr/>
        </p:nvSpPr>
        <p:spPr>
          <a:xfrm>
            <a:off x="4733073" y="1628438"/>
            <a:ext cx="2725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L’INTERFACE</a:t>
            </a:r>
          </a:p>
          <a:p>
            <a:pPr algn="ctr"/>
            <a:r>
              <a:rPr lang="fr-FR" sz="2800" b="1" dirty="0" err="1">
                <a:solidFill>
                  <a:schemeClr val="bg1"/>
                </a:solidFill>
                <a:latin typeface="Mangal Pro" pitchFamily="2" charset="0"/>
              </a:rPr>
              <a:t>Tkinter</a:t>
            </a:r>
            <a:endParaRPr lang="fr-FR" sz="2800" b="1" dirty="0">
              <a:solidFill>
                <a:schemeClr val="bg1"/>
              </a:solidFill>
              <a:latin typeface="Mangal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3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5E64AD-D072-8249-A7D3-0E2B73C0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6764-FD4A-2640-87F4-E4338BFEEC82}" type="datetime1">
              <a:rPr lang="fr-FR" smtClean="0"/>
              <a:t>30/03/2023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29BED9-C1BE-C146-9C5E-A9DDE32C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7</a:t>
            </a:fld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73B816B-F1F6-7445-9D26-1587EAFE4C26}"/>
              </a:ext>
            </a:extLst>
          </p:cNvPr>
          <p:cNvSpPr/>
          <p:nvPr/>
        </p:nvSpPr>
        <p:spPr>
          <a:xfrm>
            <a:off x="550335" y="971413"/>
            <a:ext cx="5918198" cy="671120"/>
          </a:xfrm>
          <a:prstGeom prst="roundRect">
            <a:avLst>
              <a:gd name="adj" fmla="val 25363"/>
            </a:avLst>
          </a:prstGeom>
          <a:solidFill>
            <a:srgbClr val="0035A0"/>
          </a:solidFill>
          <a:ln>
            <a:noFill/>
          </a:ln>
          <a:effectLst>
            <a:outerShdw blurRad="312826" sx="104392" sy="10439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sz="2400" dirty="0">
                <a:solidFill>
                  <a:srgbClr val="FFFFFF"/>
                </a:solidFill>
                <a:latin typeface="Mangal Pro" pitchFamily="2" charset="0"/>
              </a:rPr>
              <a:t>Fenêtre de connexion</a:t>
            </a:r>
            <a:r>
              <a:rPr lang="fr-FR" sz="24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/inscription 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742C20-7BDA-D549-BE6E-7B2EB349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84" y="2146300"/>
            <a:ext cx="4432300" cy="2565400"/>
          </a:xfrm>
          <a:prstGeom prst="rect">
            <a:avLst/>
          </a:prstGeom>
        </p:spPr>
      </p:pic>
      <p:pic>
        <p:nvPicPr>
          <p:cNvPr id="8" name="Image 7" descr="Une image contenant Site web&#10;&#10;Description générée automatiquement">
            <a:extLst>
              <a:ext uri="{FF2B5EF4-FFF2-40B4-BE49-F238E27FC236}">
                <a16:creationId xmlns:a16="http://schemas.microsoft.com/office/drawing/2014/main" id="{D4F2C3BD-65C7-4B4C-B8FC-E08918C5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77" y="2990374"/>
            <a:ext cx="3747595" cy="34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6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5E64AD-D072-8249-A7D3-0E2B73C0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6764-FD4A-2640-87F4-E4338BFEEC82}" type="datetime1">
              <a:rPr lang="fr-FR" smtClean="0"/>
              <a:t>30/03/2023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29BED9-C1BE-C146-9C5E-A9DDE32C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8</a:t>
            </a:fld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E4414BB-334E-1C4B-A401-A6FB150C912D}"/>
              </a:ext>
            </a:extLst>
          </p:cNvPr>
          <p:cNvSpPr/>
          <p:nvPr/>
        </p:nvSpPr>
        <p:spPr>
          <a:xfrm>
            <a:off x="550335" y="971413"/>
            <a:ext cx="5918198" cy="671120"/>
          </a:xfrm>
          <a:prstGeom prst="roundRect">
            <a:avLst>
              <a:gd name="adj" fmla="val 25363"/>
            </a:avLst>
          </a:prstGeom>
          <a:solidFill>
            <a:srgbClr val="0035A0"/>
          </a:solidFill>
          <a:ln>
            <a:noFill/>
          </a:ln>
          <a:effectLst>
            <a:outerShdw blurRad="312826" sx="104392" sy="10439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sz="24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Fenêtre de jeu 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38CC17-1100-8A44-B23D-BD9AAA60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34" y="1772375"/>
            <a:ext cx="6881283" cy="49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57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2102DB6-9499-E642-803A-804E05FAE443}"/>
              </a:ext>
            </a:extLst>
          </p:cNvPr>
          <p:cNvSpPr/>
          <p:nvPr/>
        </p:nvSpPr>
        <p:spPr>
          <a:xfrm>
            <a:off x="4312815" y="1061392"/>
            <a:ext cx="3611985" cy="777191"/>
          </a:xfrm>
          <a:prstGeom prst="roundRect">
            <a:avLst>
              <a:gd name="adj" fmla="val 25363"/>
            </a:avLst>
          </a:prstGeom>
          <a:solidFill>
            <a:srgbClr val="0035A0"/>
          </a:solidFill>
          <a:ln>
            <a:noFill/>
          </a:ln>
          <a:effectLst>
            <a:outerShdw blurRad="312826" sx="104392" sy="104392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C2CCC01-8998-1D42-9AFC-ABBB2D1513BE}"/>
              </a:ext>
            </a:extLst>
          </p:cNvPr>
          <p:cNvSpPr/>
          <p:nvPr/>
        </p:nvSpPr>
        <p:spPr>
          <a:xfrm>
            <a:off x="0" y="1908415"/>
            <a:ext cx="11938730" cy="1982048"/>
          </a:xfrm>
          <a:prstGeom prst="roundRect">
            <a:avLst>
              <a:gd name="adj" fmla="val 253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525CD6B-C9AC-B840-B437-90163E469A67}"/>
              </a:ext>
            </a:extLst>
          </p:cNvPr>
          <p:cNvSpPr/>
          <p:nvPr/>
        </p:nvSpPr>
        <p:spPr>
          <a:xfrm>
            <a:off x="0" y="4006480"/>
            <a:ext cx="11938730" cy="2039945"/>
          </a:xfrm>
          <a:prstGeom prst="roundRect">
            <a:avLst>
              <a:gd name="adj" fmla="val 253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39F8B38-7CE2-0549-A62D-AE6404283325}"/>
              </a:ext>
            </a:extLst>
          </p:cNvPr>
          <p:cNvSpPr/>
          <p:nvPr/>
        </p:nvSpPr>
        <p:spPr>
          <a:xfrm>
            <a:off x="18662954" y="1342743"/>
            <a:ext cx="2483159" cy="5908433"/>
          </a:xfrm>
          <a:prstGeom prst="roundRect">
            <a:avLst>
              <a:gd name="adj" fmla="val 253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A92F34D-15E9-5E4B-9858-4B1654249BC2}"/>
              </a:ext>
            </a:extLst>
          </p:cNvPr>
          <p:cNvSpPr txBox="1"/>
          <p:nvPr/>
        </p:nvSpPr>
        <p:spPr>
          <a:xfrm>
            <a:off x="4759012" y="1293296"/>
            <a:ext cx="2673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CONCLUSION</a:t>
            </a: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49233C-C0DB-1D49-B4C1-AB1EAB9A2907}"/>
              </a:ext>
            </a:extLst>
          </p:cNvPr>
          <p:cNvSpPr txBox="1"/>
          <p:nvPr/>
        </p:nvSpPr>
        <p:spPr>
          <a:xfrm>
            <a:off x="4067941" y="1493886"/>
            <a:ext cx="8534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3600" i="1" dirty="0">
              <a:solidFill>
                <a:schemeClr val="bg1"/>
              </a:solidFill>
            </a:endParaRPr>
          </a:p>
          <a:p>
            <a:r>
              <a:rPr lang="fr-FR" sz="3600" i="1" dirty="0">
                <a:solidFill>
                  <a:schemeClr val="bg1"/>
                </a:solidFill>
              </a:rPr>
              <a:t> - Initialisation du labyrinthe </a:t>
            </a:r>
            <a:r>
              <a:rPr lang="fr-FR" sz="3600" i="1" dirty="0">
                <a:solidFill>
                  <a:schemeClr val="bg1"/>
                </a:solidFill>
                <a:sym typeface="Wingdings" pitchFamily="2" charset="2"/>
              </a:rPr>
              <a:t> matrice</a:t>
            </a:r>
            <a:r>
              <a:rPr lang="fr-FR" sz="3600" i="1" dirty="0">
                <a:solidFill>
                  <a:schemeClr val="bg1"/>
                </a:solidFill>
              </a:rPr>
              <a:t> </a:t>
            </a:r>
          </a:p>
          <a:p>
            <a:r>
              <a:rPr lang="fr-FR" sz="3600" i="1" dirty="0">
                <a:solidFill>
                  <a:schemeClr val="bg1"/>
                </a:solidFill>
              </a:rPr>
              <a:t>-Piège empêchant l’avancement</a:t>
            </a:r>
          </a:p>
          <a:p>
            <a:r>
              <a:rPr lang="fr-FR" sz="3600" i="1" dirty="0">
                <a:solidFill>
                  <a:schemeClr val="bg1"/>
                </a:solidFill>
              </a:rPr>
              <a:t>-Notion de score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4CA2B0-010D-1447-81F8-1CF7EDFAA58B}"/>
              </a:ext>
            </a:extLst>
          </p:cNvPr>
          <p:cNvSpPr txBox="1"/>
          <p:nvPr/>
        </p:nvSpPr>
        <p:spPr>
          <a:xfrm>
            <a:off x="18419430" y="1758459"/>
            <a:ext cx="295854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Expérience</a:t>
            </a:r>
          </a:p>
          <a:p>
            <a:pPr algn="ctr"/>
            <a:r>
              <a:rPr lang="fr-FR" sz="2600" b="1" dirty="0">
                <a:solidFill>
                  <a:schemeClr val="bg1"/>
                </a:solidFill>
                <a:latin typeface="Mangal Pro" pitchFamily="2" charset="0"/>
              </a:rPr>
              <a:t>Professionnelle</a:t>
            </a:r>
          </a:p>
          <a:p>
            <a:pPr algn="ctr"/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--Stages: </a:t>
            </a:r>
          </a:p>
          <a:p>
            <a:r>
              <a:rPr lang="fr-FR" sz="2400" b="1" i="1" u="sng" dirty="0">
                <a:solidFill>
                  <a:schemeClr val="bg1"/>
                </a:solidFill>
                <a:latin typeface="Mangal Pro" pitchFamily="2" charset="0"/>
              </a:rPr>
              <a:t> </a:t>
            </a:r>
            <a:r>
              <a:rPr lang="fr-FR" sz="2400" i="1" dirty="0">
                <a:solidFill>
                  <a:schemeClr val="bg1"/>
                </a:solidFill>
              </a:rPr>
              <a:t>  Mairie de Stains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  Agent informatique</a:t>
            </a:r>
          </a:p>
          <a:p>
            <a:endParaRPr lang="fr-FR" sz="2400" i="1" dirty="0">
              <a:solidFill>
                <a:schemeClr val="bg1"/>
              </a:solidFill>
            </a:endParaRP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--Parc Astérix : 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  </a:t>
            </a:r>
            <a:r>
              <a:rPr lang="fr-FR" sz="2200" i="1" dirty="0">
                <a:solidFill>
                  <a:schemeClr val="bg1"/>
                </a:solidFill>
              </a:rPr>
              <a:t>Operateur polyvalent</a:t>
            </a:r>
          </a:p>
          <a:p>
            <a:r>
              <a:rPr lang="fr-FR" sz="2400" i="1" dirty="0">
                <a:solidFill>
                  <a:schemeClr val="bg1"/>
                </a:solidFill>
              </a:rPr>
              <a:t> </a:t>
            </a:r>
          </a:p>
          <a:p>
            <a:r>
              <a:rPr lang="fr-FR" sz="2400" b="1" u="sng" dirty="0">
                <a:solidFill>
                  <a:schemeClr val="bg1"/>
                </a:solidFill>
                <a:latin typeface="Mangal Pro" pitchFamily="2" charset="0"/>
              </a:rPr>
              <a:t>--Bénévolat: </a:t>
            </a:r>
          </a:p>
          <a:p>
            <a:r>
              <a:rPr lang="fr-FR" sz="2200" i="1" dirty="0">
                <a:solidFill>
                  <a:schemeClr val="bg1"/>
                </a:solidFill>
              </a:rPr>
              <a:t>   Maison des jeunes de</a:t>
            </a:r>
          </a:p>
          <a:p>
            <a:r>
              <a:rPr lang="fr-FR" sz="2200" i="1" dirty="0">
                <a:solidFill>
                  <a:schemeClr val="bg1"/>
                </a:solidFill>
              </a:rPr>
              <a:t>   Creil </a:t>
            </a:r>
            <a:endParaRPr lang="fr-FR" sz="2200" b="1" u="sng" dirty="0">
              <a:solidFill>
                <a:schemeClr val="bg1"/>
              </a:solidFill>
              <a:latin typeface="Mangal Pro" pitchFamily="2" charset="0"/>
            </a:endParaRPr>
          </a:p>
          <a:p>
            <a:endParaRPr lang="fr-FR" sz="2400" b="1" u="sng" dirty="0">
              <a:solidFill>
                <a:schemeClr val="bg1"/>
              </a:solidFill>
              <a:latin typeface="Mangal Pro" pitchFamily="2" charset="0"/>
            </a:endParaRPr>
          </a:p>
          <a:p>
            <a:endParaRPr lang="fr-FR" sz="2600" b="1" dirty="0">
              <a:solidFill>
                <a:schemeClr val="bg1"/>
              </a:solidFill>
              <a:latin typeface="Mangal Pro" pitchFamily="2" charset="0"/>
            </a:endParaRPr>
          </a:p>
          <a:p>
            <a:pPr algn="just"/>
            <a:endParaRPr lang="fr-FR" sz="2000" i="1" dirty="0">
              <a:solidFill>
                <a:schemeClr val="bg1"/>
              </a:solidFill>
            </a:endParaRPr>
          </a:p>
          <a:p>
            <a:pPr algn="just"/>
            <a:r>
              <a:rPr lang="fr-FR" sz="20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F0665D-F9F3-6149-8983-9D16D490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BBE4-8071-2A44-9506-9A1DB2A19F23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1CFE13-67FC-254E-8BF8-A19EB0AE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8BF8-5DB4-9742-8CA5-FC4DD1C9F4EF}" type="datetime1">
              <a:rPr lang="fr-FR" smtClean="0"/>
              <a:t>30/03/2023</a:t>
            </a:fld>
            <a:endParaRPr lang="fr-FR"/>
          </a:p>
        </p:txBody>
      </p:sp>
      <p:sp>
        <p:nvSpPr>
          <p:cNvPr id="4" name="ZoneTexte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96F4DC5-CE48-C241-8AB8-B8D4C687CB25}"/>
              </a:ext>
            </a:extLst>
          </p:cNvPr>
          <p:cNvSpPr txBox="1"/>
          <p:nvPr/>
        </p:nvSpPr>
        <p:spPr>
          <a:xfrm>
            <a:off x="213866" y="142421"/>
            <a:ext cx="336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FFC000"/>
                </a:solidFill>
                <a:latin typeface="Mangal Pro" pitchFamily="2" charset="0"/>
                <a:cs typeface="Mangal Pro" panose="020F0502020204030204" pitchFamily="34" charset="0"/>
              </a:rPr>
              <a:t>o</a:t>
            </a:r>
            <a:r>
              <a:rPr lang="fr-FR" sz="7200" b="1" dirty="0">
                <a:solidFill>
                  <a:srgbClr val="0035A0"/>
                </a:solidFill>
                <a:latin typeface="Mangal Pro" pitchFamily="2" charset="0"/>
                <a:cs typeface="Mangal Pro" panose="020F0502020204030204" pitchFamily="34" charset="0"/>
              </a:rPr>
              <a:t>g</a:t>
            </a:r>
            <a:r>
              <a:rPr lang="fr-FR" sz="7200" b="1" dirty="0">
                <a:solidFill>
                  <a:schemeClr val="accent6">
                    <a:lumMod val="75000"/>
                  </a:schemeClr>
                </a:solidFill>
                <a:latin typeface="Mangal Pro" pitchFamily="2" charset="0"/>
                <a:cs typeface="Mangal Pro" panose="020F0502020204030204" pitchFamily="34" charset="0"/>
              </a:rPr>
              <a:t>l</a:t>
            </a:r>
            <a:r>
              <a:rPr lang="fr-FR" sz="7200" b="1" dirty="0">
                <a:solidFill>
                  <a:srgbClr val="FF0000"/>
                </a:solidFill>
                <a:latin typeface="Mangal Pro" pitchFamily="2" charset="0"/>
                <a:cs typeface="Mangal Pro" panose="020F0502020204030204" pitchFamily="34" charset="0"/>
              </a:rPr>
              <a:t>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0152670-3329-0A41-B654-FFE8297DB18F}"/>
              </a:ext>
            </a:extLst>
          </p:cNvPr>
          <p:cNvSpPr/>
          <p:nvPr/>
        </p:nvSpPr>
        <p:spPr>
          <a:xfrm>
            <a:off x="3581400" y="319481"/>
            <a:ext cx="5549462" cy="6148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2666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Graphique 4" descr="Micro de radio avec un remplissage uni">
            <a:extLst>
              <a:ext uri="{FF2B5EF4-FFF2-40B4-BE49-F238E27FC236}">
                <a16:creationId xmlns:a16="http://schemas.microsoft.com/office/drawing/2014/main" id="{A7DC7E25-C973-7047-A110-F04C5838BEC8}"/>
              </a:ext>
            </a:extLst>
          </p:cNvPr>
          <p:cNvSpPr/>
          <p:nvPr/>
        </p:nvSpPr>
        <p:spPr>
          <a:xfrm>
            <a:off x="8558048" y="578953"/>
            <a:ext cx="220717" cy="234512"/>
          </a:xfrm>
          <a:custGeom>
            <a:avLst/>
            <a:gdLst>
              <a:gd name="connsiteX0" fmla="*/ 124154 w 220717"/>
              <a:gd name="connsiteY0" fmla="*/ 206923 h 234512"/>
              <a:gd name="connsiteX1" fmla="*/ 124154 w 220717"/>
              <a:gd name="connsiteY1" fmla="*/ 150824 h 234512"/>
              <a:gd name="connsiteX2" fmla="*/ 216119 w 220717"/>
              <a:gd name="connsiteY2" fmla="*/ 45983 h 234512"/>
              <a:gd name="connsiteX3" fmla="*/ 216119 w 220717"/>
              <a:gd name="connsiteY3" fmla="*/ 0 h 234512"/>
              <a:gd name="connsiteX4" fmla="*/ 188530 w 220717"/>
              <a:gd name="connsiteY4" fmla="*/ 0 h 234512"/>
              <a:gd name="connsiteX5" fmla="*/ 188530 w 220717"/>
              <a:gd name="connsiteY5" fmla="*/ 45983 h 234512"/>
              <a:gd name="connsiteX6" fmla="*/ 110359 w 220717"/>
              <a:gd name="connsiteY6" fmla="*/ 124154 h 234512"/>
              <a:gd name="connsiteX7" fmla="*/ 32188 w 220717"/>
              <a:gd name="connsiteY7" fmla="*/ 45983 h 234512"/>
              <a:gd name="connsiteX8" fmla="*/ 32188 w 220717"/>
              <a:gd name="connsiteY8" fmla="*/ 0 h 234512"/>
              <a:gd name="connsiteX9" fmla="*/ 4598 w 220717"/>
              <a:gd name="connsiteY9" fmla="*/ 0 h 234512"/>
              <a:gd name="connsiteX10" fmla="*/ 4598 w 220717"/>
              <a:gd name="connsiteY10" fmla="*/ 45983 h 234512"/>
              <a:gd name="connsiteX11" fmla="*/ 96564 w 220717"/>
              <a:gd name="connsiteY11" fmla="*/ 150824 h 234512"/>
              <a:gd name="connsiteX12" fmla="*/ 96564 w 220717"/>
              <a:gd name="connsiteY12" fmla="*/ 206923 h 234512"/>
              <a:gd name="connsiteX13" fmla="*/ 0 w 220717"/>
              <a:gd name="connsiteY13" fmla="*/ 206923 h 234512"/>
              <a:gd name="connsiteX14" fmla="*/ 0 w 220717"/>
              <a:gd name="connsiteY14" fmla="*/ 234512 h 234512"/>
              <a:gd name="connsiteX15" fmla="*/ 220718 w 220717"/>
              <a:gd name="connsiteY15" fmla="*/ 234512 h 234512"/>
              <a:gd name="connsiteX16" fmla="*/ 220718 w 220717"/>
              <a:gd name="connsiteY16" fmla="*/ 206923 h 234512"/>
              <a:gd name="connsiteX17" fmla="*/ 124154 w 220717"/>
              <a:gd name="connsiteY17" fmla="*/ 206923 h 23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0717" h="234512">
                <a:moveTo>
                  <a:pt x="124154" y="206923"/>
                </a:moveTo>
                <a:lnTo>
                  <a:pt x="124154" y="150824"/>
                </a:lnTo>
                <a:cubicBezTo>
                  <a:pt x="176114" y="143926"/>
                  <a:pt x="216119" y="99783"/>
                  <a:pt x="216119" y="45983"/>
                </a:cubicBezTo>
                <a:lnTo>
                  <a:pt x="216119" y="0"/>
                </a:lnTo>
                <a:lnTo>
                  <a:pt x="188530" y="0"/>
                </a:lnTo>
                <a:lnTo>
                  <a:pt x="188530" y="45983"/>
                </a:lnTo>
                <a:cubicBezTo>
                  <a:pt x="188530" y="89207"/>
                  <a:pt x="153583" y="124154"/>
                  <a:pt x="110359" y="124154"/>
                </a:cubicBezTo>
                <a:cubicBezTo>
                  <a:pt x="67135" y="124154"/>
                  <a:pt x="32188" y="89207"/>
                  <a:pt x="32188" y="45983"/>
                </a:cubicBezTo>
                <a:lnTo>
                  <a:pt x="32188" y="0"/>
                </a:lnTo>
                <a:lnTo>
                  <a:pt x="4598" y="0"/>
                </a:lnTo>
                <a:lnTo>
                  <a:pt x="4598" y="45983"/>
                </a:lnTo>
                <a:cubicBezTo>
                  <a:pt x="4598" y="99783"/>
                  <a:pt x="44603" y="143926"/>
                  <a:pt x="96564" y="150824"/>
                </a:cubicBezTo>
                <a:lnTo>
                  <a:pt x="96564" y="206923"/>
                </a:lnTo>
                <a:lnTo>
                  <a:pt x="0" y="206923"/>
                </a:lnTo>
                <a:lnTo>
                  <a:pt x="0" y="234512"/>
                </a:lnTo>
                <a:lnTo>
                  <a:pt x="220718" y="234512"/>
                </a:lnTo>
                <a:lnTo>
                  <a:pt x="220718" y="206923"/>
                </a:lnTo>
                <a:lnTo>
                  <a:pt x="124154" y="206923"/>
                </a:lnTo>
                <a:close/>
              </a:path>
            </a:pathLst>
          </a:custGeom>
          <a:solidFill>
            <a:srgbClr val="00000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Graphique 4" descr="Micro de radio avec un remplissage uni">
            <a:extLst>
              <a:ext uri="{FF2B5EF4-FFF2-40B4-BE49-F238E27FC236}">
                <a16:creationId xmlns:a16="http://schemas.microsoft.com/office/drawing/2014/main" id="{38588225-3B56-E344-BAFC-06DF05DCD4BA}"/>
              </a:ext>
            </a:extLst>
          </p:cNvPr>
          <p:cNvSpPr/>
          <p:nvPr/>
        </p:nvSpPr>
        <p:spPr>
          <a:xfrm>
            <a:off x="8608629" y="408817"/>
            <a:ext cx="119555" cy="275896"/>
          </a:xfrm>
          <a:custGeom>
            <a:avLst/>
            <a:gdLst>
              <a:gd name="connsiteX0" fmla="*/ 59778 w 119555"/>
              <a:gd name="connsiteY0" fmla="*/ 275897 h 275896"/>
              <a:gd name="connsiteX1" fmla="*/ 119555 w 119555"/>
              <a:gd name="connsiteY1" fmla="*/ 216119 h 275896"/>
              <a:gd name="connsiteX2" fmla="*/ 73573 w 119555"/>
              <a:gd name="connsiteY2" fmla="*/ 216119 h 275896"/>
              <a:gd name="connsiteX3" fmla="*/ 73573 w 119555"/>
              <a:gd name="connsiteY3" fmla="*/ 197726 h 275896"/>
              <a:gd name="connsiteX4" fmla="*/ 119555 w 119555"/>
              <a:gd name="connsiteY4" fmla="*/ 197726 h 275896"/>
              <a:gd name="connsiteX5" fmla="*/ 119555 w 119555"/>
              <a:gd name="connsiteY5" fmla="*/ 170136 h 275896"/>
              <a:gd name="connsiteX6" fmla="*/ 73573 w 119555"/>
              <a:gd name="connsiteY6" fmla="*/ 170136 h 275896"/>
              <a:gd name="connsiteX7" fmla="*/ 73573 w 119555"/>
              <a:gd name="connsiteY7" fmla="*/ 151743 h 275896"/>
              <a:gd name="connsiteX8" fmla="*/ 119555 w 119555"/>
              <a:gd name="connsiteY8" fmla="*/ 151743 h 275896"/>
              <a:gd name="connsiteX9" fmla="*/ 119555 w 119555"/>
              <a:gd name="connsiteY9" fmla="*/ 124154 h 275896"/>
              <a:gd name="connsiteX10" fmla="*/ 73573 w 119555"/>
              <a:gd name="connsiteY10" fmla="*/ 124154 h 275896"/>
              <a:gd name="connsiteX11" fmla="*/ 73573 w 119555"/>
              <a:gd name="connsiteY11" fmla="*/ 105760 h 275896"/>
              <a:gd name="connsiteX12" fmla="*/ 119555 w 119555"/>
              <a:gd name="connsiteY12" fmla="*/ 105760 h 275896"/>
              <a:gd name="connsiteX13" fmla="*/ 119555 w 119555"/>
              <a:gd name="connsiteY13" fmla="*/ 78171 h 275896"/>
              <a:gd name="connsiteX14" fmla="*/ 73573 w 119555"/>
              <a:gd name="connsiteY14" fmla="*/ 78171 h 275896"/>
              <a:gd name="connsiteX15" fmla="*/ 73573 w 119555"/>
              <a:gd name="connsiteY15" fmla="*/ 59778 h 275896"/>
              <a:gd name="connsiteX16" fmla="*/ 119555 w 119555"/>
              <a:gd name="connsiteY16" fmla="*/ 59778 h 275896"/>
              <a:gd name="connsiteX17" fmla="*/ 59778 w 119555"/>
              <a:gd name="connsiteY17" fmla="*/ 0 h 275896"/>
              <a:gd name="connsiteX18" fmla="*/ 0 w 119555"/>
              <a:gd name="connsiteY18" fmla="*/ 59778 h 275896"/>
              <a:gd name="connsiteX19" fmla="*/ 0 w 119555"/>
              <a:gd name="connsiteY19" fmla="*/ 216119 h 275896"/>
              <a:gd name="connsiteX20" fmla="*/ 59778 w 119555"/>
              <a:gd name="connsiteY20" fmla="*/ 275897 h 2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555" h="275896">
                <a:moveTo>
                  <a:pt x="59778" y="275897"/>
                </a:moveTo>
                <a:cubicBezTo>
                  <a:pt x="92885" y="275897"/>
                  <a:pt x="119555" y="249227"/>
                  <a:pt x="119555" y="216119"/>
                </a:cubicBezTo>
                <a:lnTo>
                  <a:pt x="73573" y="216119"/>
                </a:lnTo>
                <a:lnTo>
                  <a:pt x="73573" y="197726"/>
                </a:lnTo>
                <a:lnTo>
                  <a:pt x="119555" y="197726"/>
                </a:lnTo>
                <a:lnTo>
                  <a:pt x="119555" y="170136"/>
                </a:lnTo>
                <a:lnTo>
                  <a:pt x="73573" y="170136"/>
                </a:lnTo>
                <a:lnTo>
                  <a:pt x="73573" y="151743"/>
                </a:lnTo>
                <a:lnTo>
                  <a:pt x="119555" y="151743"/>
                </a:lnTo>
                <a:lnTo>
                  <a:pt x="119555" y="124154"/>
                </a:lnTo>
                <a:lnTo>
                  <a:pt x="73573" y="124154"/>
                </a:lnTo>
                <a:lnTo>
                  <a:pt x="73573" y="105760"/>
                </a:lnTo>
                <a:lnTo>
                  <a:pt x="119555" y="105760"/>
                </a:lnTo>
                <a:lnTo>
                  <a:pt x="119555" y="78171"/>
                </a:lnTo>
                <a:lnTo>
                  <a:pt x="73573" y="78171"/>
                </a:lnTo>
                <a:lnTo>
                  <a:pt x="73573" y="59778"/>
                </a:lnTo>
                <a:lnTo>
                  <a:pt x="119555" y="59778"/>
                </a:lnTo>
                <a:cubicBezTo>
                  <a:pt x="119555" y="26670"/>
                  <a:pt x="92885" y="0"/>
                  <a:pt x="59778" y="0"/>
                </a:cubicBezTo>
                <a:cubicBezTo>
                  <a:pt x="26670" y="0"/>
                  <a:pt x="0" y="26670"/>
                  <a:pt x="0" y="59778"/>
                </a:cubicBezTo>
                <a:lnTo>
                  <a:pt x="0" y="216119"/>
                </a:lnTo>
                <a:cubicBezTo>
                  <a:pt x="0" y="249227"/>
                  <a:pt x="26670" y="275897"/>
                  <a:pt x="59778" y="275897"/>
                </a:cubicBezTo>
                <a:close/>
              </a:path>
            </a:pathLst>
          </a:custGeom>
          <a:solidFill>
            <a:srgbClr val="0035A0"/>
          </a:solidFill>
          <a:ln w="456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8" name="Graphique 7" descr="Loupe avec un remplissage uni">
            <a:extLst>
              <a:ext uri="{FF2B5EF4-FFF2-40B4-BE49-F238E27FC236}">
                <a16:creationId xmlns:a16="http://schemas.microsoft.com/office/drawing/2014/main" id="{40CDCAF0-5493-F047-B530-C7E1AF00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1095" y="390425"/>
            <a:ext cx="441435" cy="44143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28EFD5C-97E1-4A44-9337-E958EED6C2F9}"/>
              </a:ext>
            </a:extLst>
          </p:cNvPr>
          <p:cNvSpPr txBox="1"/>
          <p:nvPr/>
        </p:nvSpPr>
        <p:spPr>
          <a:xfrm>
            <a:off x="4312815" y="411087"/>
            <a:ext cx="4194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PROJET INFORMATIQUE : THE MAZE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308A3C-3F9E-9149-86E1-57E5B1A30B04}"/>
              </a:ext>
            </a:extLst>
          </p:cNvPr>
          <p:cNvSpPr txBox="1"/>
          <p:nvPr/>
        </p:nvSpPr>
        <p:spPr>
          <a:xfrm>
            <a:off x="9780157" y="442242"/>
            <a:ext cx="613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hlinkClick r:id="rId4" action="ppaction://hlinksldjump"/>
              </a:rPr>
              <a:t>Retour à la recherche </a:t>
            </a:r>
            <a:endParaRPr lang="fr-FR" u="sng" dirty="0"/>
          </a:p>
        </p:txBody>
      </p:sp>
      <p:sp>
        <p:nvSpPr>
          <p:cNvPr id="15" name="ZoneTexte 14">
            <a:hlinkClick r:id="rId5" action="ppaction://hlinksldjump"/>
            <a:extLst>
              <a:ext uri="{FF2B5EF4-FFF2-40B4-BE49-F238E27FC236}">
                <a16:creationId xmlns:a16="http://schemas.microsoft.com/office/drawing/2014/main" id="{6100C469-F498-B143-BCE1-E2B680CB2657}"/>
              </a:ext>
            </a:extLst>
          </p:cNvPr>
          <p:cNvSpPr txBox="1"/>
          <p:nvPr/>
        </p:nvSpPr>
        <p:spPr>
          <a:xfrm>
            <a:off x="10781863" y="8610586"/>
            <a:ext cx="345448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u="sng" dirty="0">
              <a:solidFill>
                <a:schemeClr val="bg1"/>
              </a:solidFill>
              <a:latin typeface="Mangal Pro" pitchFamily="2" charset="0"/>
            </a:endParaRPr>
          </a:p>
          <a:p>
            <a:pPr fontAlgn="base"/>
            <a:r>
              <a:rPr lang="fr-FR" sz="2800" dirty="0">
                <a:solidFill>
                  <a:srgbClr val="FFFFFF"/>
                </a:solidFill>
                <a:latin typeface="Mangal Pro" pitchFamily="2" charset="0"/>
              </a:rPr>
              <a:t>Fenêtre de connexion</a:t>
            </a:r>
            <a:r>
              <a:rPr lang="fr-FR" sz="28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/inscription  </a:t>
            </a:r>
          </a:p>
          <a:p>
            <a:pPr fontAlgn="base"/>
            <a:r>
              <a:rPr lang="fr-FR" sz="28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Fenêtre choix : règles du jeu / jouer </a:t>
            </a:r>
          </a:p>
          <a:p>
            <a:pPr fontAlgn="base"/>
            <a:r>
              <a:rPr lang="fr-FR" sz="28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Fenêtre de jeu </a:t>
            </a:r>
          </a:p>
          <a:p>
            <a:pPr fontAlgn="base"/>
            <a:r>
              <a:rPr lang="fr-FR" sz="28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Fenêtre de règles </a:t>
            </a:r>
          </a:p>
          <a:p>
            <a:pPr fontAlgn="base"/>
            <a:r>
              <a:rPr lang="fr-FR" sz="2800" dirty="0">
                <a:solidFill>
                  <a:srgbClr val="FFFFFF"/>
                </a:solidFill>
                <a:latin typeface="Mangal Pro" pitchFamily="2" charset="0"/>
                <a:sym typeface="Wingdings" pitchFamily="2" charset="2"/>
              </a:rPr>
              <a:t>Fenêtre SUCCES et génération du niveau suivant  </a:t>
            </a:r>
          </a:p>
          <a:p>
            <a:pPr fontAlgn="base"/>
            <a:endParaRPr lang="en-US" sz="2800" dirty="0">
              <a:solidFill>
                <a:srgbClr val="000000"/>
              </a:solidFill>
              <a:latin typeface="Mangal Pro" pitchFamily="2" charset="0"/>
            </a:endParaRPr>
          </a:p>
          <a:p>
            <a:pPr fontAlgn="base"/>
            <a:r>
              <a:rPr lang="fr-FR" sz="2400" dirty="0">
                <a:solidFill>
                  <a:srgbClr val="000000"/>
                </a:solidFill>
                <a:latin typeface="Mangal Pro" pitchFamily="2" charset="0"/>
              </a:rPr>
              <a:t>​</a:t>
            </a:r>
          </a:p>
          <a:p>
            <a:pPr fontAlgn="base"/>
            <a:r>
              <a:rPr lang="fr-FR" sz="28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fr-FR" sz="2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endParaRPr lang="fr-FR" sz="2800" b="1" u="sng" dirty="0">
              <a:solidFill>
                <a:schemeClr val="bg1"/>
              </a:solidFill>
              <a:latin typeface="Mangal Pro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42395ED-3A55-BC49-915D-46809A5D1F4C}"/>
              </a:ext>
            </a:extLst>
          </p:cNvPr>
          <p:cNvSpPr txBox="1"/>
          <p:nvPr/>
        </p:nvSpPr>
        <p:spPr>
          <a:xfrm>
            <a:off x="5186856" y="3953782"/>
            <a:ext cx="10878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lang="fr-FR" dirty="0"/>
          </a:p>
        </p:txBody>
      </p:sp>
      <p:sp>
        <p:nvSpPr>
          <p:cNvPr id="22" name="ZoneTexte 21">
            <a:hlinkClick r:id="rId6" action="ppaction://hlinksldjump"/>
            <a:extLst>
              <a:ext uri="{FF2B5EF4-FFF2-40B4-BE49-F238E27FC236}">
                <a16:creationId xmlns:a16="http://schemas.microsoft.com/office/drawing/2014/main" id="{5955BFBD-A2D9-2C47-A159-AA4BCF58C4F5}"/>
              </a:ext>
            </a:extLst>
          </p:cNvPr>
          <p:cNvSpPr txBox="1"/>
          <p:nvPr/>
        </p:nvSpPr>
        <p:spPr>
          <a:xfrm>
            <a:off x="14320894" y="7720674"/>
            <a:ext cx="923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Mangal Pro" pitchFamily="2" charset="0"/>
              </a:rPr>
              <a:t>L’INTERFACE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3C1D34C-FF82-9C4E-9E66-53824258D7C7}"/>
              </a:ext>
            </a:extLst>
          </p:cNvPr>
          <p:cNvSpPr txBox="1"/>
          <p:nvPr/>
        </p:nvSpPr>
        <p:spPr>
          <a:xfrm>
            <a:off x="-271970" y="2184536"/>
            <a:ext cx="4909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Mangal Pro" pitchFamily="2" charset="0"/>
              </a:rPr>
              <a:t>LES POINTS FORTS :</a:t>
            </a: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CE7BE7C-5B51-A846-AB6A-7D990B2D3138}"/>
              </a:ext>
            </a:extLst>
          </p:cNvPr>
          <p:cNvSpPr txBox="1"/>
          <p:nvPr/>
        </p:nvSpPr>
        <p:spPr>
          <a:xfrm>
            <a:off x="-212821" y="4346560"/>
            <a:ext cx="4909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bg1"/>
                </a:solidFill>
                <a:latin typeface="Mangal Pro" pitchFamily="2" charset="0"/>
              </a:rPr>
              <a:t>LES POSSIBLES AMELIROATIONS </a:t>
            </a:r>
          </a:p>
          <a:p>
            <a:pPr algn="just"/>
            <a:r>
              <a:rPr lang="fr-FR" sz="2400" i="1" dirty="0">
                <a:solidFill>
                  <a:schemeClr val="bg1"/>
                </a:solidFill>
              </a:rPr>
              <a:t> 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562E7D-05DC-A146-86AF-34E74320BF88}"/>
              </a:ext>
            </a:extLst>
          </p:cNvPr>
          <p:cNvSpPr txBox="1"/>
          <p:nvPr/>
        </p:nvSpPr>
        <p:spPr>
          <a:xfrm>
            <a:off x="4445141" y="3544673"/>
            <a:ext cx="81246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3200" i="1" dirty="0">
              <a:solidFill>
                <a:schemeClr val="bg1"/>
              </a:solidFill>
            </a:endParaRPr>
          </a:p>
          <a:p>
            <a:r>
              <a:rPr lang="fr-FR" sz="3200" i="1" dirty="0">
                <a:solidFill>
                  <a:schemeClr val="bg1"/>
                </a:solidFill>
              </a:rPr>
              <a:t> - Interface plus travaillée : image, avatar</a:t>
            </a:r>
          </a:p>
          <a:p>
            <a:r>
              <a:rPr lang="fr-FR" sz="3200" i="1" dirty="0">
                <a:solidFill>
                  <a:schemeClr val="bg1"/>
                </a:solidFill>
              </a:rPr>
              <a:t>-Ajout d’un classement </a:t>
            </a:r>
          </a:p>
          <a:p>
            <a:r>
              <a:rPr lang="fr-FR" sz="3200" i="1" dirty="0">
                <a:solidFill>
                  <a:schemeClr val="bg1"/>
                </a:solidFill>
              </a:rPr>
              <a:t>-Agrandir la bibliothèque d’énigme et d’indice </a:t>
            </a:r>
          </a:p>
          <a:p>
            <a:r>
              <a:rPr lang="fr-FR" sz="3600" i="1" dirty="0">
                <a:solidFill>
                  <a:schemeClr val="bg1"/>
                </a:solidFill>
              </a:rPr>
              <a:t>-Ajouter des niveaux </a:t>
            </a:r>
          </a:p>
          <a:p>
            <a:endParaRPr lang="fr-FR" sz="36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3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689</Words>
  <Application>Microsoft Macintosh PowerPoint</Application>
  <PresentationFormat>Grand écran</PresentationFormat>
  <Paragraphs>254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Mangal Pro</vt:lpstr>
      <vt:lpstr>Segoe UI</vt:lpstr>
      <vt:lpstr>Times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Maissa Kerchaoui</dc:creator>
  <cp:lastModifiedBy>Maissa Kerchaoui</cp:lastModifiedBy>
  <cp:revision>6</cp:revision>
  <dcterms:created xsi:type="dcterms:W3CDTF">2023-03-06T09:58:58Z</dcterms:created>
  <dcterms:modified xsi:type="dcterms:W3CDTF">2023-03-30T20:09:06Z</dcterms:modified>
</cp:coreProperties>
</file>