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8" r:id="rId2"/>
    <p:sldId id="288" r:id="rId3"/>
    <p:sldId id="290" r:id="rId4"/>
    <p:sldId id="270" r:id="rId5"/>
    <p:sldId id="283" r:id="rId6"/>
    <p:sldId id="291" r:id="rId7"/>
    <p:sldId id="280" r:id="rId8"/>
    <p:sldId id="286" r:id="rId9"/>
    <p:sldId id="281" r:id="rId10"/>
    <p:sldId id="292" r:id="rId11"/>
    <p:sldId id="278" r:id="rId12"/>
    <p:sldId id="287" r:id="rId13"/>
    <p:sldId id="293" r:id="rId14"/>
    <p:sldId id="285" r:id="rId15"/>
    <p:sldId id="275" r:id="rId16"/>
  </p:sldIdLst>
  <p:sldSz cx="9144000" cy="6858000" type="screen4x3"/>
  <p:notesSz cx="6794500" cy="9931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CF8"/>
    <a:srgbClr val="25284F"/>
    <a:srgbClr val="073A76"/>
    <a:srgbClr val="FFFFFF"/>
    <a:srgbClr val="000000"/>
    <a:srgbClr val="084C8D"/>
    <a:srgbClr val="063460"/>
    <a:srgbClr val="053460"/>
    <a:srgbClr val="00B0F0"/>
    <a:srgbClr val="15A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18" autoAdjust="0"/>
    <p:restoredTop sz="99761" autoAdjust="0"/>
  </p:normalViewPr>
  <p:slideViewPr>
    <p:cSldViewPr>
      <p:cViewPr varScale="1">
        <p:scale>
          <a:sx n="92" d="100"/>
          <a:sy n="92" d="100"/>
        </p:scale>
        <p:origin x="906" y="90"/>
      </p:cViewPr>
      <p:guideLst>
        <p:guide orient="horz" pos="2160"/>
        <p:guide pos="2880"/>
        <p:guide orient="horz"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66" y="60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B9330-5A0E-499A-BEF7-D4EF22B4042E}" type="doc">
      <dgm:prSet loTypeId="urn:microsoft.com/office/officeart/2008/layout/VerticalCurvedList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B1FCA714-80E3-4D65-8AF0-3DF6B3367B77}">
      <dgm:prSet phldrT="[Texte]" custT="1"/>
      <dgm:spPr/>
      <dgm:t>
        <a:bodyPr/>
        <a:lstStyle/>
        <a:p>
          <a:r>
            <a:rPr lang="fr-FR" sz="1100" b="1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Remboursement d’actes avec participation du régime obligatoire</a:t>
          </a:r>
          <a:endParaRPr lang="fr-FR" sz="1100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EEEF260-7089-4514-BF3F-1BC00FE3E8A1}" type="parTrans" cxnId="{3E196D35-14F2-4376-9D11-287C04403AA8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AB92C1-318D-459F-B8F1-722A7B5FCA53}" type="sibTrans" cxnId="{3E196D35-14F2-4376-9D11-287C04403AA8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9D3EE0-18C7-4358-8B77-F330B3B66F1E}">
      <dgm:prSet phldrT="[Texte]" custT="1"/>
      <dgm:spPr/>
      <dgm:t>
        <a:bodyPr/>
        <a:lstStyle/>
        <a:p>
          <a:r>
            <a:rPr lang="fr-FR" sz="1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Honoraires / Auxiliaires médicaux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65F999D-1BBC-4F8F-B126-AE4E63C0A592}" type="parTrans" cxnId="{D0902438-7C90-49F0-8CF3-AF607A8C0B21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368D5B-F243-4DE5-9D2A-8B86A5182554}" type="sibTrans" cxnId="{D0902438-7C90-49F0-8CF3-AF607A8C0B21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986F53B-D6CD-43BC-9209-907DDB4980F0}">
      <dgm:prSet phldrT="[Texte]" custT="1"/>
      <dgm:spPr/>
      <dgm:t>
        <a:bodyPr/>
        <a:lstStyle/>
        <a:p>
          <a:r>
            <a:rPr lang="fr-FR" sz="1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Pharmacie remboursée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10904A-3B97-4B23-AB03-68FC537DEA94}" type="parTrans" cxnId="{D8ED7D82-5E67-44E1-BEF7-BE2FD58AFAD9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67D67FD-0787-4CF1-94B2-5C832BC6DC20}" type="sibTrans" cxnId="{D8ED7D82-5E67-44E1-BEF7-BE2FD58AFAD9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224A58E-1662-4A4D-BE09-EB49624F3681}">
      <dgm:prSet phldrT="[Texte]" custT="1"/>
      <dgm:spPr/>
      <dgm:t>
        <a:bodyPr/>
        <a:lstStyle/>
        <a:p>
          <a:r>
            <a:rPr lang="fr-FR" sz="1100" b="1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Remboursement d’actes « codés » sans participation du régime obligatoire</a:t>
          </a:r>
          <a:endParaRPr lang="fr-FR" sz="1100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C13C529-6AF0-4C77-89AC-83B0C1278085}" type="parTrans" cxnId="{310AC344-DAEF-4C25-AD89-7E29255E141F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E6A3AC1-8008-44DC-98CD-522D0B5105EB}" type="sibTrans" cxnId="{310AC344-DAEF-4C25-AD89-7E29255E141F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84C01B7-1D72-4D04-87BE-63C6ADBDD6C3}">
      <dgm:prSet phldrT="[Texte]" custT="1"/>
      <dgm:spPr/>
      <dgm:t>
        <a:bodyPr/>
        <a:lstStyle/>
        <a:p>
          <a:r>
            <a:rPr lang="fr-FR" sz="10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Prothèses dentaires non prises en charge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692D4D-B80E-48D0-A284-3D911DE1DC81}" type="parTrans" cxnId="{F068465B-0465-49B6-98ED-660BF6443077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4431E9-294B-415F-8569-F9A9A3E892BC}" type="sibTrans" cxnId="{F068465B-0465-49B6-98ED-660BF6443077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5C069-904F-4144-8EA7-6D62EDE0EB1F}">
      <dgm:prSet phldrT="[Texte]" custT="1"/>
      <dgm:spPr/>
      <dgm:t>
        <a:bodyPr/>
        <a:lstStyle/>
        <a:p>
          <a:r>
            <a:rPr lang="fr-FR" sz="1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Lentilles non remboursées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362D8F-683E-4427-A91E-F694FC2567BC}" type="parTrans" cxnId="{F049E0AB-72F8-4428-B391-23E588A5A107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5CB02F-1CAF-45FC-AF49-6A8912528E45}" type="sibTrans" cxnId="{F049E0AB-72F8-4428-B391-23E588A5A107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3BC24-6412-457C-BA61-1EDFDFB97182}">
      <dgm:prSet phldrT="[Texte]" custT="1"/>
      <dgm:spPr/>
      <dgm:t>
        <a:bodyPr/>
        <a:lstStyle/>
        <a:p>
          <a:r>
            <a:rPr lang="fr-FR" sz="1100" b="1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Actes non « codés » </a:t>
          </a:r>
          <a:endParaRPr lang="fr-FR" sz="1100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78129D6-4565-448E-BDCF-00B3119FF844}" type="parTrans" cxnId="{8569ACEF-A5BA-4904-9337-7439F0502ECC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5F08949-22D9-46EA-9F8E-6B64D7C5D48A}" type="sibTrans" cxnId="{8569ACEF-A5BA-4904-9337-7439F0502ECC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677B7FC-D924-4ED1-8BE6-04C9A7188DFA}">
      <dgm:prSet phldrT="[Texte]" custT="1"/>
      <dgm:spPr/>
      <dgm:t>
        <a:bodyPr/>
        <a:lstStyle/>
        <a:p>
          <a:r>
            <a:rPr lang="fr-FR" sz="1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Frais de séjour hospitalier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B8BD31B-3D33-4201-BDAE-58286B368C54}" type="parTrans" cxnId="{D202FDD3-B6E1-4B81-8CDF-F13210658AD4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C604570-E63C-455E-A21F-6FBBE2515825}" type="sibTrans" cxnId="{D202FDD3-B6E1-4B81-8CDF-F13210658AD4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1C7705-C5DC-4145-BC0A-DE65956511A7}">
      <dgm:prSet phldrT="[Texte]" custT="1"/>
      <dgm:spPr/>
      <dgm:t>
        <a:bodyPr/>
        <a:lstStyle/>
        <a:p>
          <a:r>
            <a:rPr lang="fr-FR" sz="10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Forfait journalier  hospitalier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AA3927-81DC-43AE-9FE7-D9269E889801}" type="parTrans" cxnId="{9AE7A4FF-4FC1-43FE-942C-DB86E8B2FEC4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BCF0CAF-695C-4A7A-887C-8B0CD893DB47}" type="sibTrans" cxnId="{9AE7A4FF-4FC1-43FE-942C-DB86E8B2FEC4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61D3504-344B-4625-9701-397AFCBB7EEE}">
      <dgm:prSet phldrT="[Texte]" custT="1"/>
      <dgm:spPr/>
      <dgm:t>
        <a:bodyPr/>
        <a:lstStyle/>
        <a:p>
          <a:r>
            <a:rPr lang="fr-FR" sz="1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Soins dentaires, prothèses remboursées, orthodontie enfant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E48417C-D2B5-47CB-92B9-4EAED7C56D25}" type="parTrans" cxnId="{E007E9B4-A493-421F-A5C9-63CE0F283A7F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159580-45E3-4A64-B153-7057DDC5C08A}" type="sibTrans" cxnId="{E007E9B4-A493-421F-A5C9-63CE0F283A7F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CB4B5D-76C0-41F3-BF62-77A17741093B}">
      <dgm:prSet phldrT="[Texte]" custT="1"/>
      <dgm:spPr/>
      <dgm:t>
        <a:bodyPr/>
        <a:lstStyle/>
        <a:p>
          <a:r>
            <a:rPr lang="fr-FR" sz="10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Orthodontie adulte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9F9B46-1980-4B69-A9AF-246C43D232DC}" type="parTrans" cxnId="{871C8F87-5633-4E0F-B7EB-B02F0111D62D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648AC9E-F21D-4B27-AC81-B9CA6E7238DD}" type="sibTrans" cxnId="{871C8F87-5633-4E0F-B7EB-B02F0111D62D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B5CA4C0-8664-44D7-B42E-2D847AD69B92}">
      <dgm:prSet phldrT="[Texte]" custT="1"/>
      <dgm:spPr/>
      <dgm:t>
        <a:bodyPr/>
        <a:lstStyle/>
        <a:p>
          <a:r>
            <a:rPr lang="fr-FR" sz="10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Optique : verres et monture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76634CC-75C7-4FFD-B504-FC03727E9189}" type="parTrans" cxnId="{492EAEB1-A8F5-435B-9DA0-5583083A1DC8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A77B2D-B3BF-4F6C-B8FA-2935533359F4}" type="sibTrans" cxnId="{492EAEB1-A8F5-435B-9DA0-5583083A1DC8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33C1A54-8EC4-436E-84A9-85A73CB0BFE4}">
      <dgm:prSet phldrT="[Texte]" custT="1"/>
      <dgm:spPr/>
      <dgm:t>
        <a:bodyPr/>
        <a:lstStyle/>
        <a:p>
          <a:r>
            <a:rPr lang="fr-FR" sz="1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Chambre particulière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725815B-8C21-43FB-854D-6567DBFD7EE9}" type="parTrans" cxnId="{CBB1814D-2D58-4B3D-8568-0AF23636E556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250826C-325D-496F-BA03-568CA85FBD27}" type="sibTrans" cxnId="{CBB1814D-2D58-4B3D-8568-0AF23636E556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75026E3-3443-48A9-BBEC-DD0C4671438C}">
      <dgm:prSet phldrT="[Texte]" custT="1"/>
      <dgm:spPr/>
      <dgm:t>
        <a:bodyPr/>
        <a:lstStyle/>
        <a:p>
          <a:r>
            <a:rPr lang="fr-FR" sz="1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Sport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145A9C-17DF-4A38-AE66-3E4B99DC82CA}" type="parTrans" cxnId="{946E2273-7D85-49FD-8C50-844979A53A47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8A1947-83C9-4B52-98B0-FA1C4039DDD9}" type="sibTrans" cxnId="{946E2273-7D85-49FD-8C50-844979A53A47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ABDE36B-1EB5-4D13-BA53-84FD9321371B}">
      <dgm:prSet phldrT="[Texte]" custT="1"/>
      <dgm:spPr/>
      <dgm:t>
        <a:bodyPr/>
        <a:lstStyle/>
        <a:p>
          <a:r>
            <a:rPr lang="fr-FR" sz="10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Diététicien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E9B2D59-507A-49F6-B867-84620923FBBF}" type="parTrans" cxnId="{14F8145D-8589-4E2B-9A2A-969AD2FEE08F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A6A63C-B87D-4C7F-838A-AF69DD82D1B1}" type="sibTrans" cxnId="{14F8145D-8589-4E2B-9A2A-969AD2FEE08F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D67A78B-5A59-47EF-919E-7364C52F6884}">
      <dgm:prSet phldrT="[Texte]" custT="1"/>
      <dgm:spPr/>
      <dgm:t>
        <a:bodyPr/>
        <a:lstStyle/>
        <a:p>
          <a:r>
            <a:rPr lang="fr-FR" sz="1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Vaccins prescrits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0A2F9A-A2C5-4BB8-9D91-EB942937D578}" type="parTrans" cxnId="{D7138B8D-37D4-4072-B8DD-AC8C5B6512AB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043E3F-F81A-43F9-AA9A-08DA970FF8EA}" type="sibTrans" cxnId="{D7138B8D-37D4-4072-B8DD-AC8C5B6512AB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4FFFF85-4C87-4AD6-B825-4D042A13EFAC}">
      <dgm:prSet phldrT="[Texte]" custT="1"/>
      <dgm:spPr/>
      <dgm:t>
        <a:bodyPr/>
        <a:lstStyle/>
        <a:p>
          <a:r>
            <a:rPr lang="fr-FR" sz="1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Ergothérapeute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D041CD2-A59E-4916-B5C1-03A96186EA89}" type="parTrans" cxnId="{0D996770-A768-4C1A-8052-F1754377C8AD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B22D1F-885C-4E64-A37B-DCFB3A5F7A48}" type="sibTrans" cxnId="{0D996770-A768-4C1A-8052-F1754377C8AD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DBDF2D5-D966-4429-8795-BD8B04DF74FA}">
      <dgm:prSet phldrT="[Texte]" custT="1"/>
      <dgm:spPr/>
      <dgm:t>
        <a:bodyPr/>
        <a:lstStyle/>
        <a:p>
          <a:r>
            <a:rPr lang="fr-FR" sz="1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Naturopathe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17066D7-CABE-483B-A684-2A37D09EAC4D}" type="parTrans" cxnId="{25F8D6F5-3A30-4CE4-BCEE-1C157E2BCBAD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900901B-59BE-42EF-A43E-9F792C870C13}" type="sibTrans" cxnId="{25F8D6F5-3A30-4CE4-BCEE-1C157E2BCBAD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092D16-0322-4AB7-80F6-E5EB09B23FCA}">
      <dgm:prSet phldrT="[Texte]" custT="1"/>
      <dgm:spPr/>
      <dgm:t>
        <a:bodyPr/>
        <a:lstStyle/>
        <a:p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F7B9E5A-2E6E-4BD2-BCB9-DD573235D8A6}" type="parTrans" cxnId="{1ADF7144-220B-44C4-A522-4031E00BF4B4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FADAA4-416B-4DFD-8348-C3818CEB6E42}" type="sibTrans" cxnId="{1ADF7144-220B-44C4-A522-4031E00BF4B4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DFDA6F8-C72A-4C89-B7E3-49F31931AACF}">
      <dgm:prSet phldrT="[Texte]" custT="1"/>
      <dgm:spPr/>
      <dgm:t>
        <a:bodyPr/>
        <a:lstStyle/>
        <a:p>
          <a:r>
            <a:rPr lang="fr-FR" sz="1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…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58C42F-C9D7-42CC-9196-9ECFBB264BB9}" type="parTrans" cxnId="{D9563B1F-D47C-4A11-A753-D6F0DA0CB3FD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D28540F-8AF0-4846-A11E-5009374C1410}" type="sibTrans" cxnId="{D9563B1F-D47C-4A11-A753-D6F0DA0CB3FD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00F58A6-E537-4608-9F8E-F1C44AEDEC58}">
      <dgm:prSet phldrT="[Texte]" custT="1"/>
      <dgm:spPr/>
      <dgm:t>
        <a:bodyPr/>
        <a:lstStyle/>
        <a:p>
          <a:r>
            <a:rPr lang="fr-FR" sz="1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Assistance</a:t>
          </a:r>
          <a:endParaRPr lang="fr-FR" sz="1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6D8D33C-FBA5-4C9C-A1A6-890FDD5ACC77}" type="parTrans" cxnId="{1A5C2B73-E12A-4F3B-8828-45E3556D80D8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06088B5-2E7C-47CE-9777-C0C37C54EDAD}" type="sibTrans" cxnId="{1A5C2B73-E12A-4F3B-8828-45E3556D80D8}">
      <dgm:prSet/>
      <dgm:spPr/>
      <dgm:t>
        <a:bodyPr/>
        <a:lstStyle/>
        <a:p>
          <a:endParaRPr lang="fr-FR" sz="3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C599B7B-13E5-4C08-A233-8FF0DEDDAC24}" type="pres">
      <dgm:prSet presAssocID="{8F7B9330-5A0E-499A-BEF7-D4EF22B404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FAE34374-7BF2-4E97-BD4A-9F91EF126003}" type="pres">
      <dgm:prSet presAssocID="{8F7B9330-5A0E-499A-BEF7-D4EF22B4042E}" presName="Name1" presStyleCnt="0"/>
      <dgm:spPr/>
      <dgm:t>
        <a:bodyPr/>
        <a:lstStyle/>
        <a:p>
          <a:endParaRPr lang="fr-FR"/>
        </a:p>
      </dgm:t>
    </dgm:pt>
    <dgm:pt modelId="{87367C5B-A657-41AD-A97E-70F0C8A3EE73}" type="pres">
      <dgm:prSet presAssocID="{8F7B9330-5A0E-499A-BEF7-D4EF22B4042E}" presName="cycle" presStyleCnt="0"/>
      <dgm:spPr/>
      <dgm:t>
        <a:bodyPr/>
        <a:lstStyle/>
        <a:p>
          <a:endParaRPr lang="fr-FR"/>
        </a:p>
      </dgm:t>
    </dgm:pt>
    <dgm:pt modelId="{7515DC15-1425-48FE-A2AB-64D73319A513}" type="pres">
      <dgm:prSet presAssocID="{8F7B9330-5A0E-499A-BEF7-D4EF22B4042E}" presName="srcNode" presStyleLbl="node1" presStyleIdx="0" presStyleCnt="3"/>
      <dgm:spPr/>
      <dgm:t>
        <a:bodyPr/>
        <a:lstStyle/>
        <a:p>
          <a:endParaRPr lang="fr-FR"/>
        </a:p>
      </dgm:t>
    </dgm:pt>
    <dgm:pt modelId="{76543500-9F08-4933-BD09-C6F9D4270341}" type="pres">
      <dgm:prSet presAssocID="{8F7B9330-5A0E-499A-BEF7-D4EF22B4042E}" presName="conn" presStyleLbl="parChTrans1D2" presStyleIdx="0" presStyleCnt="1"/>
      <dgm:spPr/>
      <dgm:t>
        <a:bodyPr/>
        <a:lstStyle/>
        <a:p>
          <a:endParaRPr lang="fr-FR"/>
        </a:p>
      </dgm:t>
    </dgm:pt>
    <dgm:pt modelId="{95D62C17-E8D0-40E7-A887-451216F074A2}" type="pres">
      <dgm:prSet presAssocID="{8F7B9330-5A0E-499A-BEF7-D4EF22B4042E}" presName="extraNode" presStyleLbl="node1" presStyleIdx="0" presStyleCnt="3"/>
      <dgm:spPr/>
      <dgm:t>
        <a:bodyPr/>
        <a:lstStyle/>
        <a:p>
          <a:endParaRPr lang="fr-FR"/>
        </a:p>
      </dgm:t>
    </dgm:pt>
    <dgm:pt modelId="{49E7230F-9399-4044-9B1B-899A28AD78A5}" type="pres">
      <dgm:prSet presAssocID="{8F7B9330-5A0E-499A-BEF7-D4EF22B4042E}" presName="dstNode" presStyleLbl="node1" presStyleIdx="0" presStyleCnt="3"/>
      <dgm:spPr/>
      <dgm:t>
        <a:bodyPr/>
        <a:lstStyle/>
        <a:p>
          <a:endParaRPr lang="fr-FR"/>
        </a:p>
      </dgm:t>
    </dgm:pt>
    <dgm:pt modelId="{4AE1CC8A-5B64-4B91-A27D-212E7289746D}" type="pres">
      <dgm:prSet presAssocID="{B1FCA714-80E3-4D65-8AF0-3DF6B3367B77}" presName="text_1" presStyleLbl="node1" presStyleIdx="0" presStyleCnt="3" custScaleX="96710" custScaleY="1513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AB0B5E-BF3A-448A-B2A5-D9485EAE6D51}" type="pres">
      <dgm:prSet presAssocID="{B1FCA714-80E3-4D65-8AF0-3DF6B3367B77}" presName="accent_1" presStyleCnt="0"/>
      <dgm:spPr/>
      <dgm:t>
        <a:bodyPr/>
        <a:lstStyle/>
        <a:p>
          <a:endParaRPr lang="fr-FR"/>
        </a:p>
      </dgm:t>
    </dgm:pt>
    <dgm:pt modelId="{D4BC446E-2CA3-46DE-8795-248C31860134}" type="pres">
      <dgm:prSet presAssocID="{B1FCA714-80E3-4D65-8AF0-3DF6B3367B77}" presName="accentRepeatNode" presStyleLbl="solidFgAcc1" presStyleIdx="0" presStyleCnt="3"/>
      <dgm:spPr/>
      <dgm:t>
        <a:bodyPr/>
        <a:lstStyle/>
        <a:p>
          <a:endParaRPr lang="fr-FR"/>
        </a:p>
      </dgm:t>
    </dgm:pt>
    <dgm:pt modelId="{0852169F-D244-4F9C-8544-4D06F2DEBBE8}" type="pres">
      <dgm:prSet presAssocID="{5224A58E-1662-4A4D-BE09-EB49624F3681}" presName="text_2" presStyleLbl="node1" presStyleIdx="1" presStyleCnt="3" custScaleX="99721" custScaleY="130040" custLinFactNeighborX="-1322" custLinFactNeighborY="1384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FAC431-8405-4364-AA8A-8208126EF257}" type="pres">
      <dgm:prSet presAssocID="{5224A58E-1662-4A4D-BE09-EB49624F3681}" presName="accent_2" presStyleCnt="0"/>
      <dgm:spPr/>
      <dgm:t>
        <a:bodyPr/>
        <a:lstStyle/>
        <a:p>
          <a:endParaRPr lang="fr-FR"/>
        </a:p>
      </dgm:t>
    </dgm:pt>
    <dgm:pt modelId="{25E30A10-89AC-4474-846E-0974B7FD841B}" type="pres">
      <dgm:prSet presAssocID="{5224A58E-1662-4A4D-BE09-EB49624F3681}" presName="accentRepeatNode" presStyleLbl="solidFgAcc1" presStyleIdx="1" presStyleCnt="3" custLinFactNeighborX="-1384" custLinFactNeighborY="10385"/>
      <dgm:spPr/>
      <dgm:t>
        <a:bodyPr/>
        <a:lstStyle/>
        <a:p>
          <a:endParaRPr lang="fr-FR"/>
        </a:p>
      </dgm:t>
    </dgm:pt>
    <dgm:pt modelId="{C22FB3AF-EBAA-4C06-80E9-BBBA418212BE}" type="pres">
      <dgm:prSet presAssocID="{A3B3BC24-6412-457C-BA61-1EDFDFB97182}" presName="text_3" presStyleLbl="node1" presStyleIdx="2" presStyleCnt="3" custScaleX="97738" custLinFactNeighborX="712" custLinFactNeighborY="-368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ACBC48-86AC-4E04-BD7F-FEE4E6353A23}" type="pres">
      <dgm:prSet presAssocID="{A3B3BC24-6412-457C-BA61-1EDFDFB97182}" presName="accent_3" presStyleCnt="0"/>
      <dgm:spPr/>
      <dgm:t>
        <a:bodyPr/>
        <a:lstStyle/>
        <a:p>
          <a:endParaRPr lang="fr-FR"/>
        </a:p>
      </dgm:t>
    </dgm:pt>
    <dgm:pt modelId="{5761F9D5-4274-4E8F-969C-08F7FDD2CD8D}" type="pres">
      <dgm:prSet presAssocID="{A3B3BC24-6412-457C-BA61-1EDFDFB97182}" presName="accentRepeatNode" presStyleLbl="solidFgAcc1" presStyleIdx="2" presStyleCnt="3" custLinFactNeighborY="2077"/>
      <dgm:spPr/>
      <dgm:t>
        <a:bodyPr/>
        <a:lstStyle/>
        <a:p>
          <a:endParaRPr lang="fr-FR"/>
        </a:p>
      </dgm:t>
    </dgm:pt>
  </dgm:ptLst>
  <dgm:cxnLst>
    <dgm:cxn modelId="{25F8D6F5-3A30-4CE4-BCEE-1C157E2BCBAD}" srcId="{A3B3BC24-6412-457C-BA61-1EDFDFB97182}" destId="{3DBDF2D5-D966-4429-8795-BD8B04DF74FA}" srcOrd="3" destOrd="0" parTransId="{B17066D7-CABE-483B-A684-2A37D09EAC4D}" sibTransId="{A900901B-59BE-42EF-A43E-9F792C870C13}"/>
    <dgm:cxn modelId="{1ADF7144-220B-44C4-A522-4031E00BF4B4}" srcId="{A3B3BC24-6412-457C-BA61-1EDFDFB97182}" destId="{81092D16-0322-4AB7-80F6-E5EB09B23FCA}" srcOrd="4" destOrd="0" parTransId="{DF7B9E5A-2E6E-4BD2-BCB9-DD573235D8A6}" sibTransId="{82FADAA4-416B-4DFD-8348-C3818CEB6E42}"/>
    <dgm:cxn modelId="{8CFC9D9C-D512-4628-B888-4572826403AE}" type="presOf" srcId="{D986F53B-D6CD-43BC-9209-907DDB4980F0}" destId="{4AE1CC8A-5B64-4B91-A27D-212E7289746D}" srcOrd="0" destOrd="2" presId="urn:microsoft.com/office/officeart/2008/layout/VerticalCurvedList"/>
    <dgm:cxn modelId="{01BAFA83-1047-4938-9CEA-D21D6816418F}" type="presOf" srcId="{5224A58E-1662-4A4D-BE09-EB49624F3681}" destId="{0852169F-D244-4F9C-8544-4D06F2DEBBE8}" srcOrd="0" destOrd="0" presId="urn:microsoft.com/office/officeart/2008/layout/VerticalCurvedList"/>
    <dgm:cxn modelId="{8032A1DA-1F47-4E84-A456-90198412082E}" type="presOf" srcId="{8F7B9330-5A0E-499A-BEF7-D4EF22B4042E}" destId="{BC599B7B-13E5-4C08-A233-8FF0DEDDAC24}" srcOrd="0" destOrd="0" presId="urn:microsoft.com/office/officeart/2008/layout/VerticalCurvedList"/>
    <dgm:cxn modelId="{D0902438-7C90-49F0-8CF3-AF607A8C0B21}" srcId="{B1FCA714-80E3-4D65-8AF0-3DF6B3367B77}" destId="{1D9D3EE0-18C7-4358-8B77-F330B3B66F1E}" srcOrd="0" destOrd="0" parTransId="{C65F999D-1BBC-4F8F-B126-AE4E63C0A592}" sibTransId="{03368D5B-F243-4DE5-9D2A-8B86A5182554}"/>
    <dgm:cxn modelId="{0D996770-A768-4C1A-8052-F1754377C8AD}" srcId="{A3B3BC24-6412-457C-BA61-1EDFDFB97182}" destId="{44FFFF85-4C87-4AD6-B825-4D042A13EFAC}" srcOrd="2" destOrd="0" parTransId="{CD041CD2-A59E-4916-B5C1-03A96186EA89}" sibTransId="{03B22D1F-885C-4E64-A37B-DCFB3A5F7A48}"/>
    <dgm:cxn modelId="{310AC344-DAEF-4C25-AD89-7E29255E141F}" srcId="{8F7B9330-5A0E-499A-BEF7-D4EF22B4042E}" destId="{5224A58E-1662-4A4D-BE09-EB49624F3681}" srcOrd="1" destOrd="0" parTransId="{5C13C529-6AF0-4C77-89AC-83B0C1278085}" sibTransId="{7E6A3AC1-8008-44DC-98CD-522D0B5105EB}"/>
    <dgm:cxn modelId="{4953321B-2F94-4BAB-B67E-0D9C04B593C9}" type="presOf" srcId="{433C1A54-8EC4-436E-84A9-85A73CB0BFE4}" destId="{0852169F-D244-4F9C-8544-4D06F2DEBBE8}" srcOrd="0" destOrd="4" presId="urn:microsoft.com/office/officeart/2008/layout/VerticalCurvedList"/>
    <dgm:cxn modelId="{D8ED7D82-5E67-44E1-BEF7-BE2FD58AFAD9}" srcId="{B1FCA714-80E3-4D65-8AF0-3DF6B3367B77}" destId="{D986F53B-D6CD-43BC-9209-907DDB4980F0}" srcOrd="1" destOrd="0" parTransId="{4710904A-3B97-4B23-AB03-68FC537DEA94}" sibTransId="{067D67FD-0787-4CF1-94B2-5C832BC6DC20}"/>
    <dgm:cxn modelId="{702AA99E-C6B0-4384-A729-314378199ADA}" type="presOf" srcId="{8677B7FC-D924-4ED1-8BE6-04C9A7188DFA}" destId="{4AE1CC8A-5B64-4B91-A27D-212E7289746D}" srcOrd="0" destOrd="3" presId="urn:microsoft.com/office/officeart/2008/layout/VerticalCurvedList"/>
    <dgm:cxn modelId="{133384CC-A990-48DA-B714-D8E0C233980E}" type="presOf" srcId="{361D3504-344B-4625-9701-397AFCBB7EEE}" destId="{4AE1CC8A-5B64-4B91-A27D-212E7289746D}" srcOrd="0" destOrd="5" presId="urn:microsoft.com/office/officeart/2008/layout/VerticalCurvedList"/>
    <dgm:cxn modelId="{492EAEB1-A8F5-435B-9DA0-5583083A1DC8}" srcId="{B1FCA714-80E3-4D65-8AF0-3DF6B3367B77}" destId="{AB5CA4C0-8664-44D7-B42E-2D847AD69B92}" srcOrd="5" destOrd="0" parTransId="{B76634CC-75C7-4FFD-B504-FC03727E9189}" sibTransId="{D3A77B2D-B3BF-4F6C-B8FA-2935533359F4}"/>
    <dgm:cxn modelId="{9AE7A4FF-4FC1-43FE-942C-DB86E8B2FEC4}" srcId="{B1FCA714-80E3-4D65-8AF0-3DF6B3367B77}" destId="{5F1C7705-C5DC-4145-BC0A-DE65956511A7}" srcOrd="3" destOrd="0" parTransId="{E5AA3927-81DC-43AE-9FE7-D9269E889801}" sibTransId="{DBCF0CAF-695C-4A7A-887C-8B0CD893DB47}"/>
    <dgm:cxn modelId="{4B9CE7D8-257B-4D75-A553-0EB937009DAC}" type="presOf" srcId="{1D9D3EE0-18C7-4358-8B77-F330B3B66F1E}" destId="{4AE1CC8A-5B64-4B91-A27D-212E7289746D}" srcOrd="0" destOrd="1" presId="urn:microsoft.com/office/officeart/2008/layout/VerticalCurvedList"/>
    <dgm:cxn modelId="{1A5C2B73-E12A-4F3B-8828-45E3556D80D8}" srcId="{5224A58E-1662-4A4D-BE09-EB49624F3681}" destId="{300F58A6-E537-4608-9F8E-F1C44AEDEC58}" srcOrd="5" destOrd="0" parTransId="{36D8D33C-FBA5-4C9C-A1A6-890FDD5ACC77}" sibTransId="{106088B5-2E7C-47CE-9777-C0C37C54EDAD}"/>
    <dgm:cxn modelId="{F30E4E02-F53E-43B9-9D50-A868B60CCFFA}" type="presOf" srcId="{DD67A78B-5A59-47EF-919E-7364C52F6884}" destId="{0852169F-D244-4F9C-8544-4D06F2DEBBE8}" srcOrd="0" destOrd="5" presId="urn:microsoft.com/office/officeart/2008/layout/VerticalCurvedList"/>
    <dgm:cxn modelId="{B8E62E5E-F85A-45D2-9E0F-152243EB8466}" type="presOf" srcId="{A3B3BC24-6412-457C-BA61-1EDFDFB97182}" destId="{C22FB3AF-EBAA-4C06-80E9-BBBA418212BE}" srcOrd="0" destOrd="0" presId="urn:microsoft.com/office/officeart/2008/layout/VerticalCurvedList"/>
    <dgm:cxn modelId="{14F8145D-8589-4E2B-9A2A-969AD2FEE08F}" srcId="{A3B3BC24-6412-457C-BA61-1EDFDFB97182}" destId="{4ABDE36B-1EB5-4D13-BA53-84FD9321371B}" srcOrd="1" destOrd="0" parTransId="{6E9B2D59-507A-49F6-B867-84620923FBBF}" sibTransId="{CAA6A63C-B87D-4C7F-838A-AF69DD82D1B1}"/>
    <dgm:cxn modelId="{8569ACEF-A5BA-4904-9337-7439F0502ECC}" srcId="{8F7B9330-5A0E-499A-BEF7-D4EF22B4042E}" destId="{A3B3BC24-6412-457C-BA61-1EDFDFB97182}" srcOrd="2" destOrd="0" parTransId="{A78129D6-4565-448E-BDCF-00B3119FF844}" sibTransId="{B5F08949-22D9-46EA-9F8E-6B64D7C5D48A}"/>
    <dgm:cxn modelId="{D9563B1F-D47C-4A11-A753-D6F0DA0CB3FD}" srcId="{B1FCA714-80E3-4D65-8AF0-3DF6B3367B77}" destId="{3DFDA6F8-C72A-4C89-B7E3-49F31931AACF}" srcOrd="6" destOrd="0" parTransId="{0C58C42F-C9D7-42CC-9196-9ECFBB264BB9}" sibTransId="{DD28540F-8AF0-4846-A11E-5009374C1410}"/>
    <dgm:cxn modelId="{AD1A33B8-F78C-4E67-B10D-BBD78985E462}" type="presOf" srcId="{300F58A6-E537-4608-9F8E-F1C44AEDEC58}" destId="{0852169F-D244-4F9C-8544-4D06F2DEBBE8}" srcOrd="0" destOrd="6" presId="urn:microsoft.com/office/officeart/2008/layout/VerticalCurvedList"/>
    <dgm:cxn modelId="{871C8F87-5633-4E0F-B7EB-B02F0111D62D}" srcId="{5224A58E-1662-4A4D-BE09-EB49624F3681}" destId="{51CB4B5D-76C0-41F3-BF62-77A17741093B}" srcOrd="1" destOrd="0" parTransId="{8C9F9B46-1980-4B69-A9AF-246C43D232DC}" sibTransId="{7648AC9E-F21D-4B27-AC81-B9CA6E7238DD}"/>
    <dgm:cxn modelId="{D7138B8D-37D4-4072-B8DD-AC8C5B6512AB}" srcId="{5224A58E-1662-4A4D-BE09-EB49624F3681}" destId="{DD67A78B-5A59-47EF-919E-7364C52F6884}" srcOrd="4" destOrd="0" parTransId="{AF0A2F9A-A2C5-4BB8-9D91-EB942937D578}" sibTransId="{07043E3F-F81A-43F9-AA9A-08DA970FF8EA}"/>
    <dgm:cxn modelId="{F068465B-0465-49B6-98ED-660BF6443077}" srcId="{5224A58E-1662-4A4D-BE09-EB49624F3681}" destId="{784C01B7-1D72-4D04-87BE-63C6ADBDD6C3}" srcOrd="0" destOrd="0" parTransId="{A8692D4D-B80E-48D0-A284-3D911DE1DC81}" sibTransId="{974431E9-294B-415F-8569-F9A9A3E892BC}"/>
    <dgm:cxn modelId="{BC7E74A0-1A50-443A-A95A-26F217CB017C}" type="presOf" srcId="{3DBDF2D5-D966-4429-8795-BD8B04DF74FA}" destId="{C22FB3AF-EBAA-4C06-80E9-BBBA418212BE}" srcOrd="0" destOrd="4" presId="urn:microsoft.com/office/officeart/2008/layout/VerticalCurvedList"/>
    <dgm:cxn modelId="{F6EADA7A-523D-43D8-8348-149F40FF545B}" type="presOf" srcId="{D75026E3-3443-48A9-BBEC-DD0C4671438C}" destId="{C22FB3AF-EBAA-4C06-80E9-BBBA418212BE}" srcOrd="0" destOrd="1" presId="urn:microsoft.com/office/officeart/2008/layout/VerticalCurvedList"/>
    <dgm:cxn modelId="{D202FDD3-B6E1-4B81-8CDF-F13210658AD4}" srcId="{B1FCA714-80E3-4D65-8AF0-3DF6B3367B77}" destId="{8677B7FC-D924-4ED1-8BE6-04C9A7188DFA}" srcOrd="2" destOrd="0" parTransId="{DB8BD31B-3D33-4201-BDAE-58286B368C54}" sibTransId="{DC604570-E63C-455E-A21F-6FBBE2515825}"/>
    <dgm:cxn modelId="{D5EEC934-A7EF-4E5E-AEAF-EA0FC466BA41}" type="presOf" srcId="{B1FCA714-80E3-4D65-8AF0-3DF6B3367B77}" destId="{4AE1CC8A-5B64-4B91-A27D-212E7289746D}" srcOrd="0" destOrd="0" presId="urn:microsoft.com/office/officeart/2008/layout/VerticalCurvedList"/>
    <dgm:cxn modelId="{E007E9B4-A493-421F-A5C9-63CE0F283A7F}" srcId="{B1FCA714-80E3-4D65-8AF0-3DF6B3367B77}" destId="{361D3504-344B-4625-9701-397AFCBB7EEE}" srcOrd="4" destOrd="0" parTransId="{8E48417C-D2B5-47CB-92B9-4EAED7C56D25}" sibTransId="{1E159580-45E3-4A64-B153-7057DDC5C08A}"/>
    <dgm:cxn modelId="{8EFAC31A-2F46-4C75-8652-334E7DFF1CE6}" type="presOf" srcId="{81092D16-0322-4AB7-80F6-E5EB09B23FCA}" destId="{C22FB3AF-EBAA-4C06-80E9-BBBA418212BE}" srcOrd="0" destOrd="5" presId="urn:microsoft.com/office/officeart/2008/layout/VerticalCurvedList"/>
    <dgm:cxn modelId="{055D6F5C-BB87-41D4-8E3F-FF296A428B21}" type="presOf" srcId="{03368D5B-F243-4DE5-9D2A-8B86A5182554}" destId="{76543500-9F08-4933-BD09-C6F9D4270341}" srcOrd="0" destOrd="0" presId="urn:microsoft.com/office/officeart/2008/layout/VerticalCurvedList"/>
    <dgm:cxn modelId="{F049E0AB-72F8-4428-B391-23E588A5A107}" srcId="{5224A58E-1662-4A4D-BE09-EB49624F3681}" destId="{2A15C069-904F-4144-8EA7-6D62EDE0EB1F}" srcOrd="2" destOrd="0" parTransId="{2F362D8F-683E-4427-A91E-F694FC2567BC}" sibTransId="{035CB02F-1CAF-45FC-AF49-6A8912528E45}"/>
    <dgm:cxn modelId="{820C72B2-FE35-4EF8-8F7C-8AA3439B7492}" type="presOf" srcId="{3DFDA6F8-C72A-4C89-B7E3-49F31931AACF}" destId="{4AE1CC8A-5B64-4B91-A27D-212E7289746D}" srcOrd="0" destOrd="7" presId="urn:microsoft.com/office/officeart/2008/layout/VerticalCurvedList"/>
    <dgm:cxn modelId="{8BCCDDB1-1094-47DA-BA58-F2CECEE8C236}" type="presOf" srcId="{44FFFF85-4C87-4AD6-B825-4D042A13EFAC}" destId="{C22FB3AF-EBAA-4C06-80E9-BBBA418212BE}" srcOrd="0" destOrd="3" presId="urn:microsoft.com/office/officeart/2008/layout/VerticalCurvedList"/>
    <dgm:cxn modelId="{B9510879-C237-45A4-B3D8-F01BD9AD8A29}" type="presOf" srcId="{784C01B7-1D72-4D04-87BE-63C6ADBDD6C3}" destId="{0852169F-D244-4F9C-8544-4D06F2DEBBE8}" srcOrd="0" destOrd="1" presId="urn:microsoft.com/office/officeart/2008/layout/VerticalCurvedList"/>
    <dgm:cxn modelId="{946E2273-7D85-49FD-8C50-844979A53A47}" srcId="{A3B3BC24-6412-457C-BA61-1EDFDFB97182}" destId="{D75026E3-3443-48A9-BBEC-DD0C4671438C}" srcOrd="0" destOrd="0" parTransId="{FC145A9C-17DF-4A38-AE66-3E4B99DC82CA}" sibTransId="{978A1947-83C9-4B52-98B0-FA1C4039DDD9}"/>
    <dgm:cxn modelId="{F3759C54-EA03-45A8-B66E-3A307D5FC1E1}" type="presOf" srcId="{2A15C069-904F-4144-8EA7-6D62EDE0EB1F}" destId="{0852169F-D244-4F9C-8544-4D06F2DEBBE8}" srcOrd="0" destOrd="3" presId="urn:microsoft.com/office/officeart/2008/layout/VerticalCurvedList"/>
    <dgm:cxn modelId="{D2F2D79D-3893-4231-A4AA-106F0E2AFF35}" type="presOf" srcId="{AB5CA4C0-8664-44D7-B42E-2D847AD69B92}" destId="{4AE1CC8A-5B64-4B91-A27D-212E7289746D}" srcOrd="0" destOrd="6" presId="urn:microsoft.com/office/officeart/2008/layout/VerticalCurvedList"/>
    <dgm:cxn modelId="{CBB1814D-2D58-4B3D-8568-0AF23636E556}" srcId="{5224A58E-1662-4A4D-BE09-EB49624F3681}" destId="{433C1A54-8EC4-436E-84A9-85A73CB0BFE4}" srcOrd="3" destOrd="0" parTransId="{A725815B-8C21-43FB-854D-6567DBFD7EE9}" sibTransId="{B250826C-325D-496F-BA03-568CA85FBD27}"/>
    <dgm:cxn modelId="{925D9C9B-6DD4-430C-A296-A67B71CA3912}" type="presOf" srcId="{51CB4B5D-76C0-41F3-BF62-77A17741093B}" destId="{0852169F-D244-4F9C-8544-4D06F2DEBBE8}" srcOrd="0" destOrd="2" presId="urn:microsoft.com/office/officeart/2008/layout/VerticalCurvedList"/>
    <dgm:cxn modelId="{3E196D35-14F2-4376-9D11-287C04403AA8}" srcId="{8F7B9330-5A0E-499A-BEF7-D4EF22B4042E}" destId="{B1FCA714-80E3-4D65-8AF0-3DF6B3367B77}" srcOrd="0" destOrd="0" parTransId="{FEEEF260-7089-4514-BF3F-1BC00FE3E8A1}" sibTransId="{45AB92C1-318D-459F-B8F1-722A7B5FCA53}"/>
    <dgm:cxn modelId="{843B6C3F-CCC3-43D7-8016-01942CFA5E92}" type="presOf" srcId="{5F1C7705-C5DC-4145-BC0A-DE65956511A7}" destId="{4AE1CC8A-5B64-4B91-A27D-212E7289746D}" srcOrd="0" destOrd="4" presId="urn:microsoft.com/office/officeart/2008/layout/VerticalCurvedList"/>
    <dgm:cxn modelId="{978D76D7-CB87-49E4-910E-86528D5AB4D3}" type="presOf" srcId="{4ABDE36B-1EB5-4D13-BA53-84FD9321371B}" destId="{C22FB3AF-EBAA-4C06-80E9-BBBA418212BE}" srcOrd="0" destOrd="2" presId="urn:microsoft.com/office/officeart/2008/layout/VerticalCurvedList"/>
    <dgm:cxn modelId="{76DC3B59-A86B-4205-B0C4-BD0D8E635B34}" type="presParOf" srcId="{BC599B7B-13E5-4C08-A233-8FF0DEDDAC24}" destId="{FAE34374-7BF2-4E97-BD4A-9F91EF126003}" srcOrd="0" destOrd="0" presId="urn:microsoft.com/office/officeart/2008/layout/VerticalCurvedList"/>
    <dgm:cxn modelId="{7042103A-0169-4B5D-AE8C-53DD6DD27F45}" type="presParOf" srcId="{FAE34374-7BF2-4E97-BD4A-9F91EF126003}" destId="{87367C5B-A657-41AD-A97E-70F0C8A3EE73}" srcOrd="0" destOrd="0" presId="urn:microsoft.com/office/officeart/2008/layout/VerticalCurvedList"/>
    <dgm:cxn modelId="{E7F09888-EA9D-443F-970A-DB0524E8542B}" type="presParOf" srcId="{87367C5B-A657-41AD-A97E-70F0C8A3EE73}" destId="{7515DC15-1425-48FE-A2AB-64D73319A513}" srcOrd="0" destOrd="0" presId="urn:microsoft.com/office/officeart/2008/layout/VerticalCurvedList"/>
    <dgm:cxn modelId="{96A3D6B1-938F-4540-9423-7181E574EDB6}" type="presParOf" srcId="{87367C5B-A657-41AD-A97E-70F0C8A3EE73}" destId="{76543500-9F08-4933-BD09-C6F9D4270341}" srcOrd="1" destOrd="0" presId="urn:microsoft.com/office/officeart/2008/layout/VerticalCurvedList"/>
    <dgm:cxn modelId="{59216FF5-2BCC-481A-92AC-E3F111452546}" type="presParOf" srcId="{87367C5B-A657-41AD-A97E-70F0C8A3EE73}" destId="{95D62C17-E8D0-40E7-A887-451216F074A2}" srcOrd="2" destOrd="0" presId="urn:microsoft.com/office/officeart/2008/layout/VerticalCurvedList"/>
    <dgm:cxn modelId="{C114DCEB-0CD6-4E38-A9A6-E1C1458B9FF2}" type="presParOf" srcId="{87367C5B-A657-41AD-A97E-70F0C8A3EE73}" destId="{49E7230F-9399-4044-9B1B-899A28AD78A5}" srcOrd="3" destOrd="0" presId="urn:microsoft.com/office/officeart/2008/layout/VerticalCurvedList"/>
    <dgm:cxn modelId="{867FF011-5423-42DC-8851-3A0C6293F40A}" type="presParOf" srcId="{FAE34374-7BF2-4E97-BD4A-9F91EF126003}" destId="{4AE1CC8A-5B64-4B91-A27D-212E7289746D}" srcOrd="1" destOrd="0" presId="urn:microsoft.com/office/officeart/2008/layout/VerticalCurvedList"/>
    <dgm:cxn modelId="{73AB586B-7EB4-4096-AF9F-3B482404A82B}" type="presParOf" srcId="{FAE34374-7BF2-4E97-BD4A-9F91EF126003}" destId="{FDAB0B5E-BF3A-448A-B2A5-D9485EAE6D51}" srcOrd="2" destOrd="0" presId="urn:microsoft.com/office/officeart/2008/layout/VerticalCurvedList"/>
    <dgm:cxn modelId="{03DBB015-4D77-4C36-9C02-37066CFE18EE}" type="presParOf" srcId="{FDAB0B5E-BF3A-448A-B2A5-D9485EAE6D51}" destId="{D4BC446E-2CA3-46DE-8795-248C31860134}" srcOrd="0" destOrd="0" presId="urn:microsoft.com/office/officeart/2008/layout/VerticalCurvedList"/>
    <dgm:cxn modelId="{CF716036-66F5-4688-A9B2-93C3CC3603E8}" type="presParOf" srcId="{FAE34374-7BF2-4E97-BD4A-9F91EF126003}" destId="{0852169F-D244-4F9C-8544-4D06F2DEBBE8}" srcOrd="3" destOrd="0" presId="urn:microsoft.com/office/officeart/2008/layout/VerticalCurvedList"/>
    <dgm:cxn modelId="{639C4476-27B7-4A1C-9F0C-3E56DBD81E76}" type="presParOf" srcId="{FAE34374-7BF2-4E97-BD4A-9F91EF126003}" destId="{B6FAC431-8405-4364-AA8A-8208126EF257}" srcOrd="4" destOrd="0" presId="urn:microsoft.com/office/officeart/2008/layout/VerticalCurvedList"/>
    <dgm:cxn modelId="{CF3A2C43-6F21-4669-9EC4-CB76D15B5315}" type="presParOf" srcId="{B6FAC431-8405-4364-AA8A-8208126EF257}" destId="{25E30A10-89AC-4474-846E-0974B7FD841B}" srcOrd="0" destOrd="0" presId="urn:microsoft.com/office/officeart/2008/layout/VerticalCurvedList"/>
    <dgm:cxn modelId="{3E391B51-05E9-49FA-90EB-64B49B03F4F3}" type="presParOf" srcId="{FAE34374-7BF2-4E97-BD4A-9F91EF126003}" destId="{C22FB3AF-EBAA-4C06-80E9-BBBA418212BE}" srcOrd="5" destOrd="0" presId="urn:microsoft.com/office/officeart/2008/layout/VerticalCurvedList"/>
    <dgm:cxn modelId="{F25C7DDB-C030-47E8-B274-129452A2CB43}" type="presParOf" srcId="{FAE34374-7BF2-4E97-BD4A-9F91EF126003}" destId="{FFACBC48-86AC-4E04-BD7F-FEE4E6353A23}" srcOrd="6" destOrd="0" presId="urn:microsoft.com/office/officeart/2008/layout/VerticalCurvedList"/>
    <dgm:cxn modelId="{B555010D-AA32-4388-A103-E4751F5FE6DC}" type="presParOf" srcId="{FFACBC48-86AC-4E04-BD7F-FEE4E6353A23}" destId="{5761F9D5-4274-4E8F-969C-08F7FDD2CD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F8066B-FF3E-49F4-99D2-5D350A33E061}" type="doc">
      <dgm:prSet loTypeId="urn:microsoft.com/office/officeart/2005/8/layout/cycle4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01B19A1-867B-44EE-B47B-8B9994BC7963}">
      <dgm:prSet phldrT="[Texte]" custT="1"/>
      <dgm:spPr/>
      <dgm:t>
        <a:bodyPr/>
        <a:lstStyle/>
        <a:p>
          <a:r>
            <a:rPr lang="fr-FR" sz="1200" b="1" dirty="0" smtClean="0"/>
            <a:t>Généralistes</a:t>
          </a:r>
        </a:p>
        <a:p>
          <a:endParaRPr lang="fr-FR" sz="1200" dirty="0" smtClean="0">
            <a:solidFill>
              <a:schemeClr val="bg1"/>
            </a:solidFill>
          </a:endParaRPr>
        </a:p>
        <a:p>
          <a:r>
            <a:rPr lang="fr-FR" sz="1200" dirty="0" smtClean="0">
              <a:solidFill>
                <a:schemeClr val="bg1"/>
              </a:solidFill>
            </a:rPr>
            <a:t>Mode  </a:t>
          </a:r>
        </a:p>
        <a:p>
          <a:r>
            <a:rPr lang="fr-FR" sz="1200" dirty="0" smtClean="0">
              <a:solidFill>
                <a:schemeClr val="bg1"/>
              </a:solidFill>
            </a:rPr>
            <a:t>Mutualisation  </a:t>
          </a:r>
          <a:endParaRPr lang="fr-FR" sz="1200" dirty="0">
            <a:solidFill>
              <a:schemeClr val="bg1"/>
            </a:solidFill>
          </a:endParaRPr>
        </a:p>
      </dgm:t>
    </dgm:pt>
    <dgm:pt modelId="{AF41B1ED-F497-4CAB-A72F-0E95ED127057}" type="parTrans" cxnId="{23E4387D-9FEE-455B-8A86-D66F070AFAA5}">
      <dgm:prSet/>
      <dgm:spPr/>
      <dgm:t>
        <a:bodyPr/>
        <a:lstStyle/>
        <a:p>
          <a:endParaRPr lang="fr-FR"/>
        </a:p>
      </dgm:t>
    </dgm:pt>
    <dgm:pt modelId="{DFC876C6-377E-4F68-8C71-9F4395DBAE59}" type="sibTrans" cxnId="{23E4387D-9FEE-455B-8A86-D66F070AFAA5}">
      <dgm:prSet/>
      <dgm:spPr/>
      <dgm:t>
        <a:bodyPr/>
        <a:lstStyle/>
        <a:p>
          <a:endParaRPr lang="fr-FR"/>
        </a:p>
      </dgm:t>
    </dgm:pt>
    <dgm:pt modelId="{4CFB0F14-CC57-4111-92B6-B69D16D429F8}">
      <dgm:prSet phldrT="[Texte]"/>
      <dgm:spPr/>
      <dgm:t>
        <a:bodyPr/>
        <a:lstStyle/>
        <a:p>
          <a:r>
            <a:rPr lang="fr-FR" dirty="0" smtClean="0"/>
            <a:t>Groupama Gan Vie</a:t>
          </a:r>
          <a:endParaRPr lang="fr-FR" dirty="0"/>
        </a:p>
      </dgm:t>
    </dgm:pt>
    <dgm:pt modelId="{8B308A1A-341B-4FEB-A2C0-F1521AC72E93}" type="parTrans" cxnId="{62273918-05AB-416A-9FF5-3A30F197C727}">
      <dgm:prSet/>
      <dgm:spPr/>
      <dgm:t>
        <a:bodyPr/>
        <a:lstStyle/>
        <a:p>
          <a:endParaRPr lang="fr-FR"/>
        </a:p>
      </dgm:t>
    </dgm:pt>
    <dgm:pt modelId="{7458F86E-0FEA-487C-A1EF-1F8A648396D4}" type="sibTrans" cxnId="{62273918-05AB-416A-9FF5-3A30F197C727}">
      <dgm:prSet/>
      <dgm:spPr/>
      <dgm:t>
        <a:bodyPr/>
        <a:lstStyle/>
        <a:p>
          <a:endParaRPr lang="fr-FR"/>
        </a:p>
      </dgm:t>
    </dgm:pt>
    <dgm:pt modelId="{8A312846-2B25-4607-AFFA-3AF63DF53057}">
      <dgm:prSet phldrT="[Texte]"/>
      <dgm:spPr/>
      <dgm:t>
        <a:bodyPr/>
        <a:lstStyle/>
        <a:p>
          <a:r>
            <a:rPr lang="fr-FR" b="1" dirty="0" smtClean="0"/>
            <a:t>Assureur &amp; </a:t>
          </a:r>
          <a:r>
            <a:rPr lang="fr-FR" b="1" dirty="0" smtClean="0"/>
            <a:t>Réassureur</a:t>
          </a:r>
        </a:p>
        <a:p>
          <a:r>
            <a:rPr lang="fr-FR" dirty="0" smtClean="0"/>
            <a:t>Mode Mutualisation +</a:t>
          </a:r>
        </a:p>
        <a:p>
          <a:r>
            <a:rPr lang="fr-FR" dirty="0" smtClean="0"/>
            <a:t>Organisation complexe</a:t>
          </a:r>
          <a:endParaRPr lang="fr-FR" dirty="0"/>
        </a:p>
      </dgm:t>
    </dgm:pt>
    <dgm:pt modelId="{DA1BD8F6-081E-4DD3-A1F7-984096918C98}" type="parTrans" cxnId="{4D0B13AB-8C03-4054-B179-4E93426E9B2B}">
      <dgm:prSet/>
      <dgm:spPr/>
      <dgm:t>
        <a:bodyPr/>
        <a:lstStyle/>
        <a:p>
          <a:endParaRPr lang="fr-FR"/>
        </a:p>
      </dgm:t>
    </dgm:pt>
    <dgm:pt modelId="{C131145C-681A-4F37-ABD1-6006AE416D8E}" type="sibTrans" cxnId="{4D0B13AB-8C03-4054-B179-4E93426E9B2B}">
      <dgm:prSet/>
      <dgm:spPr/>
      <dgm:t>
        <a:bodyPr/>
        <a:lstStyle/>
        <a:p>
          <a:endParaRPr lang="fr-FR"/>
        </a:p>
      </dgm:t>
    </dgm:pt>
    <dgm:pt modelId="{63215AB7-C393-4290-B78D-F8DE80190147}">
      <dgm:prSet phldrT="[Texte]"/>
      <dgm:spPr/>
      <dgm:t>
        <a:bodyPr/>
        <a:lstStyle/>
        <a:p>
          <a:r>
            <a:rPr lang="fr-FR" dirty="0" smtClean="0"/>
            <a:t>AXA</a:t>
          </a:r>
          <a:endParaRPr lang="fr-FR" dirty="0"/>
        </a:p>
      </dgm:t>
    </dgm:pt>
    <dgm:pt modelId="{DCF7A180-79AB-41C5-8AE4-5D6A514BB1F3}" type="parTrans" cxnId="{3181AF07-3D90-40CC-9250-31406B2091D5}">
      <dgm:prSet/>
      <dgm:spPr/>
      <dgm:t>
        <a:bodyPr/>
        <a:lstStyle/>
        <a:p>
          <a:endParaRPr lang="fr-FR"/>
        </a:p>
      </dgm:t>
    </dgm:pt>
    <dgm:pt modelId="{87899F05-4555-410D-9F15-7F19C72DBB27}" type="sibTrans" cxnId="{3181AF07-3D90-40CC-9250-31406B2091D5}">
      <dgm:prSet/>
      <dgm:spPr/>
      <dgm:t>
        <a:bodyPr/>
        <a:lstStyle/>
        <a:p>
          <a:endParaRPr lang="fr-FR"/>
        </a:p>
      </dgm:t>
    </dgm:pt>
    <dgm:pt modelId="{E9076266-0161-4B02-A4C9-8BCA121D73D8}">
      <dgm:prSet phldrT="[Texte]"/>
      <dgm:spPr/>
      <dgm:t>
        <a:bodyPr/>
        <a:lstStyle/>
        <a:p>
          <a:r>
            <a:rPr lang="fr-FR" b="1" dirty="0" smtClean="0"/>
            <a:t>Assureur &amp; </a:t>
          </a:r>
          <a:r>
            <a:rPr lang="fr-FR" b="1" dirty="0" smtClean="0"/>
            <a:t>Gestionnaire</a:t>
          </a:r>
        </a:p>
        <a:p>
          <a:r>
            <a:rPr lang="fr-FR" dirty="0" smtClean="0"/>
            <a:t>Mode </a:t>
          </a:r>
        </a:p>
        <a:p>
          <a:r>
            <a:rPr lang="fr-FR" dirty="0" smtClean="0"/>
            <a:t>Stand </a:t>
          </a:r>
          <a:r>
            <a:rPr lang="fr-FR" dirty="0" err="1" smtClean="0"/>
            <a:t>alone</a:t>
          </a:r>
          <a:r>
            <a:rPr lang="fr-FR" dirty="0" smtClean="0"/>
            <a:t> +</a:t>
          </a:r>
        </a:p>
        <a:p>
          <a:r>
            <a:rPr lang="fr-FR" dirty="0" smtClean="0"/>
            <a:t>Métier Gestion</a:t>
          </a:r>
          <a:endParaRPr lang="fr-FR" dirty="0"/>
        </a:p>
      </dgm:t>
    </dgm:pt>
    <dgm:pt modelId="{9A9AD6A6-D89B-4EB6-9B0A-E7B8685A79B2}" type="parTrans" cxnId="{77B8172A-D216-4C12-9090-49553DA0731F}">
      <dgm:prSet/>
      <dgm:spPr/>
      <dgm:t>
        <a:bodyPr/>
        <a:lstStyle/>
        <a:p>
          <a:endParaRPr lang="fr-FR"/>
        </a:p>
      </dgm:t>
    </dgm:pt>
    <dgm:pt modelId="{2A0287BE-42CA-44BB-BE76-54C54B0FD7AB}" type="sibTrans" cxnId="{77B8172A-D216-4C12-9090-49553DA0731F}">
      <dgm:prSet/>
      <dgm:spPr/>
      <dgm:t>
        <a:bodyPr/>
        <a:lstStyle/>
        <a:p>
          <a:endParaRPr lang="fr-FR"/>
        </a:p>
      </dgm:t>
    </dgm:pt>
    <dgm:pt modelId="{94AFDADF-1365-4F2E-B4F1-4501A64BCCF8}">
      <dgm:prSet phldrT="[Texte]"/>
      <dgm:spPr/>
      <dgm:t>
        <a:bodyPr/>
        <a:lstStyle/>
        <a:p>
          <a:r>
            <a:rPr lang="fr-FR" dirty="0" smtClean="0"/>
            <a:t>Médéric Malakoff</a:t>
          </a:r>
          <a:endParaRPr lang="fr-FR" dirty="0"/>
        </a:p>
      </dgm:t>
    </dgm:pt>
    <dgm:pt modelId="{508F29D0-A17F-478A-95E5-19A329EC3A95}" type="parTrans" cxnId="{A3F3E040-6768-45A9-A217-D1FF7FE81FEC}">
      <dgm:prSet/>
      <dgm:spPr/>
      <dgm:t>
        <a:bodyPr/>
        <a:lstStyle/>
        <a:p>
          <a:endParaRPr lang="fr-FR"/>
        </a:p>
      </dgm:t>
    </dgm:pt>
    <dgm:pt modelId="{E30B2394-2532-433E-A779-3F61FF640502}" type="sibTrans" cxnId="{A3F3E040-6768-45A9-A217-D1FF7FE81FEC}">
      <dgm:prSet/>
      <dgm:spPr/>
      <dgm:t>
        <a:bodyPr/>
        <a:lstStyle/>
        <a:p>
          <a:endParaRPr lang="fr-FR"/>
        </a:p>
      </dgm:t>
    </dgm:pt>
    <dgm:pt modelId="{562C46CF-E786-4075-8F82-BFA34F6D83F7}">
      <dgm:prSet phldrT="[Texte]"/>
      <dgm:spPr/>
      <dgm:t>
        <a:bodyPr/>
        <a:lstStyle/>
        <a:p>
          <a:r>
            <a:rPr lang="fr-FR" b="1" dirty="0" smtClean="0"/>
            <a:t>Spécialistes</a:t>
          </a:r>
        </a:p>
        <a:p>
          <a:r>
            <a:rPr lang="fr-FR" dirty="0" smtClean="0"/>
            <a:t>Mode </a:t>
          </a:r>
        </a:p>
        <a:p>
          <a:r>
            <a:rPr lang="fr-FR" dirty="0" smtClean="0"/>
            <a:t> Stand </a:t>
          </a:r>
          <a:r>
            <a:rPr lang="fr-FR" dirty="0" err="1" smtClean="0"/>
            <a:t>alone</a:t>
          </a:r>
          <a:r>
            <a:rPr lang="fr-FR" dirty="0" smtClean="0"/>
            <a:t> </a:t>
          </a:r>
          <a:endParaRPr lang="fr-FR" dirty="0"/>
        </a:p>
      </dgm:t>
    </dgm:pt>
    <dgm:pt modelId="{6E9515FA-9A8D-45DB-A14F-E00BA92C1F6F}" type="parTrans" cxnId="{DECC79A9-96D9-4FE0-9724-2B6C6324B387}">
      <dgm:prSet/>
      <dgm:spPr/>
      <dgm:t>
        <a:bodyPr/>
        <a:lstStyle/>
        <a:p>
          <a:endParaRPr lang="fr-FR"/>
        </a:p>
      </dgm:t>
    </dgm:pt>
    <dgm:pt modelId="{CF04B66C-9D60-4AA5-84C5-BD5499514351}" type="sibTrans" cxnId="{DECC79A9-96D9-4FE0-9724-2B6C6324B387}">
      <dgm:prSet/>
      <dgm:spPr/>
      <dgm:t>
        <a:bodyPr/>
        <a:lstStyle/>
        <a:p>
          <a:endParaRPr lang="fr-FR"/>
        </a:p>
      </dgm:t>
    </dgm:pt>
    <dgm:pt modelId="{A3B2AE36-7ECC-4B45-91F5-EA2A1A885AA3}">
      <dgm:prSet phldrT="[Texte]"/>
      <dgm:spPr/>
      <dgm:t>
        <a:bodyPr/>
        <a:lstStyle/>
        <a:p>
          <a:r>
            <a:rPr lang="fr-FR" dirty="0" smtClean="0"/>
            <a:t>Prudence créole</a:t>
          </a:r>
          <a:endParaRPr lang="fr-FR" dirty="0"/>
        </a:p>
      </dgm:t>
    </dgm:pt>
    <dgm:pt modelId="{DE7C5A3D-9B74-4978-AEAA-74121061CB24}" type="parTrans" cxnId="{0412D0CA-C776-455B-A6C7-9558F0162BEE}">
      <dgm:prSet/>
      <dgm:spPr/>
      <dgm:t>
        <a:bodyPr/>
        <a:lstStyle/>
        <a:p>
          <a:endParaRPr lang="fr-FR"/>
        </a:p>
      </dgm:t>
    </dgm:pt>
    <dgm:pt modelId="{B0D06E62-FE70-478C-86A3-22E4E148BDF2}" type="sibTrans" cxnId="{0412D0CA-C776-455B-A6C7-9558F0162BEE}">
      <dgm:prSet/>
      <dgm:spPr/>
      <dgm:t>
        <a:bodyPr/>
        <a:lstStyle/>
        <a:p>
          <a:endParaRPr lang="fr-FR"/>
        </a:p>
      </dgm:t>
    </dgm:pt>
    <dgm:pt modelId="{ED00781F-5858-4DD7-BEE3-A4E617202DD0}">
      <dgm:prSet phldrT="[Texte]"/>
      <dgm:spPr/>
      <dgm:t>
        <a:bodyPr/>
        <a:lstStyle/>
        <a:p>
          <a:r>
            <a:rPr lang="fr-FR" dirty="0" smtClean="0"/>
            <a:t>Generali</a:t>
          </a:r>
          <a:endParaRPr lang="fr-FR" dirty="0"/>
        </a:p>
      </dgm:t>
    </dgm:pt>
    <dgm:pt modelId="{1C5F3B37-5105-4017-9189-E2C50C7DB8CD}" type="parTrans" cxnId="{45F80DC5-F1E3-4F59-9E9C-29B1489EC902}">
      <dgm:prSet/>
      <dgm:spPr/>
      <dgm:t>
        <a:bodyPr/>
        <a:lstStyle/>
        <a:p>
          <a:endParaRPr lang="fr-FR"/>
        </a:p>
      </dgm:t>
    </dgm:pt>
    <dgm:pt modelId="{39CFC8E4-6C83-4EFD-8661-960AA1F99FE5}" type="sibTrans" cxnId="{45F80DC5-F1E3-4F59-9E9C-29B1489EC902}">
      <dgm:prSet/>
      <dgm:spPr/>
      <dgm:t>
        <a:bodyPr/>
        <a:lstStyle/>
        <a:p>
          <a:endParaRPr lang="fr-FR"/>
        </a:p>
      </dgm:t>
    </dgm:pt>
    <dgm:pt modelId="{7475510A-8E10-43B4-9510-F1054B21FC90}">
      <dgm:prSet phldrT="[Texte]"/>
      <dgm:spPr/>
      <dgm:t>
        <a:bodyPr/>
        <a:lstStyle/>
        <a:p>
          <a:r>
            <a:rPr lang="fr-FR" dirty="0" smtClean="0"/>
            <a:t>Allianz</a:t>
          </a:r>
          <a:endParaRPr lang="fr-FR" dirty="0"/>
        </a:p>
      </dgm:t>
    </dgm:pt>
    <dgm:pt modelId="{8F2F92A6-941F-40AE-A996-C0537F418AB9}" type="parTrans" cxnId="{51BD2056-63A9-4E3C-AB94-75A5A05FF48D}">
      <dgm:prSet/>
      <dgm:spPr/>
      <dgm:t>
        <a:bodyPr/>
        <a:lstStyle/>
        <a:p>
          <a:endParaRPr lang="fr-FR"/>
        </a:p>
      </dgm:t>
    </dgm:pt>
    <dgm:pt modelId="{863D46F5-9F98-4A74-ADF0-A7F66E483B7D}" type="sibTrans" cxnId="{51BD2056-63A9-4E3C-AB94-75A5A05FF48D}">
      <dgm:prSet/>
      <dgm:spPr/>
      <dgm:t>
        <a:bodyPr/>
        <a:lstStyle/>
        <a:p>
          <a:endParaRPr lang="fr-FR"/>
        </a:p>
      </dgm:t>
    </dgm:pt>
    <dgm:pt modelId="{2B032747-A1E1-4B7C-A415-3B46CB2AD10E}">
      <dgm:prSet phldrT="[Texte]"/>
      <dgm:spPr/>
      <dgm:t>
        <a:bodyPr/>
        <a:lstStyle/>
        <a:p>
          <a:endParaRPr lang="fr-FR" dirty="0"/>
        </a:p>
      </dgm:t>
    </dgm:pt>
    <dgm:pt modelId="{5FC46BC9-37BF-4902-9964-0E68E5FD9E2F}" type="parTrans" cxnId="{08FB651E-B228-4ED2-91D1-9696E2CBC72C}">
      <dgm:prSet/>
      <dgm:spPr/>
      <dgm:t>
        <a:bodyPr/>
        <a:lstStyle/>
        <a:p>
          <a:endParaRPr lang="fr-FR"/>
        </a:p>
      </dgm:t>
    </dgm:pt>
    <dgm:pt modelId="{FA126378-9761-4C98-9A8E-8766BC4A2A89}" type="sibTrans" cxnId="{08FB651E-B228-4ED2-91D1-9696E2CBC72C}">
      <dgm:prSet/>
      <dgm:spPr/>
      <dgm:t>
        <a:bodyPr/>
        <a:lstStyle/>
        <a:p>
          <a:endParaRPr lang="fr-FR"/>
        </a:p>
      </dgm:t>
    </dgm:pt>
    <dgm:pt modelId="{6FAE899F-43F6-43D4-B898-D9509F50C21E}">
      <dgm:prSet phldrT="[Texte]"/>
      <dgm:spPr/>
      <dgm:t>
        <a:bodyPr/>
        <a:lstStyle/>
        <a:p>
          <a:endParaRPr lang="fr-FR" dirty="0"/>
        </a:p>
      </dgm:t>
    </dgm:pt>
    <dgm:pt modelId="{AB940A9A-D422-4230-B886-C4D90B9628B6}" type="parTrans" cxnId="{05FB7179-9A3A-49C7-8AB1-B3AD0F26E86D}">
      <dgm:prSet/>
      <dgm:spPr/>
      <dgm:t>
        <a:bodyPr/>
        <a:lstStyle/>
        <a:p>
          <a:endParaRPr lang="fr-FR"/>
        </a:p>
      </dgm:t>
    </dgm:pt>
    <dgm:pt modelId="{39A737E7-DE3A-4379-BDCE-51DB4A56D2D6}" type="sibTrans" cxnId="{05FB7179-9A3A-49C7-8AB1-B3AD0F26E86D}">
      <dgm:prSet/>
      <dgm:spPr/>
      <dgm:t>
        <a:bodyPr/>
        <a:lstStyle/>
        <a:p>
          <a:endParaRPr lang="fr-FR"/>
        </a:p>
      </dgm:t>
    </dgm:pt>
    <dgm:pt modelId="{EEE99777-24B2-4927-9D5F-6C1E19AF86D6}">
      <dgm:prSet phldrT="[Texte]"/>
      <dgm:spPr/>
      <dgm:t>
        <a:bodyPr/>
        <a:lstStyle/>
        <a:p>
          <a:r>
            <a:rPr lang="fr-FR" dirty="0" smtClean="0"/>
            <a:t>AG2R</a:t>
          </a:r>
          <a:endParaRPr lang="fr-FR" dirty="0"/>
        </a:p>
      </dgm:t>
    </dgm:pt>
    <dgm:pt modelId="{4E257979-13BF-4C1A-8453-806B4C7CD6C9}" type="parTrans" cxnId="{B67614AC-D445-47A8-A9B7-08DB382B7FD0}">
      <dgm:prSet/>
      <dgm:spPr/>
      <dgm:t>
        <a:bodyPr/>
        <a:lstStyle/>
        <a:p>
          <a:endParaRPr lang="fr-FR"/>
        </a:p>
      </dgm:t>
    </dgm:pt>
    <dgm:pt modelId="{04C68CC7-009B-4CFD-A5CF-6D1C09C73C22}" type="sibTrans" cxnId="{B67614AC-D445-47A8-A9B7-08DB382B7FD0}">
      <dgm:prSet/>
      <dgm:spPr/>
      <dgm:t>
        <a:bodyPr/>
        <a:lstStyle/>
        <a:p>
          <a:endParaRPr lang="fr-FR"/>
        </a:p>
      </dgm:t>
    </dgm:pt>
    <dgm:pt modelId="{4F28FD4D-39F0-4A07-8E9A-C5936F43D880}">
      <dgm:prSet phldrT="[Texte]"/>
      <dgm:spPr/>
      <dgm:t>
        <a:bodyPr/>
        <a:lstStyle/>
        <a:p>
          <a:r>
            <a:rPr lang="fr-FR" dirty="0" smtClean="0"/>
            <a:t>CNP</a:t>
          </a:r>
          <a:endParaRPr lang="fr-FR" dirty="0"/>
        </a:p>
      </dgm:t>
    </dgm:pt>
    <dgm:pt modelId="{CA53FBC1-A797-473B-8849-9852C8315577}" type="parTrans" cxnId="{C431A222-C8E6-4103-AB8B-938940E17915}">
      <dgm:prSet/>
      <dgm:spPr/>
      <dgm:t>
        <a:bodyPr/>
        <a:lstStyle/>
        <a:p>
          <a:endParaRPr lang="fr-FR"/>
        </a:p>
      </dgm:t>
    </dgm:pt>
    <dgm:pt modelId="{5190608C-1378-4855-A910-BF502C2870A1}" type="sibTrans" cxnId="{C431A222-C8E6-4103-AB8B-938940E17915}">
      <dgm:prSet/>
      <dgm:spPr/>
      <dgm:t>
        <a:bodyPr/>
        <a:lstStyle/>
        <a:p>
          <a:endParaRPr lang="fr-FR"/>
        </a:p>
      </dgm:t>
    </dgm:pt>
    <dgm:pt modelId="{6C3C5209-3C13-4B47-9A24-75BD5FF6136B}">
      <dgm:prSet phldrT="[Texte]"/>
      <dgm:spPr/>
      <dgm:t>
        <a:bodyPr/>
        <a:lstStyle/>
        <a:p>
          <a:endParaRPr lang="fr-FR" dirty="0"/>
        </a:p>
      </dgm:t>
    </dgm:pt>
    <dgm:pt modelId="{7268992B-BC04-4E45-AC2D-B00B5D6725BA}" type="parTrans" cxnId="{269CF0C7-7B51-41B2-AA3C-061DDAD94079}">
      <dgm:prSet/>
      <dgm:spPr/>
      <dgm:t>
        <a:bodyPr/>
        <a:lstStyle/>
        <a:p>
          <a:endParaRPr lang="fr-FR"/>
        </a:p>
      </dgm:t>
    </dgm:pt>
    <dgm:pt modelId="{0A594BEB-9569-468B-B2FC-A39B6AF6BC45}" type="sibTrans" cxnId="{269CF0C7-7B51-41B2-AA3C-061DDAD94079}">
      <dgm:prSet/>
      <dgm:spPr/>
      <dgm:t>
        <a:bodyPr/>
        <a:lstStyle/>
        <a:p>
          <a:endParaRPr lang="fr-FR"/>
        </a:p>
      </dgm:t>
    </dgm:pt>
    <dgm:pt modelId="{17F12A57-A384-4A4A-A4B2-84F6A9651B21}">
      <dgm:prSet phldrT="[Texte]"/>
      <dgm:spPr/>
      <dgm:t>
        <a:bodyPr/>
        <a:lstStyle/>
        <a:p>
          <a:r>
            <a:rPr lang="fr-FR" dirty="0" smtClean="0"/>
            <a:t>LMG</a:t>
          </a:r>
          <a:endParaRPr lang="fr-FR" dirty="0"/>
        </a:p>
      </dgm:t>
    </dgm:pt>
    <dgm:pt modelId="{BAE1D939-2898-454E-B03F-657E03839D1F}" type="parTrans" cxnId="{14CF62FB-6863-4AC2-A98D-BE371CCFB16D}">
      <dgm:prSet/>
      <dgm:spPr/>
      <dgm:t>
        <a:bodyPr/>
        <a:lstStyle/>
        <a:p>
          <a:endParaRPr lang="fr-FR"/>
        </a:p>
      </dgm:t>
    </dgm:pt>
    <dgm:pt modelId="{A41F0237-A67D-4F6E-83D0-3AE9D1326026}" type="sibTrans" cxnId="{14CF62FB-6863-4AC2-A98D-BE371CCFB16D}">
      <dgm:prSet/>
      <dgm:spPr/>
      <dgm:t>
        <a:bodyPr/>
        <a:lstStyle/>
        <a:p>
          <a:endParaRPr lang="fr-FR"/>
        </a:p>
      </dgm:t>
    </dgm:pt>
    <dgm:pt modelId="{5175CD2F-6B49-4DA1-8B6B-007B2FD5B57D}">
      <dgm:prSet phldrT="[Texte]"/>
      <dgm:spPr/>
      <dgm:t>
        <a:bodyPr/>
        <a:lstStyle/>
        <a:p>
          <a:endParaRPr lang="fr-FR" dirty="0"/>
        </a:p>
      </dgm:t>
    </dgm:pt>
    <dgm:pt modelId="{E254C106-A290-4451-B008-C218E7A2F199}" type="parTrans" cxnId="{4735B39E-FDF0-4E27-AA36-D2278AE2F69F}">
      <dgm:prSet/>
      <dgm:spPr/>
      <dgm:t>
        <a:bodyPr/>
        <a:lstStyle/>
        <a:p>
          <a:endParaRPr lang="fr-FR"/>
        </a:p>
      </dgm:t>
    </dgm:pt>
    <dgm:pt modelId="{528B0B19-295F-4E7F-810E-B0EB169A11E4}" type="sibTrans" cxnId="{4735B39E-FDF0-4E27-AA36-D2278AE2F69F}">
      <dgm:prSet/>
      <dgm:spPr/>
      <dgm:t>
        <a:bodyPr/>
        <a:lstStyle/>
        <a:p>
          <a:endParaRPr lang="fr-FR"/>
        </a:p>
      </dgm:t>
    </dgm:pt>
    <dgm:pt modelId="{13D1DA2E-391E-435B-911A-4D6EAF37AB93}">
      <dgm:prSet phldrT="[Texte]"/>
      <dgm:spPr/>
      <dgm:t>
        <a:bodyPr/>
        <a:lstStyle/>
        <a:p>
          <a:r>
            <a:rPr lang="fr-FR" dirty="0" smtClean="0"/>
            <a:t>MGEN</a:t>
          </a:r>
          <a:endParaRPr lang="fr-FR" dirty="0"/>
        </a:p>
      </dgm:t>
    </dgm:pt>
    <dgm:pt modelId="{FA4A66DE-A6FC-4B2D-8EDB-5F787EDEF135}" type="parTrans" cxnId="{3606C7FD-50F7-4924-A861-2759F481A48D}">
      <dgm:prSet/>
      <dgm:spPr/>
      <dgm:t>
        <a:bodyPr/>
        <a:lstStyle/>
        <a:p>
          <a:endParaRPr lang="fr-FR"/>
        </a:p>
      </dgm:t>
    </dgm:pt>
    <dgm:pt modelId="{E7D19C38-D2EB-4153-B6B3-5720704684B4}" type="sibTrans" cxnId="{3606C7FD-50F7-4924-A861-2759F481A48D}">
      <dgm:prSet/>
      <dgm:spPr/>
      <dgm:t>
        <a:bodyPr/>
        <a:lstStyle/>
        <a:p>
          <a:endParaRPr lang="fr-FR"/>
        </a:p>
      </dgm:t>
    </dgm:pt>
    <dgm:pt modelId="{D411EA3D-F543-4207-984C-21709616DE1A}">
      <dgm:prSet phldrT="[Texte]"/>
      <dgm:spPr/>
      <dgm:t>
        <a:bodyPr/>
        <a:lstStyle/>
        <a:p>
          <a:r>
            <a:rPr lang="fr-FR" dirty="0" smtClean="0"/>
            <a:t>MAE</a:t>
          </a:r>
          <a:endParaRPr lang="fr-FR" dirty="0"/>
        </a:p>
      </dgm:t>
    </dgm:pt>
    <dgm:pt modelId="{68DAF4DF-BF43-44FC-B989-4200C4760D92}" type="parTrans" cxnId="{CB096A9E-93D6-4FF2-B86F-FDAF75408F6A}">
      <dgm:prSet/>
      <dgm:spPr/>
      <dgm:t>
        <a:bodyPr/>
        <a:lstStyle/>
        <a:p>
          <a:endParaRPr lang="fr-FR"/>
        </a:p>
      </dgm:t>
    </dgm:pt>
    <dgm:pt modelId="{1B1690B7-9A5F-4BEC-9F29-51D7EF519AA5}" type="sibTrans" cxnId="{CB096A9E-93D6-4FF2-B86F-FDAF75408F6A}">
      <dgm:prSet/>
      <dgm:spPr/>
      <dgm:t>
        <a:bodyPr/>
        <a:lstStyle/>
        <a:p>
          <a:endParaRPr lang="fr-FR"/>
        </a:p>
      </dgm:t>
    </dgm:pt>
    <dgm:pt modelId="{DBC12B5B-05B7-43B0-B73C-F9E09034A9E1}">
      <dgm:prSet phldrT="[Texte]"/>
      <dgm:spPr/>
      <dgm:t>
        <a:bodyPr/>
        <a:lstStyle/>
        <a:p>
          <a:endParaRPr lang="fr-FR" dirty="0"/>
        </a:p>
      </dgm:t>
    </dgm:pt>
    <dgm:pt modelId="{D2FB57BE-A4CB-47F7-BAA5-E06CD3FE88D9}" type="parTrans" cxnId="{8020F5B7-15FD-422C-8724-602EFD5CF314}">
      <dgm:prSet/>
      <dgm:spPr/>
      <dgm:t>
        <a:bodyPr/>
        <a:lstStyle/>
        <a:p>
          <a:endParaRPr lang="fr-FR"/>
        </a:p>
      </dgm:t>
    </dgm:pt>
    <dgm:pt modelId="{C98676FC-5521-417A-8862-BD48E1C8EE49}" type="sibTrans" cxnId="{8020F5B7-15FD-422C-8724-602EFD5CF314}">
      <dgm:prSet/>
      <dgm:spPr/>
      <dgm:t>
        <a:bodyPr/>
        <a:lstStyle/>
        <a:p>
          <a:endParaRPr lang="fr-FR"/>
        </a:p>
      </dgm:t>
    </dgm:pt>
    <dgm:pt modelId="{188E247A-6C2B-4BB5-A620-90CFE963C1CF}">
      <dgm:prSet phldrT="[Texte]"/>
      <dgm:spPr/>
      <dgm:t>
        <a:bodyPr/>
        <a:lstStyle/>
        <a:p>
          <a:r>
            <a:rPr lang="fr-FR" dirty="0" smtClean="0"/>
            <a:t>BPCE Assurances</a:t>
          </a:r>
          <a:endParaRPr lang="fr-FR" dirty="0"/>
        </a:p>
      </dgm:t>
    </dgm:pt>
    <dgm:pt modelId="{4ACA4537-1D47-4937-9B5E-6A78A77F39E7}" type="parTrans" cxnId="{ED816579-F716-4665-9723-40CEE0E67B8F}">
      <dgm:prSet/>
      <dgm:spPr/>
      <dgm:t>
        <a:bodyPr/>
        <a:lstStyle/>
        <a:p>
          <a:endParaRPr lang="fr-FR"/>
        </a:p>
      </dgm:t>
    </dgm:pt>
    <dgm:pt modelId="{6ABAE3B6-7726-4E87-A9B3-F36A4C0036A1}" type="sibTrans" cxnId="{ED816579-F716-4665-9723-40CEE0E67B8F}">
      <dgm:prSet/>
      <dgm:spPr/>
      <dgm:t>
        <a:bodyPr/>
        <a:lstStyle/>
        <a:p>
          <a:endParaRPr lang="fr-FR"/>
        </a:p>
      </dgm:t>
    </dgm:pt>
    <dgm:pt modelId="{38913C5D-47DE-496A-9C91-BDFA8BD346F5}">
      <dgm:prSet phldrT="[Texte]"/>
      <dgm:spPr/>
      <dgm:t>
        <a:bodyPr/>
        <a:lstStyle/>
        <a:p>
          <a:r>
            <a:rPr lang="fr-FR" dirty="0" smtClean="0"/>
            <a:t>Assurance du Crédit Mutuel</a:t>
          </a:r>
          <a:endParaRPr lang="fr-FR" dirty="0"/>
        </a:p>
      </dgm:t>
    </dgm:pt>
    <dgm:pt modelId="{112EA1B4-0659-4268-AD4B-FBB949375CE2}" type="parTrans" cxnId="{13BB72B8-B0EC-43E0-9837-75486C5A81A4}">
      <dgm:prSet/>
      <dgm:spPr/>
      <dgm:t>
        <a:bodyPr/>
        <a:lstStyle/>
        <a:p>
          <a:endParaRPr lang="fr-FR"/>
        </a:p>
      </dgm:t>
    </dgm:pt>
    <dgm:pt modelId="{3C0DC0A6-10F7-4CFA-AA3F-E09C6F22F550}" type="sibTrans" cxnId="{13BB72B8-B0EC-43E0-9837-75486C5A81A4}">
      <dgm:prSet/>
      <dgm:spPr/>
      <dgm:t>
        <a:bodyPr/>
        <a:lstStyle/>
        <a:p>
          <a:endParaRPr lang="fr-FR"/>
        </a:p>
      </dgm:t>
    </dgm:pt>
    <dgm:pt modelId="{90A92424-F71F-4C0C-B47E-C9DE6E5A787C}">
      <dgm:prSet phldrT="[Texte]"/>
      <dgm:spPr/>
      <dgm:t>
        <a:bodyPr/>
        <a:lstStyle/>
        <a:p>
          <a:r>
            <a:rPr lang="fr-FR" dirty="0" smtClean="0"/>
            <a:t>Groupama Caisses Régionales</a:t>
          </a:r>
          <a:endParaRPr lang="fr-FR" dirty="0"/>
        </a:p>
      </dgm:t>
    </dgm:pt>
    <dgm:pt modelId="{B5D6B5F6-85E8-4529-8D6D-3AFFED17181A}" type="parTrans" cxnId="{6D933946-52F2-4190-B6D1-D1A8F50ED1D8}">
      <dgm:prSet/>
      <dgm:spPr/>
      <dgm:t>
        <a:bodyPr/>
        <a:lstStyle/>
        <a:p>
          <a:endParaRPr lang="fr-FR"/>
        </a:p>
      </dgm:t>
    </dgm:pt>
    <dgm:pt modelId="{64EA661D-2432-4358-8984-AB2B84BD8091}" type="sibTrans" cxnId="{6D933946-52F2-4190-B6D1-D1A8F50ED1D8}">
      <dgm:prSet/>
      <dgm:spPr/>
      <dgm:t>
        <a:bodyPr/>
        <a:lstStyle/>
        <a:p>
          <a:endParaRPr lang="fr-FR"/>
        </a:p>
      </dgm:t>
    </dgm:pt>
    <dgm:pt modelId="{6C2DEDA2-359A-49C3-8133-00528193CF97}" type="pres">
      <dgm:prSet presAssocID="{34F8066B-FF3E-49F4-99D2-5D350A33E06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6EC4CD6-F7B5-46DD-9164-8E9C44171B91}" type="pres">
      <dgm:prSet presAssocID="{34F8066B-FF3E-49F4-99D2-5D350A33E061}" presName="children" presStyleCnt="0"/>
      <dgm:spPr/>
    </dgm:pt>
    <dgm:pt modelId="{925AC9E1-B353-4F3B-B5C3-11C088A68134}" type="pres">
      <dgm:prSet presAssocID="{34F8066B-FF3E-49F4-99D2-5D350A33E061}" presName="child1group" presStyleCnt="0"/>
      <dgm:spPr/>
    </dgm:pt>
    <dgm:pt modelId="{81EA69F2-0B18-4928-A1DA-068FF7E96878}" type="pres">
      <dgm:prSet presAssocID="{34F8066B-FF3E-49F4-99D2-5D350A33E061}" presName="child1" presStyleLbl="bgAcc1" presStyleIdx="0" presStyleCnt="4" custLinFactNeighborY="-2397"/>
      <dgm:spPr/>
      <dgm:t>
        <a:bodyPr/>
        <a:lstStyle/>
        <a:p>
          <a:endParaRPr lang="fr-FR"/>
        </a:p>
      </dgm:t>
    </dgm:pt>
    <dgm:pt modelId="{6DFB6E65-F972-4284-8447-DA5F46BBD802}" type="pres">
      <dgm:prSet presAssocID="{34F8066B-FF3E-49F4-99D2-5D350A33E061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97D9C9-5E7A-45C5-9728-D57B5E042E1D}" type="pres">
      <dgm:prSet presAssocID="{34F8066B-FF3E-49F4-99D2-5D350A33E061}" presName="child2group" presStyleCnt="0"/>
      <dgm:spPr/>
    </dgm:pt>
    <dgm:pt modelId="{962331E9-E493-4223-9D43-17215EC9DA77}" type="pres">
      <dgm:prSet presAssocID="{34F8066B-FF3E-49F4-99D2-5D350A33E061}" presName="child2" presStyleLbl="bgAcc1" presStyleIdx="1" presStyleCnt="4"/>
      <dgm:spPr/>
      <dgm:t>
        <a:bodyPr/>
        <a:lstStyle/>
        <a:p>
          <a:endParaRPr lang="fr-FR"/>
        </a:p>
      </dgm:t>
    </dgm:pt>
    <dgm:pt modelId="{7ACF7DB6-491F-4F92-AAEF-38DEA2BFA3F9}" type="pres">
      <dgm:prSet presAssocID="{34F8066B-FF3E-49F4-99D2-5D350A33E061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24E568-8BF5-47DF-BFED-C04003AA6E6D}" type="pres">
      <dgm:prSet presAssocID="{34F8066B-FF3E-49F4-99D2-5D350A33E061}" presName="child3group" presStyleCnt="0"/>
      <dgm:spPr/>
    </dgm:pt>
    <dgm:pt modelId="{24A05933-16F2-48C5-B2CF-84474503AE7C}" type="pres">
      <dgm:prSet presAssocID="{34F8066B-FF3E-49F4-99D2-5D350A33E061}" presName="child3" presStyleLbl="bgAcc1" presStyleIdx="2" presStyleCnt="4" custLinFactNeighborX="4270"/>
      <dgm:spPr/>
      <dgm:t>
        <a:bodyPr/>
        <a:lstStyle/>
        <a:p>
          <a:endParaRPr lang="fr-FR"/>
        </a:p>
      </dgm:t>
    </dgm:pt>
    <dgm:pt modelId="{CA93395C-57B9-432B-85D4-2F63C53C4C78}" type="pres">
      <dgm:prSet presAssocID="{34F8066B-FF3E-49F4-99D2-5D350A33E061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22866A-1475-40AD-8114-446DC280BEEE}" type="pres">
      <dgm:prSet presAssocID="{34F8066B-FF3E-49F4-99D2-5D350A33E061}" presName="child4group" presStyleCnt="0"/>
      <dgm:spPr/>
    </dgm:pt>
    <dgm:pt modelId="{32E4D7DF-347C-4E0C-AEE5-FD3DCFE14D1B}" type="pres">
      <dgm:prSet presAssocID="{34F8066B-FF3E-49F4-99D2-5D350A33E061}" presName="child4" presStyleLbl="bgAcc1" presStyleIdx="3" presStyleCnt="4"/>
      <dgm:spPr/>
      <dgm:t>
        <a:bodyPr/>
        <a:lstStyle/>
        <a:p>
          <a:endParaRPr lang="fr-FR"/>
        </a:p>
      </dgm:t>
    </dgm:pt>
    <dgm:pt modelId="{D7D41367-78ED-43C7-88DA-7DCD38AC0676}" type="pres">
      <dgm:prSet presAssocID="{34F8066B-FF3E-49F4-99D2-5D350A33E061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EEABC1-D4DA-4F7B-829B-0FA842636BD7}" type="pres">
      <dgm:prSet presAssocID="{34F8066B-FF3E-49F4-99D2-5D350A33E061}" presName="childPlaceholder" presStyleCnt="0"/>
      <dgm:spPr/>
    </dgm:pt>
    <dgm:pt modelId="{723416FA-64CD-4894-9EA1-E982CB6D0CA0}" type="pres">
      <dgm:prSet presAssocID="{34F8066B-FF3E-49F4-99D2-5D350A33E061}" presName="circle" presStyleCnt="0"/>
      <dgm:spPr/>
    </dgm:pt>
    <dgm:pt modelId="{E90621F1-799B-4392-850E-445A31748CDC}" type="pres">
      <dgm:prSet presAssocID="{34F8066B-FF3E-49F4-99D2-5D350A33E061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998675-9E7F-4247-B3DC-0F1009D68FE3}" type="pres">
      <dgm:prSet presAssocID="{34F8066B-FF3E-49F4-99D2-5D350A33E061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65C6CF-1041-472F-830A-117B838800E2}" type="pres">
      <dgm:prSet presAssocID="{34F8066B-FF3E-49F4-99D2-5D350A33E061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626533-5AB6-4E43-914D-8DBE5615F68A}" type="pres">
      <dgm:prSet presAssocID="{34F8066B-FF3E-49F4-99D2-5D350A33E061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7C771B-EA2C-4EAA-8A64-15A1DCB65D41}" type="pres">
      <dgm:prSet presAssocID="{34F8066B-FF3E-49F4-99D2-5D350A33E061}" presName="quadrantPlaceholder" presStyleCnt="0"/>
      <dgm:spPr/>
    </dgm:pt>
    <dgm:pt modelId="{F6BE08D2-412F-4719-AAAB-FC65B93DF2B2}" type="pres">
      <dgm:prSet presAssocID="{34F8066B-FF3E-49F4-99D2-5D350A33E061}" presName="center1" presStyleLbl="fgShp" presStyleIdx="0" presStyleCnt="2"/>
      <dgm:spPr/>
    </dgm:pt>
    <dgm:pt modelId="{DC8CAFCE-3E99-45A0-B849-6279DF448E2D}" type="pres">
      <dgm:prSet presAssocID="{34F8066B-FF3E-49F4-99D2-5D350A33E061}" presName="center2" presStyleLbl="fgShp" presStyleIdx="1" presStyleCnt="2" custFlipHor="1" custScaleX="102604"/>
      <dgm:spPr/>
    </dgm:pt>
  </dgm:ptLst>
  <dgm:cxnLst>
    <dgm:cxn modelId="{9B4CE88C-6FD6-44B7-8E62-11026B410ADA}" type="presOf" srcId="{34F8066B-FF3E-49F4-99D2-5D350A33E061}" destId="{6C2DEDA2-359A-49C3-8133-00528193CF97}" srcOrd="0" destOrd="0" presId="urn:microsoft.com/office/officeart/2005/8/layout/cycle4"/>
    <dgm:cxn modelId="{63E464F5-CE69-4F59-A06A-3F08D05381A5}" type="presOf" srcId="{13D1DA2E-391E-435B-911A-4D6EAF37AB93}" destId="{24A05933-16F2-48C5-B2CF-84474503AE7C}" srcOrd="0" destOrd="2" presId="urn:microsoft.com/office/officeart/2005/8/layout/cycle4"/>
    <dgm:cxn modelId="{4D0B13AB-8C03-4054-B179-4E93426E9B2B}" srcId="{34F8066B-FF3E-49F4-99D2-5D350A33E061}" destId="{8A312846-2B25-4607-AFFA-3AF63DF53057}" srcOrd="1" destOrd="0" parTransId="{DA1BD8F6-081E-4DD3-A1F7-984096918C98}" sibTransId="{C131145C-681A-4F37-ABD1-6006AE416D8E}"/>
    <dgm:cxn modelId="{8020F5B7-15FD-422C-8724-602EFD5CF314}" srcId="{562C46CF-E786-4075-8F82-BFA34F6D83F7}" destId="{DBC12B5B-05B7-43B0-B73C-F9E09034A9E1}" srcOrd="3" destOrd="0" parTransId="{D2FB57BE-A4CB-47F7-BAA5-E06CD3FE88D9}" sibTransId="{C98676FC-5521-417A-8862-BD48E1C8EE49}"/>
    <dgm:cxn modelId="{13BB72B8-B0EC-43E0-9837-75486C5A81A4}" srcId="{562C46CF-E786-4075-8F82-BFA34F6D83F7}" destId="{38913C5D-47DE-496A-9C91-BDFA8BD346F5}" srcOrd="1" destOrd="0" parTransId="{112EA1B4-0659-4268-AD4B-FBB949375CE2}" sibTransId="{3C0DC0A6-10F7-4CFA-AA3F-E09C6F22F550}"/>
    <dgm:cxn modelId="{08FB651E-B228-4ED2-91D1-9696E2CBC72C}" srcId="{E9076266-0161-4B02-A4C9-8BCA121D73D8}" destId="{2B032747-A1E1-4B7C-A415-3B46CB2AD10E}" srcOrd="6" destOrd="0" parTransId="{5FC46BC9-37BF-4902-9964-0E68E5FD9E2F}" sibTransId="{FA126378-9761-4C98-9A8E-8766BC4A2A89}"/>
    <dgm:cxn modelId="{3FC13C6E-1E5D-4DE9-BF2E-BEAE90EF4D13}" type="presOf" srcId="{2B032747-A1E1-4B7C-A415-3B46CB2AD10E}" destId="{24A05933-16F2-48C5-B2CF-84474503AE7C}" srcOrd="0" destOrd="6" presId="urn:microsoft.com/office/officeart/2005/8/layout/cycle4"/>
    <dgm:cxn modelId="{6D933946-52F2-4190-B6D1-D1A8F50ED1D8}" srcId="{E9076266-0161-4B02-A4C9-8BCA121D73D8}" destId="{90A92424-F71F-4C0C-B47E-C9DE6E5A787C}" srcOrd="4" destOrd="0" parTransId="{B5D6B5F6-85E8-4529-8D6D-3AFFED17181A}" sibTransId="{64EA661D-2432-4358-8984-AB2B84BD8091}"/>
    <dgm:cxn modelId="{5A16CB61-1331-420B-A53B-77A1BC960625}" type="presOf" srcId="{94AFDADF-1365-4F2E-B4F1-4501A64BCCF8}" destId="{24A05933-16F2-48C5-B2CF-84474503AE7C}" srcOrd="0" destOrd="0" presId="urn:microsoft.com/office/officeart/2005/8/layout/cycle4"/>
    <dgm:cxn modelId="{C431A222-C8E6-4103-AB8B-938940E17915}" srcId="{8A312846-2B25-4607-AFFA-3AF63DF53057}" destId="{4F28FD4D-39F0-4A07-8E9A-C5936F43D880}" srcOrd="1" destOrd="0" parTransId="{CA53FBC1-A797-473B-8849-9852C8315577}" sibTransId="{5190608C-1378-4855-A910-BF502C2870A1}"/>
    <dgm:cxn modelId="{C668C3C4-D2D0-4365-A8F3-E4FC9E679CEC}" type="presOf" srcId="{38913C5D-47DE-496A-9C91-BDFA8BD346F5}" destId="{D7D41367-78ED-43C7-88DA-7DCD38AC0676}" srcOrd="1" destOrd="1" presId="urn:microsoft.com/office/officeart/2005/8/layout/cycle4"/>
    <dgm:cxn modelId="{23E4387D-9FEE-455B-8A86-D66F070AFAA5}" srcId="{34F8066B-FF3E-49F4-99D2-5D350A33E061}" destId="{401B19A1-867B-44EE-B47B-8B9994BC7963}" srcOrd="0" destOrd="0" parTransId="{AF41B1ED-F497-4CAB-A72F-0E95ED127057}" sibTransId="{DFC876C6-377E-4F68-8C71-9F4395DBAE59}"/>
    <dgm:cxn modelId="{318F19CE-8B0D-4DDE-8C4D-30E6C1F4F1CB}" type="presOf" srcId="{D411EA3D-F543-4207-984C-21709616DE1A}" destId="{CA93395C-57B9-432B-85D4-2F63C53C4C78}" srcOrd="1" destOrd="3" presId="urn:microsoft.com/office/officeart/2005/8/layout/cycle4"/>
    <dgm:cxn modelId="{AA39FEDE-922B-4F08-934F-1F53B0F6E099}" type="presOf" srcId="{EEE99777-24B2-4927-9D5F-6C1E19AF86D6}" destId="{81EA69F2-0B18-4928-A1DA-068FF7E96878}" srcOrd="0" destOrd="3" presId="urn:microsoft.com/office/officeart/2005/8/layout/cycle4"/>
    <dgm:cxn modelId="{67FB5188-9F63-48BB-948D-CC3EF8F17B0B}" type="presOf" srcId="{4F28FD4D-39F0-4A07-8E9A-C5936F43D880}" destId="{962331E9-E493-4223-9D43-17215EC9DA77}" srcOrd="0" destOrd="1" presId="urn:microsoft.com/office/officeart/2005/8/layout/cycle4"/>
    <dgm:cxn modelId="{681C1C70-69D7-4E92-910D-D33941F524E7}" type="presOf" srcId="{7475510A-8E10-43B4-9510-F1054B21FC90}" destId="{6DFB6E65-F972-4284-8447-DA5F46BBD802}" srcOrd="1" destOrd="2" presId="urn:microsoft.com/office/officeart/2005/8/layout/cycle4"/>
    <dgm:cxn modelId="{C27A68A3-CBDE-4DD8-B3BE-242AEFE2B0DB}" type="presOf" srcId="{94AFDADF-1365-4F2E-B4F1-4501A64BCCF8}" destId="{CA93395C-57B9-432B-85D4-2F63C53C4C78}" srcOrd="1" destOrd="0" presId="urn:microsoft.com/office/officeart/2005/8/layout/cycle4"/>
    <dgm:cxn modelId="{59E0CF4E-857D-4FA3-8673-13C9329131C9}" type="presOf" srcId="{63215AB7-C393-4290-B78D-F8DE80190147}" destId="{7ACF7DB6-491F-4F92-AAEF-38DEA2BFA3F9}" srcOrd="1" destOrd="0" presId="urn:microsoft.com/office/officeart/2005/8/layout/cycle4"/>
    <dgm:cxn modelId="{0BCBC77F-E2E1-4DF0-9DAE-6C78EB6C2106}" type="presOf" srcId="{5175CD2F-6B49-4DA1-8B6B-007B2FD5B57D}" destId="{32E4D7DF-347C-4E0C-AEE5-FD3DCFE14D1B}" srcOrd="0" destOrd="4" presId="urn:microsoft.com/office/officeart/2005/8/layout/cycle4"/>
    <dgm:cxn modelId="{28321BE4-2A61-45CD-8E43-5964BCCF050B}" type="presOf" srcId="{ED00781F-5858-4DD7-BEE3-A4E617202DD0}" destId="{81EA69F2-0B18-4928-A1DA-068FF7E96878}" srcOrd="0" destOrd="1" presId="urn:microsoft.com/office/officeart/2005/8/layout/cycle4"/>
    <dgm:cxn modelId="{E98AE261-CA97-4E08-9539-C1F5831BC3F7}" type="presOf" srcId="{17F12A57-A384-4A4A-A4B2-84F6A9651B21}" destId="{24A05933-16F2-48C5-B2CF-84474503AE7C}" srcOrd="0" destOrd="1" presId="urn:microsoft.com/office/officeart/2005/8/layout/cycle4"/>
    <dgm:cxn modelId="{DECC79A9-96D9-4FE0-9724-2B6C6324B387}" srcId="{34F8066B-FF3E-49F4-99D2-5D350A33E061}" destId="{562C46CF-E786-4075-8F82-BFA34F6D83F7}" srcOrd="3" destOrd="0" parTransId="{6E9515FA-9A8D-45DB-A14F-E00BA92C1F6F}" sibTransId="{CF04B66C-9D60-4AA5-84C5-BD5499514351}"/>
    <dgm:cxn modelId="{269CF0C7-7B51-41B2-AA3C-061DDAD94079}" srcId="{562C46CF-E786-4075-8F82-BFA34F6D83F7}" destId="{6C3C5209-3C13-4B47-9A24-75BD5FF6136B}" srcOrd="5" destOrd="0" parTransId="{7268992B-BC04-4E45-AC2D-B00B5D6725BA}" sibTransId="{0A594BEB-9569-468B-B2FC-A39B6AF6BC45}"/>
    <dgm:cxn modelId="{D086A35F-A3D4-46BC-AE84-6BF390B44DDA}" type="presOf" srcId="{ED00781F-5858-4DD7-BEE3-A4E617202DD0}" destId="{6DFB6E65-F972-4284-8447-DA5F46BBD802}" srcOrd="1" destOrd="1" presId="urn:microsoft.com/office/officeart/2005/8/layout/cycle4"/>
    <dgm:cxn modelId="{8EB28316-2D6E-4F9D-9731-E9D3AF688921}" type="presOf" srcId="{188E247A-6C2B-4BB5-A620-90CFE963C1CF}" destId="{D7D41367-78ED-43C7-88DA-7DCD38AC0676}" srcOrd="1" destOrd="0" presId="urn:microsoft.com/office/officeart/2005/8/layout/cycle4"/>
    <dgm:cxn modelId="{05FB7179-9A3A-49C7-8AB1-B3AD0F26E86D}" srcId="{E9076266-0161-4B02-A4C9-8BCA121D73D8}" destId="{6FAE899F-43F6-43D4-B898-D9509F50C21E}" srcOrd="5" destOrd="0" parTransId="{AB940A9A-D422-4230-B886-C4D90B9628B6}" sibTransId="{39A737E7-DE3A-4379-BDCE-51DB4A56D2D6}"/>
    <dgm:cxn modelId="{51BD2056-63A9-4E3C-AB94-75A5A05FF48D}" srcId="{401B19A1-867B-44EE-B47B-8B9994BC7963}" destId="{7475510A-8E10-43B4-9510-F1054B21FC90}" srcOrd="2" destOrd="0" parTransId="{8F2F92A6-941F-40AE-A996-C0537F418AB9}" sibTransId="{863D46F5-9F98-4A74-ADF0-A7F66E483B7D}"/>
    <dgm:cxn modelId="{ECE954F5-8132-4301-BE2E-B33AEE454B92}" type="presOf" srcId="{5175CD2F-6B49-4DA1-8B6B-007B2FD5B57D}" destId="{D7D41367-78ED-43C7-88DA-7DCD38AC0676}" srcOrd="1" destOrd="4" presId="urn:microsoft.com/office/officeart/2005/8/layout/cycle4"/>
    <dgm:cxn modelId="{E15A1646-6462-4746-BF42-6833DF6591DB}" type="presOf" srcId="{DBC12B5B-05B7-43B0-B73C-F9E09034A9E1}" destId="{32E4D7DF-347C-4E0C-AEE5-FD3DCFE14D1B}" srcOrd="0" destOrd="3" presId="urn:microsoft.com/office/officeart/2005/8/layout/cycle4"/>
    <dgm:cxn modelId="{3606C7FD-50F7-4924-A861-2759F481A48D}" srcId="{E9076266-0161-4B02-A4C9-8BCA121D73D8}" destId="{13D1DA2E-391E-435B-911A-4D6EAF37AB93}" srcOrd="2" destOrd="0" parTransId="{FA4A66DE-A6FC-4B2D-8EDB-5F787EDEF135}" sibTransId="{E7D19C38-D2EB-4153-B6B3-5720704684B4}"/>
    <dgm:cxn modelId="{F3B320E3-4ECC-4602-B735-690D25882014}" type="presOf" srcId="{90A92424-F71F-4C0C-B47E-C9DE6E5A787C}" destId="{24A05933-16F2-48C5-B2CF-84474503AE7C}" srcOrd="0" destOrd="4" presId="urn:microsoft.com/office/officeart/2005/8/layout/cycle4"/>
    <dgm:cxn modelId="{3181AF07-3D90-40CC-9250-31406B2091D5}" srcId="{8A312846-2B25-4607-AFFA-3AF63DF53057}" destId="{63215AB7-C393-4290-B78D-F8DE80190147}" srcOrd="0" destOrd="0" parTransId="{DCF7A180-79AB-41C5-8AE4-5D6A514BB1F3}" sibTransId="{87899F05-4555-410D-9F15-7F19C72DBB27}"/>
    <dgm:cxn modelId="{43240AAF-ACA5-4B77-8750-414A1A11385D}" type="presOf" srcId="{188E247A-6C2B-4BB5-A620-90CFE963C1CF}" destId="{32E4D7DF-347C-4E0C-AEE5-FD3DCFE14D1B}" srcOrd="0" destOrd="0" presId="urn:microsoft.com/office/officeart/2005/8/layout/cycle4"/>
    <dgm:cxn modelId="{BB0F430E-DE1F-4711-90BF-AB8AC8EF7CC0}" type="presOf" srcId="{EEE99777-24B2-4927-9D5F-6C1E19AF86D6}" destId="{6DFB6E65-F972-4284-8447-DA5F46BBD802}" srcOrd="1" destOrd="3" presId="urn:microsoft.com/office/officeart/2005/8/layout/cycle4"/>
    <dgm:cxn modelId="{27877506-46D9-454D-96BC-D04BF72BD6C3}" type="presOf" srcId="{2B032747-A1E1-4B7C-A415-3B46CB2AD10E}" destId="{CA93395C-57B9-432B-85D4-2F63C53C4C78}" srcOrd="1" destOrd="6" presId="urn:microsoft.com/office/officeart/2005/8/layout/cycle4"/>
    <dgm:cxn modelId="{38B3C8E1-7998-4BF4-BDB1-26956CC5E58D}" type="presOf" srcId="{6C3C5209-3C13-4B47-9A24-75BD5FF6136B}" destId="{D7D41367-78ED-43C7-88DA-7DCD38AC0676}" srcOrd="1" destOrd="5" presId="urn:microsoft.com/office/officeart/2005/8/layout/cycle4"/>
    <dgm:cxn modelId="{14CF62FB-6863-4AC2-A98D-BE371CCFB16D}" srcId="{E9076266-0161-4B02-A4C9-8BCA121D73D8}" destId="{17F12A57-A384-4A4A-A4B2-84F6A9651B21}" srcOrd="1" destOrd="0" parTransId="{BAE1D939-2898-454E-B03F-657E03839D1F}" sibTransId="{A41F0237-A67D-4F6E-83D0-3AE9D1326026}"/>
    <dgm:cxn modelId="{B67614AC-D445-47A8-A9B7-08DB382B7FD0}" srcId="{401B19A1-867B-44EE-B47B-8B9994BC7963}" destId="{EEE99777-24B2-4927-9D5F-6C1E19AF86D6}" srcOrd="3" destOrd="0" parTransId="{4E257979-13BF-4C1A-8453-806B4C7CD6C9}" sibTransId="{04C68CC7-009B-4CFD-A5CF-6D1C09C73C22}"/>
    <dgm:cxn modelId="{23BAB698-8C45-4846-BCAD-AE19322DE604}" type="presOf" srcId="{38913C5D-47DE-496A-9C91-BDFA8BD346F5}" destId="{32E4D7DF-347C-4E0C-AEE5-FD3DCFE14D1B}" srcOrd="0" destOrd="1" presId="urn:microsoft.com/office/officeart/2005/8/layout/cycle4"/>
    <dgm:cxn modelId="{A3F3E040-6768-45A9-A217-D1FF7FE81FEC}" srcId="{E9076266-0161-4B02-A4C9-8BCA121D73D8}" destId="{94AFDADF-1365-4F2E-B4F1-4501A64BCCF8}" srcOrd="0" destOrd="0" parTransId="{508F29D0-A17F-478A-95E5-19A329EC3A95}" sibTransId="{E30B2394-2532-433E-A779-3F61FF640502}"/>
    <dgm:cxn modelId="{B8C9CC83-BEC1-4F4B-8D40-B992A61661D8}" type="presOf" srcId="{6FAE899F-43F6-43D4-B898-D9509F50C21E}" destId="{CA93395C-57B9-432B-85D4-2F63C53C4C78}" srcOrd="1" destOrd="5" presId="urn:microsoft.com/office/officeart/2005/8/layout/cycle4"/>
    <dgm:cxn modelId="{042CEABF-7850-4DB5-AA8F-01311B5BBFE6}" type="presOf" srcId="{8A312846-2B25-4607-AFFA-3AF63DF53057}" destId="{BF998675-9E7F-4247-B3DC-0F1009D68FE3}" srcOrd="0" destOrd="0" presId="urn:microsoft.com/office/officeart/2005/8/layout/cycle4"/>
    <dgm:cxn modelId="{86595B41-1E57-465F-A4CA-2717D80A6F4E}" type="presOf" srcId="{17F12A57-A384-4A4A-A4B2-84F6A9651B21}" destId="{CA93395C-57B9-432B-85D4-2F63C53C4C78}" srcOrd="1" destOrd="1" presId="urn:microsoft.com/office/officeart/2005/8/layout/cycle4"/>
    <dgm:cxn modelId="{6B26C0C7-FDC4-4567-8C68-7C9E4BEC59B7}" type="presOf" srcId="{90A92424-F71F-4C0C-B47E-C9DE6E5A787C}" destId="{CA93395C-57B9-432B-85D4-2F63C53C4C78}" srcOrd="1" destOrd="4" presId="urn:microsoft.com/office/officeart/2005/8/layout/cycle4"/>
    <dgm:cxn modelId="{4735B39E-FDF0-4E27-AA36-D2278AE2F69F}" srcId="{562C46CF-E786-4075-8F82-BFA34F6D83F7}" destId="{5175CD2F-6B49-4DA1-8B6B-007B2FD5B57D}" srcOrd="4" destOrd="0" parTransId="{E254C106-A290-4451-B008-C218E7A2F199}" sibTransId="{528B0B19-295F-4E7F-810E-B0EB169A11E4}"/>
    <dgm:cxn modelId="{1B36F369-9BC6-4400-9A09-A462E9E32584}" type="presOf" srcId="{D411EA3D-F543-4207-984C-21709616DE1A}" destId="{24A05933-16F2-48C5-B2CF-84474503AE7C}" srcOrd="0" destOrd="3" presId="urn:microsoft.com/office/officeart/2005/8/layout/cycle4"/>
    <dgm:cxn modelId="{E9AEEF39-D746-4A13-8D57-480E97D6D853}" type="presOf" srcId="{4CFB0F14-CC57-4111-92B6-B69D16D429F8}" destId="{6DFB6E65-F972-4284-8447-DA5F46BBD802}" srcOrd="1" destOrd="0" presId="urn:microsoft.com/office/officeart/2005/8/layout/cycle4"/>
    <dgm:cxn modelId="{AF51B953-2FAF-44BC-A96A-31792F789B5E}" type="presOf" srcId="{4CFB0F14-CC57-4111-92B6-B69D16D429F8}" destId="{81EA69F2-0B18-4928-A1DA-068FF7E96878}" srcOrd="0" destOrd="0" presId="urn:microsoft.com/office/officeart/2005/8/layout/cycle4"/>
    <dgm:cxn modelId="{988DA9FD-877D-4900-B564-D7CF79DB55DB}" type="presOf" srcId="{E9076266-0161-4B02-A4C9-8BCA121D73D8}" destId="{0F65C6CF-1041-472F-830A-117B838800E2}" srcOrd="0" destOrd="0" presId="urn:microsoft.com/office/officeart/2005/8/layout/cycle4"/>
    <dgm:cxn modelId="{37976DD3-E4B8-4A58-9F71-BBD0F6E9A0CA}" type="presOf" srcId="{6FAE899F-43F6-43D4-B898-D9509F50C21E}" destId="{24A05933-16F2-48C5-B2CF-84474503AE7C}" srcOrd="0" destOrd="5" presId="urn:microsoft.com/office/officeart/2005/8/layout/cycle4"/>
    <dgm:cxn modelId="{77B8172A-D216-4C12-9090-49553DA0731F}" srcId="{34F8066B-FF3E-49F4-99D2-5D350A33E061}" destId="{E9076266-0161-4B02-A4C9-8BCA121D73D8}" srcOrd="2" destOrd="0" parTransId="{9A9AD6A6-D89B-4EB6-9B0A-E7B8685A79B2}" sibTransId="{2A0287BE-42CA-44BB-BE76-54C54B0FD7AB}"/>
    <dgm:cxn modelId="{45B74D87-EAAC-45A4-BA83-B1959B662133}" type="presOf" srcId="{13D1DA2E-391E-435B-911A-4D6EAF37AB93}" destId="{CA93395C-57B9-432B-85D4-2F63C53C4C78}" srcOrd="1" destOrd="2" presId="urn:microsoft.com/office/officeart/2005/8/layout/cycle4"/>
    <dgm:cxn modelId="{AEDC8726-588D-451E-9459-9527FB85FBDA}" type="presOf" srcId="{7475510A-8E10-43B4-9510-F1054B21FC90}" destId="{81EA69F2-0B18-4928-A1DA-068FF7E96878}" srcOrd="0" destOrd="2" presId="urn:microsoft.com/office/officeart/2005/8/layout/cycle4"/>
    <dgm:cxn modelId="{C78B977C-6926-4668-80B2-5311A112A615}" type="presOf" srcId="{562C46CF-E786-4075-8F82-BFA34F6D83F7}" destId="{0E626533-5AB6-4E43-914D-8DBE5615F68A}" srcOrd="0" destOrd="0" presId="urn:microsoft.com/office/officeart/2005/8/layout/cycle4"/>
    <dgm:cxn modelId="{6C3E1F0B-07F1-43C3-BE40-55BCE0C4244B}" type="presOf" srcId="{4F28FD4D-39F0-4A07-8E9A-C5936F43D880}" destId="{7ACF7DB6-491F-4F92-AAEF-38DEA2BFA3F9}" srcOrd="1" destOrd="1" presId="urn:microsoft.com/office/officeart/2005/8/layout/cycle4"/>
    <dgm:cxn modelId="{45F80DC5-F1E3-4F59-9E9C-29B1489EC902}" srcId="{401B19A1-867B-44EE-B47B-8B9994BC7963}" destId="{ED00781F-5858-4DD7-BEE3-A4E617202DD0}" srcOrd="1" destOrd="0" parTransId="{1C5F3B37-5105-4017-9189-E2C50C7DB8CD}" sibTransId="{39CFC8E4-6C83-4EFD-8661-960AA1F99FE5}"/>
    <dgm:cxn modelId="{62273918-05AB-416A-9FF5-3A30F197C727}" srcId="{401B19A1-867B-44EE-B47B-8B9994BC7963}" destId="{4CFB0F14-CC57-4111-92B6-B69D16D429F8}" srcOrd="0" destOrd="0" parTransId="{8B308A1A-341B-4FEB-A2C0-F1521AC72E93}" sibTransId="{7458F86E-0FEA-487C-A1EF-1F8A648396D4}"/>
    <dgm:cxn modelId="{03C8BB02-C3E5-40C6-9B67-DD076D70A77D}" type="presOf" srcId="{6C3C5209-3C13-4B47-9A24-75BD5FF6136B}" destId="{32E4D7DF-347C-4E0C-AEE5-FD3DCFE14D1B}" srcOrd="0" destOrd="5" presId="urn:microsoft.com/office/officeart/2005/8/layout/cycle4"/>
    <dgm:cxn modelId="{BC71F6E2-B16F-4B68-881F-176508F03E4A}" type="presOf" srcId="{63215AB7-C393-4290-B78D-F8DE80190147}" destId="{962331E9-E493-4223-9D43-17215EC9DA77}" srcOrd="0" destOrd="0" presId="urn:microsoft.com/office/officeart/2005/8/layout/cycle4"/>
    <dgm:cxn modelId="{8F59103C-1319-4E0B-B571-448A340F4464}" type="presOf" srcId="{A3B2AE36-7ECC-4B45-91F5-EA2A1A885AA3}" destId="{32E4D7DF-347C-4E0C-AEE5-FD3DCFE14D1B}" srcOrd="0" destOrd="2" presId="urn:microsoft.com/office/officeart/2005/8/layout/cycle4"/>
    <dgm:cxn modelId="{2949FC47-43D4-4FE9-88CD-3F82646953DE}" type="presOf" srcId="{401B19A1-867B-44EE-B47B-8B9994BC7963}" destId="{E90621F1-799B-4392-850E-445A31748CDC}" srcOrd="0" destOrd="0" presId="urn:microsoft.com/office/officeart/2005/8/layout/cycle4"/>
    <dgm:cxn modelId="{0412D0CA-C776-455B-A6C7-9558F0162BEE}" srcId="{562C46CF-E786-4075-8F82-BFA34F6D83F7}" destId="{A3B2AE36-7ECC-4B45-91F5-EA2A1A885AA3}" srcOrd="2" destOrd="0" parTransId="{DE7C5A3D-9B74-4978-AEAA-74121061CB24}" sibTransId="{B0D06E62-FE70-478C-86A3-22E4E148BDF2}"/>
    <dgm:cxn modelId="{004B38A0-F84A-4827-9D31-007ECC3A5BF2}" type="presOf" srcId="{A3B2AE36-7ECC-4B45-91F5-EA2A1A885AA3}" destId="{D7D41367-78ED-43C7-88DA-7DCD38AC0676}" srcOrd="1" destOrd="2" presId="urn:microsoft.com/office/officeart/2005/8/layout/cycle4"/>
    <dgm:cxn modelId="{ED816579-F716-4665-9723-40CEE0E67B8F}" srcId="{562C46CF-E786-4075-8F82-BFA34F6D83F7}" destId="{188E247A-6C2B-4BB5-A620-90CFE963C1CF}" srcOrd="0" destOrd="0" parTransId="{4ACA4537-1D47-4937-9B5E-6A78A77F39E7}" sibTransId="{6ABAE3B6-7726-4E87-A9B3-F36A4C0036A1}"/>
    <dgm:cxn modelId="{8DDCF709-ECEE-45A6-AE30-86F0EB00D0C9}" type="presOf" srcId="{DBC12B5B-05B7-43B0-B73C-F9E09034A9E1}" destId="{D7D41367-78ED-43C7-88DA-7DCD38AC0676}" srcOrd="1" destOrd="3" presId="urn:microsoft.com/office/officeart/2005/8/layout/cycle4"/>
    <dgm:cxn modelId="{CB096A9E-93D6-4FF2-B86F-FDAF75408F6A}" srcId="{E9076266-0161-4B02-A4C9-8BCA121D73D8}" destId="{D411EA3D-F543-4207-984C-21709616DE1A}" srcOrd="3" destOrd="0" parTransId="{68DAF4DF-BF43-44FC-B989-4200C4760D92}" sibTransId="{1B1690B7-9A5F-4BEC-9F29-51D7EF519AA5}"/>
    <dgm:cxn modelId="{A0496B00-D7DA-4610-B0FA-1EC137CB3930}" type="presParOf" srcId="{6C2DEDA2-359A-49C3-8133-00528193CF97}" destId="{A6EC4CD6-F7B5-46DD-9164-8E9C44171B91}" srcOrd="0" destOrd="0" presId="urn:microsoft.com/office/officeart/2005/8/layout/cycle4"/>
    <dgm:cxn modelId="{1F5C1C7C-565B-4C6E-AD86-EBCC31272D22}" type="presParOf" srcId="{A6EC4CD6-F7B5-46DD-9164-8E9C44171B91}" destId="{925AC9E1-B353-4F3B-B5C3-11C088A68134}" srcOrd="0" destOrd="0" presId="urn:microsoft.com/office/officeart/2005/8/layout/cycle4"/>
    <dgm:cxn modelId="{E0A90C4D-39C6-4F4E-9AEE-0A1B145F4A55}" type="presParOf" srcId="{925AC9E1-B353-4F3B-B5C3-11C088A68134}" destId="{81EA69F2-0B18-4928-A1DA-068FF7E96878}" srcOrd="0" destOrd="0" presId="urn:microsoft.com/office/officeart/2005/8/layout/cycle4"/>
    <dgm:cxn modelId="{69702472-BA15-4E11-8BBB-85C6EADCF2B6}" type="presParOf" srcId="{925AC9E1-B353-4F3B-B5C3-11C088A68134}" destId="{6DFB6E65-F972-4284-8447-DA5F46BBD802}" srcOrd="1" destOrd="0" presId="urn:microsoft.com/office/officeart/2005/8/layout/cycle4"/>
    <dgm:cxn modelId="{AA932F7A-0F7F-4F78-B0C3-FA265B5F31E9}" type="presParOf" srcId="{A6EC4CD6-F7B5-46DD-9164-8E9C44171B91}" destId="{3E97D9C9-5E7A-45C5-9728-D57B5E042E1D}" srcOrd="1" destOrd="0" presId="urn:microsoft.com/office/officeart/2005/8/layout/cycle4"/>
    <dgm:cxn modelId="{6002DB1A-CA19-4A17-AFEA-4D1D17BCE6B0}" type="presParOf" srcId="{3E97D9C9-5E7A-45C5-9728-D57B5E042E1D}" destId="{962331E9-E493-4223-9D43-17215EC9DA77}" srcOrd="0" destOrd="0" presId="urn:microsoft.com/office/officeart/2005/8/layout/cycle4"/>
    <dgm:cxn modelId="{9E8D3330-E3ED-40E8-AA7F-77585D0F1CB0}" type="presParOf" srcId="{3E97D9C9-5E7A-45C5-9728-D57B5E042E1D}" destId="{7ACF7DB6-491F-4F92-AAEF-38DEA2BFA3F9}" srcOrd="1" destOrd="0" presId="urn:microsoft.com/office/officeart/2005/8/layout/cycle4"/>
    <dgm:cxn modelId="{BD58F5EC-BEDD-4D3F-8E08-C957F85D9D3C}" type="presParOf" srcId="{A6EC4CD6-F7B5-46DD-9164-8E9C44171B91}" destId="{6124E568-8BF5-47DF-BFED-C04003AA6E6D}" srcOrd="2" destOrd="0" presId="urn:microsoft.com/office/officeart/2005/8/layout/cycle4"/>
    <dgm:cxn modelId="{D793AE80-E72E-4967-A66D-256CFA25AEEE}" type="presParOf" srcId="{6124E568-8BF5-47DF-BFED-C04003AA6E6D}" destId="{24A05933-16F2-48C5-B2CF-84474503AE7C}" srcOrd="0" destOrd="0" presId="urn:microsoft.com/office/officeart/2005/8/layout/cycle4"/>
    <dgm:cxn modelId="{E636514A-6F4D-495D-8910-005EB8BC1BA0}" type="presParOf" srcId="{6124E568-8BF5-47DF-BFED-C04003AA6E6D}" destId="{CA93395C-57B9-432B-85D4-2F63C53C4C78}" srcOrd="1" destOrd="0" presId="urn:microsoft.com/office/officeart/2005/8/layout/cycle4"/>
    <dgm:cxn modelId="{5004090B-BB00-4BE9-928B-6FEF724ED59B}" type="presParOf" srcId="{A6EC4CD6-F7B5-46DD-9164-8E9C44171B91}" destId="{6022866A-1475-40AD-8114-446DC280BEEE}" srcOrd="3" destOrd="0" presId="urn:microsoft.com/office/officeart/2005/8/layout/cycle4"/>
    <dgm:cxn modelId="{73A4BF9C-DF7C-4182-83C3-62A1352FEAC4}" type="presParOf" srcId="{6022866A-1475-40AD-8114-446DC280BEEE}" destId="{32E4D7DF-347C-4E0C-AEE5-FD3DCFE14D1B}" srcOrd="0" destOrd="0" presId="urn:microsoft.com/office/officeart/2005/8/layout/cycle4"/>
    <dgm:cxn modelId="{1BE7EDCF-291D-49AC-B463-9E112C8EE381}" type="presParOf" srcId="{6022866A-1475-40AD-8114-446DC280BEEE}" destId="{D7D41367-78ED-43C7-88DA-7DCD38AC0676}" srcOrd="1" destOrd="0" presId="urn:microsoft.com/office/officeart/2005/8/layout/cycle4"/>
    <dgm:cxn modelId="{60B975F0-1EFE-451F-BE36-23F9DDEF543B}" type="presParOf" srcId="{A6EC4CD6-F7B5-46DD-9164-8E9C44171B91}" destId="{61EEABC1-D4DA-4F7B-829B-0FA842636BD7}" srcOrd="4" destOrd="0" presId="urn:microsoft.com/office/officeart/2005/8/layout/cycle4"/>
    <dgm:cxn modelId="{8D675B1F-8E96-4983-8F94-C003158C9AC8}" type="presParOf" srcId="{6C2DEDA2-359A-49C3-8133-00528193CF97}" destId="{723416FA-64CD-4894-9EA1-E982CB6D0CA0}" srcOrd="1" destOrd="0" presId="urn:microsoft.com/office/officeart/2005/8/layout/cycle4"/>
    <dgm:cxn modelId="{35E281AE-BFC1-4735-814C-94879EC0CB45}" type="presParOf" srcId="{723416FA-64CD-4894-9EA1-E982CB6D0CA0}" destId="{E90621F1-799B-4392-850E-445A31748CDC}" srcOrd="0" destOrd="0" presId="urn:microsoft.com/office/officeart/2005/8/layout/cycle4"/>
    <dgm:cxn modelId="{73D281EB-9268-46B9-88A7-C7EE34867A61}" type="presParOf" srcId="{723416FA-64CD-4894-9EA1-E982CB6D0CA0}" destId="{BF998675-9E7F-4247-B3DC-0F1009D68FE3}" srcOrd="1" destOrd="0" presId="urn:microsoft.com/office/officeart/2005/8/layout/cycle4"/>
    <dgm:cxn modelId="{EB258D9A-9074-47FA-9AEB-A117946ADB01}" type="presParOf" srcId="{723416FA-64CD-4894-9EA1-E982CB6D0CA0}" destId="{0F65C6CF-1041-472F-830A-117B838800E2}" srcOrd="2" destOrd="0" presId="urn:microsoft.com/office/officeart/2005/8/layout/cycle4"/>
    <dgm:cxn modelId="{623F0105-093F-46C8-9FCC-F8128131D0DB}" type="presParOf" srcId="{723416FA-64CD-4894-9EA1-E982CB6D0CA0}" destId="{0E626533-5AB6-4E43-914D-8DBE5615F68A}" srcOrd="3" destOrd="0" presId="urn:microsoft.com/office/officeart/2005/8/layout/cycle4"/>
    <dgm:cxn modelId="{EBC68AF4-E896-47A6-B66C-66C1B6C3390F}" type="presParOf" srcId="{723416FA-64CD-4894-9EA1-E982CB6D0CA0}" destId="{CE7C771B-EA2C-4EAA-8A64-15A1DCB65D41}" srcOrd="4" destOrd="0" presId="urn:microsoft.com/office/officeart/2005/8/layout/cycle4"/>
    <dgm:cxn modelId="{2AC05DA2-0027-4B24-A045-429116655257}" type="presParOf" srcId="{6C2DEDA2-359A-49C3-8133-00528193CF97}" destId="{F6BE08D2-412F-4719-AAAB-FC65B93DF2B2}" srcOrd="2" destOrd="0" presId="urn:microsoft.com/office/officeart/2005/8/layout/cycle4"/>
    <dgm:cxn modelId="{7F7FB64B-8AF2-40AB-AA6D-7C01CA859724}" type="presParOf" srcId="{6C2DEDA2-359A-49C3-8133-00528193CF97}" destId="{DC8CAFCE-3E99-45A0-B849-6279DF448E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50B1CD-40A9-4FD7-906E-3F8FF676CAFB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E5A86AAA-23C8-4C02-BF0D-80EC98C84444}">
      <dgm:prSet phldrT="[Texte]"/>
      <dgm:spPr/>
      <dgm:t>
        <a:bodyPr/>
        <a:lstStyle/>
        <a:p>
          <a:r>
            <a:rPr lang="fr-FR" b="1" dirty="0" smtClean="0"/>
            <a:t>Internet : Télémédecine et réseau médical / </a:t>
          </a:r>
          <a:r>
            <a:rPr lang="fr-FR" b="1" dirty="0" err="1" smtClean="0"/>
            <a:t>Market</a:t>
          </a:r>
          <a:r>
            <a:rPr lang="fr-FR" b="1" dirty="0" smtClean="0"/>
            <a:t> place/ </a:t>
          </a:r>
          <a:r>
            <a:rPr lang="fr-FR" b="1" dirty="0" err="1" smtClean="0"/>
            <a:t>Blockchain</a:t>
          </a:r>
          <a:endParaRPr lang="fr-FR" b="1" dirty="0"/>
        </a:p>
      </dgm:t>
    </dgm:pt>
    <dgm:pt modelId="{CB2E5CD3-B85D-444A-9169-F6B46EF0E753}" type="parTrans" cxnId="{33D8868C-940D-49BD-9638-23A47FCED4C1}">
      <dgm:prSet/>
      <dgm:spPr/>
      <dgm:t>
        <a:bodyPr/>
        <a:lstStyle/>
        <a:p>
          <a:endParaRPr lang="fr-FR"/>
        </a:p>
      </dgm:t>
    </dgm:pt>
    <dgm:pt modelId="{86427C6A-84E1-4A48-98A2-CEA277D80EA2}" type="sibTrans" cxnId="{33D8868C-940D-49BD-9638-23A47FCED4C1}">
      <dgm:prSet/>
      <dgm:spPr/>
      <dgm:t>
        <a:bodyPr/>
        <a:lstStyle/>
        <a:p>
          <a:endParaRPr lang="fr-FR"/>
        </a:p>
      </dgm:t>
    </dgm:pt>
    <dgm:pt modelId="{7D10E34D-8403-4B85-8454-9361E740537D}">
      <dgm:prSet phldrT="[Texte]"/>
      <dgm:spPr/>
      <dgm:t>
        <a:bodyPr/>
        <a:lstStyle/>
        <a:p>
          <a:r>
            <a:rPr lang="fr-FR" b="1" dirty="0" smtClean="0"/>
            <a:t>Frais de gestion élevés / Barrage à l’entrée fort mais en réduction au niveau capital investi</a:t>
          </a:r>
          <a:endParaRPr lang="fr-FR" b="1" dirty="0"/>
        </a:p>
      </dgm:t>
    </dgm:pt>
    <dgm:pt modelId="{6DDE38D7-E35D-45FD-A7F8-BC615FBBE6C5}" type="parTrans" cxnId="{A35B1DDA-8608-4CD8-AEAA-CDD0F6EF512D}">
      <dgm:prSet/>
      <dgm:spPr/>
      <dgm:t>
        <a:bodyPr/>
        <a:lstStyle/>
        <a:p>
          <a:endParaRPr lang="fr-FR"/>
        </a:p>
      </dgm:t>
    </dgm:pt>
    <dgm:pt modelId="{3DEF700C-FC51-40F1-B934-A2554DDCE1E2}" type="sibTrans" cxnId="{A35B1DDA-8608-4CD8-AEAA-CDD0F6EF512D}">
      <dgm:prSet/>
      <dgm:spPr/>
      <dgm:t>
        <a:bodyPr/>
        <a:lstStyle/>
        <a:p>
          <a:endParaRPr lang="fr-FR"/>
        </a:p>
      </dgm:t>
    </dgm:pt>
    <dgm:pt modelId="{875F29E6-2688-45BD-9339-0C65452D1FCF}">
      <dgm:prSet phldrT="[Texte]"/>
      <dgm:spPr/>
      <dgm:t>
        <a:bodyPr/>
        <a:lstStyle/>
        <a:p>
          <a:r>
            <a:rPr lang="fr-FR" b="1" dirty="0" smtClean="0"/>
            <a:t>De la place pour de nouveaux acteurs et l’obligation de s’adapter pour les acteurs historiques</a:t>
          </a:r>
          <a:endParaRPr lang="fr-FR" b="1" dirty="0"/>
        </a:p>
      </dgm:t>
    </dgm:pt>
    <dgm:pt modelId="{CBB00082-7D71-46E0-B74C-4918E0E5CF4C}" type="parTrans" cxnId="{EEBA1EA7-A273-4089-8E51-78290E6D7DE9}">
      <dgm:prSet/>
      <dgm:spPr/>
      <dgm:t>
        <a:bodyPr/>
        <a:lstStyle/>
        <a:p>
          <a:endParaRPr lang="fr-FR"/>
        </a:p>
      </dgm:t>
    </dgm:pt>
    <dgm:pt modelId="{70792B99-5DF9-4287-AB81-BA6852B70BED}" type="sibTrans" cxnId="{EEBA1EA7-A273-4089-8E51-78290E6D7DE9}">
      <dgm:prSet/>
      <dgm:spPr/>
      <dgm:t>
        <a:bodyPr/>
        <a:lstStyle/>
        <a:p>
          <a:endParaRPr lang="fr-FR"/>
        </a:p>
      </dgm:t>
    </dgm:pt>
    <dgm:pt modelId="{DE4D2C72-3D70-4A5E-8789-70DB7C78751C}">
      <dgm:prSet phldrT="[Texte]"/>
      <dgm:spPr/>
      <dgm:t>
        <a:bodyPr/>
        <a:lstStyle/>
        <a:p>
          <a:endParaRPr lang="fr-FR"/>
        </a:p>
      </dgm:t>
    </dgm:pt>
    <dgm:pt modelId="{C726E688-3F9A-43A7-9115-E789B118A0FB}" type="parTrans" cxnId="{2E80295C-A3FF-4E56-8072-80649ED33814}">
      <dgm:prSet/>
      <dgm:spPr/>
      <dgm:t>
        <a:bodyPr/>
        <a:lstStyle/>
        <a:p>
          <a:endParaRPr lang="fr-FR"/>
        </a:p>
      </dgm:t>
    </dgm:pt>
    <dgm:pt modelId="{5A210B06-8DF3-42B3-8C77-7A7055CD39FC}" type="sibTrans" cxnId="{2E80295C-A3FF-4E56-8072-80649ED33814}">
      <dgm:prSet/>
      <dgm:spPr/>
      <dgm:t>
        <a:bodyPr/>
        <a:lstStyle/>
        <a:p>
          <a:endParaRPr lang="fr-FR"/>
        </a:p>
      </dgm:t>
    </dgm:pt>
    <dgm:pt modelId="{9E771E24-6E4A-45EB-B498-5E2E5538089F}">
      <dgm:prSet phldrT="[Texte]" custLinFactNeighborX="-66136" custLinFactNeighborY="-17045"/>
      <dgm:spPr/>
      <dgm:t>
        <a:bodyPr/>
        <a:lstStyle/>
        <a:p>
          <a:endParaRPr lang="fr-FR"/>
        </a:p>
      </dgm:t>
    </dgm:pt>
    <dgm:pt modelId="{0CDDAF65-55ED-48A6-A7E6-69A8F5748100}" type="parTrans" cxnId="{183C24BE-4B66-47C2-92FE-78EC1E2AAE0F}">
      <dgm:prSet/>
      <dgm:spPr/>
      <dgm:t>
        <a:bodyPr/>
        <a:lstStyle/>
        <a:p>
          <a:endParaRPr lang="fr-FR"/>
        </a:p>
      </dgm:t>
    </dgm:pt>
    <dgm:pt modelId="{AEA3C4AB-ACB2-4F77-A4C1-EC37C0CAFD9E}" type="sibTrans" cxnId="{183C24BE-4B66-47C2-92FE-78EC1E2AAE0F}">
      <dgm:prSet/>
      <dgm:spPr/>
      <dgm:t>
        <a:bodyPr/>
        <a:lstStyle/>
        <a:p>
          <a:endParaRPr lang="fr-FR"/>
        </a:p>
      </dgm:t>
    </dgm:pt>
    <dgm:pt modelId="{1F90C81F-F706-401F-BC46-CB328D78977F}">
      <dgm:prSet phldrT="[Texte]"/>
      <dgm:spPr/>
      <dgm:t>
        <a:bodyPr/>
        <a:lstStyle/>
        <a:p>
          <a:r>
            <a:rPr lang="fr-FR" b="1" dirty="0" smtClean="0"/>
            <a:t>Evolutions législatives</a:t>
          </a:r>
          <a:endParaRPr lang="fr-FR" b="1" dirty="0"/>
        </a:p>
      </dgm:t>
    </dgm:pt>
    <dgm:pt modelId="{951E40C0-6612-491B-AD9D-C3DC2A3DBACF}" type="parTrans" cxnId="{BF0B0997-24B6-4E0F-8641-2E431ECD9715}">
      <dgm:prSet/>
      <dgm:spPr/>
      <dgm:t>
        <a:bodyPr/>
        <a:lstStyle/>
        <a:p>
          <a:endParaRPr lang="fr-FR"/>
        </a:p>
      </dgm:t>
    </dgm:pt>
    <dgm:pt modelId="{A8B83F7A-2C1C-46C0-A23A-8A8FAE688922}" type="sibTrans" cxnId="{BF0B0997-24B6-4E0F-8641-2E431ECD9715}">
      <dgm:prSet/>
      <dgm:spPr/>
      <dgm:t>
        <a:bodyPr/>
        <a:lstStyle/>
        <a:p>
          <a:endParaRPr lang="fr-FR"/>
        </a:p>
      </dgm:t>
    </dgm:pt>
    <dgm:pt modelId="{C6D53E51-69E1-4727-B135-D1A6A6EA4171}" type="pres">
      <dgm:prSet presAssocID="{8850B1CD-40A9-4FD7-906E-3F8FF676CAF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6E5F216-A2AE-4524-A1C7-E927418F68A9}" type="pres">
      <dgm:prSet presAssocID="{8850B1CD-40A9-4FD7-906E-3F8FF676CAFB}" presName="ellipse" presStyleLbl="trBgShp" presStyleIdx="0" presStyleCnt="1"/>
      <dgm:spPr/>
    </dgm:pt>
    <dgm:pt modelId="{BAE0779A-297C-4EC2-A3F8-6AF0067B8FF7}" type="pres">
      <dgm:prSet presAssocID="{8850B1CD-40A9-4FD7-906E-3F8FF676CAFB}" presName="arrow1" presStyleLbl="fgShp" presStyleIdx="0" presStyleCnt="1"/>
      <dgm:spPr/>
    </dgm:pt>
    <dgm:pt modelId="{71EB9ACC-2A47-4E9A-82D8-90BCFEB14E9A}" type="pres">
      <dgm:prSet presAssocID="{8850B1CD-40A9-4FD7-906E-3F8FF676CAFB}" presName="rectangle" presStyleLbl="revTx" presStyleIdx="0" presStyleCnt="1" custLinFactNeighborX="-1974" custLinFactNeighborY="6283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AC6985-3271-4B24-812F-5A15CD05D5B0}" type="pres">
      <dgm:prSet presAssocID="{7D10E34D-8403-4B85-8454-9361E740537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683507-F79B-4AA8-9FFD-74EEBB686D0A}" type="pres">
      <dgm:prSet presAssocID="{1F90C81F-F706-401F-BC46-CB328D78977F}" presName="item2" presStyleLbl="node1" presStyleIdx="1" presStyleCnt="3" custLinFactNeighborX="-7500" custLinFactNeighborY="-156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7E4E7C-9125-4E97-91BB-EE84CEB79303}" type="pres">
      <dgm:prSet presAssocID="{875F29E6-2688-45BD-9339-0C65452D1FC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7B927C-CF7C-4E78-AA68-D72752664CFB}" type="pres">
      <dgm:prSet presAssocID="{8850B1CD-40A9-4FD7-906E-3F8FF676CAFB}" presName="funnel" presStyleLbl="trAlignAcc1" presStyleIdx="0" presStyleCnt="1" custScaleX="166048" custScaleY="141176"/>
      <dgm:spPr/>
    </dgm:pt>
  </dgm:ptLst>
  <dgm:cxnLst>
    <dgm:cxn modelId="{0A5F88BE-6D99-4A0A-BD19-83CC4C42CEF8}" type="presOf" srcId="{1F90C81F-F706-401F-BC46-CB328D78977F}" destId="{10AC6985-3271-4B24-812F-5A15CD05D5B0}" srcOrd="0" destOrd="0" presId="urn:microsoft.com/office/officeart/2005/8/layout/funnel1"/>
    <dgm:cxn modelId="{B9D91896-AC34-4441-B31F-338F28F5B47E}" type="presOf" srcId="{8850B1CD-40A9-4FD7-906E-3F8FF676CAFB}" destId="{C6D53E51-69E1-4727-B135-D1A6A6EA4171}" srcOrd="0" destOrd="0" presId="urn:microsoft.com/office/officeart/2005/8/layout/funnel1"/>
    <dgm:cxn modelId="{4F2217AC-BB68-46B9-97FB-3B8E1DCB993F}" type="presOf" srcId="{7D10E34D-8403-4B85-8454-9361E740537D}" destId="{C4683507-F79B-4AA8-9FFD-74EEBB686D0A}" srcOrd="0" destOrd="0" presId="urn:microsoft.com/office/officeart/2005/8/layout/funnel1"/>
    <dgm:cxn modelId="{884FF018-7AF8-4E17-822F-582B9B8B32EB}" type="presOf" srcId="{E5A86AAA-23C8-4C02-BF0D-80EC98C84444}" destId="{BD7E4E7C-9125-4E97-91BB-EE84CEB79303}" srcOrd="0" destOrd="0" presId="urn:microsoft.com/office/officeart/2005/8/layout/funnel1"/>
    <dgm:cxn modelId="{EEBA1EA7-A273-4089-8E51-78290E6D7DE9}" srcId="{8850B1CD-40A9-4FD7-906E-3F8FF676CAFB}" destId="{875F29E6-2688-45BD-9339-0C65452D1FCF}" srcOrd="3" destOrd="0" parTransId="{CBB00082-7D71-46E0-B74C-4918E0E5CF4C}" sibTransId="{70792B99-5DF9-4287-AB81-BA6852B70BED}"/>
    <dgm:cxn modelId="{2E80295C-A3FF-4E56-8072-80649ED33814}" srcId="{8850B1CD-40A9-4FD7-906E-3F8FF676CAFB}" destId="{DE4D2C72-3D70-4A5E-8789-70DB7C78751C}" srcOrd="4" destOrd="0" parTransId="{C726E688-3F9A-43A7-9115-E789B118A0FB}" sibTransId="{5A210B06-8DF3-42B3-8C77-7A7055CD39FC}"/>
    <dgm:cxn modelId="{BF0B0997-24B6-4E0F-8641-2E431ECD9715}" srcId="{8850B1CD-40A9-4FD7-906E-3F8FF676CAFB}" destId="{1F90C81F-F706-401F-BC46-CB328D78977F}" srcOrd="2" destOrd="0" parTransId="{951E40C0-6612-491B-AD9D-C3DC2A3DBACF}" sibTransId="{A8B83F7A-2C1C-46C0-A23A-8A8FAE688922}"/>
    <dgm:cxn modelId="{33D8868C-940D-49BD-9638-23A47FCED4C1}" srcId="{8850B1CD-40A9-4FD7-906E-3F8FF676CAFB}" destId="{E5A86AAA-23C8-4C02-BF0D-80EC98C84444}" srcOrd="0" destOrd="0" parTransId="{CB2E5CD3-B85D-444A-9169-F6B46EF0E753}" sibTransId="{86427C6A-84E1-4A48-98A2-CEA277D80EA2}"/>
    <dgm:cxn modelId="{12625273-FA0D-4C7A-A802-EA0CF5EFEBB0}" type="presOf" srcId="{875F29E6-2688-45BD-9339-0C65452D1FCF}" destId="{71EB9ACC-2A47-4E9A-82D8-90BCFEB14E9A}" srcOrd="0" destOrd="0" presId="urn:microsoft.com/office/officeart/2005/8/layout/funnel1"/>
    <dgm:cxn modelId="{A35B1DDA-8608-4CD8-AEAA-CDD0F6EF512D}" srcId="{8850B1CD-40A9-4FD7-906E-3F8FF676CAFB}" destId="{7D10E34D-8403-4B85-8454-9361E740537D}" srcOrd="1" destOrd="0" parTransId="{6DDE38D7-E35D-45FD-A7F8-BC615FBBE6C5}" sibTransId="{3DEF700C-FC51-40F1-B934-A2554DDCE1E2}"/>
    <dgm:cxn modelId="{183C24BE-4B66-47C2-92FE-78EC1E2AAE0F}" srcId="{8850B1CD-40A9-4FD7-906E-3F8FF676CAFB}" destId="{9E771E24-6E4A-45EB-B498-5E2E5538089F}" srcOrd="5" destOrd="0" parTransId="{0CDDAF65-55ED-48A6-A7E6-69A8F5748100}" sibTransId="{AEA3C4AB-ACB2-4F77-A4C1-EC37C0CAFD9E}"/>
    <dgm:cxn modelId="{7DBF1E6F-EEF4-45F9-9452-5A134223FB64}" type="presParOf" srcId="{C6D53E51-69E1-4727-B135-D1A6A6EA4171}" destId="{06E5F216-A2AE-4524-A1C7-E927418F68A9}" srcOrd="0" destOrd="0" presId="urn:microsoft.com/office/officeart/2005/8/layout/funnel1"/>
    <dgm:cxn modelId="{A6AC0711-4CFE-4F98-B85C-C04818DFDDC8}" type="presParOf" srcId="{C6D53E51-69E1-4727-B135-D1A6A6EA4171}" destId="{BAE0779A-297C-4EC2-A3F8-6AF0067B8FF7}" srcOrd="1" destOrd="0" presId="urn:microsoft.com/office/officeart/2005/8/layout/funnel1"/>
    <dgm:cxn modelId="{C72BCD45-E7AB-4130-91F0-7DA8A1F18323}" type="presParOf" srcId="{C6D53E51-69E1-4727-B135-D1A6A6EA4171}" destId="{71EB9ACC-2A47-4E9A-82D8-90BCFEB14E9A}" srcOrd="2" destOrd="0" presId="urn:microsoft.com/office/officeart/2005/8/layout/funnel1"/>
    <dgm:cxn modelId="{47AEA503-047B-47D8-A00C-24DC91558277}" type="presParOf" srcId="{C6D53E51-69E1-4727-B135-D1A6A6EA4171}" destId="{10AC6985-3271-4B24-812F-5A15CD05D5B0}" srcOrd="3" destOrd="0" presId="urn:microsoft.com/office/officeart/2005/8/layout/funnel1"/>
    <dgm:cxn modelId="{E1299A84-BEDC-4FFA-962B-5B88A0F65EF8}" type="presParOf" srcId="{C6D53E51-69E1-4727-B135-D1A6A6EA4171}" destId="{C4683507-F79B-4AA8-9FFD-74EEBB686D0A}" srcOrd="4" destOrd="0" presId="urn:microsoft.com/office/officeart/2005/8/layout/funnel1"/>
    <dgm:cxn modelId="{81FD99EE-445C-454A-B4F1-B393034D8CE0}" type="presParOf" srcId="{C6D53E51-69E1-4727-B135-D1A6A6EA4171}" destId="{BD7E4E7C-9125-4E97-91BB-EE84CEB79303}" srcOrd="5" destOrd="0" presId="urn:microsoft.com/office/officeart/2005/8/layout/funnel1"/>
    <dgm:cxn modelId="{DA84D4CC-62D1-4D49-A595-AEE8FC73E1E4}" type="presParOf" srcId="{C6D53E51-69E1-4727-B135-D1A6A6EA4171}" destId="{357B927C-CF7C-4E78-AA68-D72752664CF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43500-9F08-4933-BD09-C6F9D4270341}">
      <dsp:nvSpPr>
        <dsp:cNvPr id="0" name=""/>
        <dsp:cNvSpPr/>
      </dsp:nvSpPr>
      <dsp:spPr>
        <a:xfrm>
          <a:off x="-5339270" y="-818227"/>
          <a:ext cx="6362197" cy="6362197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1CC8A-5B64-4B91-A27D-212E7289746D}">
      <dsp:nvSpPr>
        <dsp:cNvPr id="0" name=""/>
        <dsp:cNvSpPr/>
      </dsp:nvSpPr>
      <dsp:spPr>
        <a:xfrm>
          <a:off x="743342" y="229817"/>
          <a:ext cx="4943331" cy="14306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50212" tIns="27940" rIns="27940" bIns="2794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Remboursement d’actes avec participation du régime obligatoire</a:t>
          </a:r>
          <a:endParaRPr lang="fr-FR" sz="11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Honoraires / Auxiliaires médicaux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Pharmacie remboursée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Frais de séjour hospitalier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Forfait journalier  hospitalier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Soins dentaires, prothèses remboursées, orthodontie enfant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Optique : verres et monture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…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3342" y="229817"/>
        <a:ext cx="4943331" cy="1430661"/>
      </dsp:txXfrm>
    </dsp:sp>
    <dsp:sp modelId="{D4BC446E-2CA3-46DE-8795-248C31860134}">
      <dsp:nvSpPr>
        <dsp:cNvPr id="0" name=""/>
        <dsp:cNvSpPr/>
      </dsp:nvSpPr>
      <dsp:spPr>
        <a:xfrm>
          <a:off x="68540" y="354430"/>
          <a:ext cx="1181435" cy="1181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2169F-D244-4F9C-8544-4D06F2DEBBE8}">
      <dsp:nvSpPr>
        <dsp:cNvPr id="0" name=""/>
        <dsp:cNvSpPr/>
      </dsp:nvSpPr>
      <dsp:spPr>
        <a:xfrm>
          <a:off x="946439" y="1879210"/>
          <a:ext cx="4754635" cy="122907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50212" tIns="27940" rIns="27940" bIns="2794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Remboursement d’actes « codés » sans participation du régime obligatoire</a:t>
          </a:r>
          <a:endParaRPr lang="fr-FR" sz="11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Prothèses dentaires non prises en charge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Orthodontie adulte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Lentilles non remboursées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Chambre particulière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Vaccins prescrits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Assistance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46439" y="1879210"/>
        <a:ext cx="4754635" cy="1229070"/>
      </dsp:txXfrm>
    </dsp:sp>
    <dsp:sp modelId="{25E30A10-89AC-4474-846E-0974B7FD841B}">
      <dsp:nvSpPr>
        <dsp:cNvPr id="0" name=""/>
        <dsp:cNvSpPr/>
      </dsp:nvSpPr>
      <dsp:spPr>
        <a:xfrm>
          <a:off x="395751" y="1894845"/>
          <a:ext cx="1181435" cy="1181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FB3AF-EBAA-4C06-80E9-BBBA418212BE}">
      <dsp:nvSpPr>
        <dsp:cNvPr id="0" name=""/>
        <dsp:cNvSpPr/>
      </dsp:nvSpPr>
      <dsp:spPr>
        <a:xfrm>
          <a:off x="753463" y="3273171"/>
          <a:ext cx="4995877" cy="945148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50212" tIns="27940" rIns="27940" bIns="2794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Actes non « codés » </a:t>
          </a:r>
          <a:endParaRPr lang="fr-FR" sz="11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Sport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Diététicien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Ergothérapeute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Naturopathe</a:t>
          </a: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53463" y="3273171"/>
        <a:ext cx="4995877" cy="945148"/>
      </dsp:txXfrm>
    </dsp:sp>
    <dsp:sp modelId="{5761F9D5-4274-4E8F-969C-08F7FDD2CD8D}">
      <dsp:nvSpPr>
        <dsp:cNvPr id="0" name=""/>
        <dsp:cNvSpPr/>
      </dsp:nvSpPr>
      <dsp:spPr>
        <a:xfrm>
          <a:off x="68540" y="3214414"/>
          <a:ext cx="1181435" cy="1181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05933-16F2-48C5-B2CF-84474503AE7C}">
      <dsp:nvSpPr>
        <dsp:cNvPr id="0" name=""/>
        <dsp:cNvSpPr/>
      </dsp:nvSpPr>
      <dsp:spPr>
        <a:xfrm>
          <a:off x="3767709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Médéric Malakoff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LMG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MGEN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MAE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Groupama Caisses Régionales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700" kern="1200" dirty="0"/>
        </a:p>
      </dsp:txBody>
      <dsp:txXfrm>
        <a:off x="4398561" y="3117206"/>
        <a:ext cx="1348197" cy="918226"/>
      </dsp:txXfrm>
    </dsp:sp>
    <dsp:sp modelId="{32E4D7DF-347C-4E0C-AEE5-FD3DCFE14D1B}">
      <dsp:nvSpPr>
        <dsp:cNvPr id="0" name=""/>
        <dsp:cNvSpPr/>
      </dsp:nvSpPr>
      <dsp:spPr>
        <a:xfrm>
          <a:off x="406400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BPCE Assurances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Assurance du Crédit Mutuel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Prudence créole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700" kern="1200" dirty="0"/>
        </a:p>
      </dsp:txBody>
      <dsp:txXfrm>
        <a:off x="434967" y="3117206"/>
        <a:ext cx="1348197" cy="918226"/>
      </dsp:txXfrm>
    </dsp:sp>
    <dsp:sp modelId="{962331E9-E493-4223-9D43-17215EC9DA77}">
      <dsp:nvSpPr>
        <dsp:cNvPr id="0" name=""/>
        <dsp:cNvSpPr/>
      </dsp:nvSpPr>
      <dsp:spPr>
        <a:xfrm>
          <a:off x="3681984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AXA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CNP</a:t>
          </a:r>
          <a:endParaRPr lang="fr-FR" sz="700" kern="1200" dirty="0"/>
        </a:p>
      </dsp:txBody>
      <dsp:txXfrm>
        <a:off x="4312835" y="28567"/>
        <a:ext cx="1348197" cy="918226"/>
      </dsp:txXfrm>
    </dsp:sp>
    <dsp:sp modelId="{81EA69F2-0B18-4928-A1DA-068FF7E96878}">
      <dsp:nvSpPr>
        <dsp:cNvPr id="0" name=""/>
        <dsp:cNvSpPr/>
      </dsp:nvSpPr>
      <dsp:spPr>
        <a:xfrm>
          <a:off x="406400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Groupama Gan Vie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Generali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Allianz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AG2R</a:t>
          </a:r>
          <a:endParaRPr lang="fr-FR" sz="700" kern="1200" dirty="0"/>
        </a:p>
      </dsp:txBody>
      <dsp:txXfrm>
        <a:off x="434967" y="28567"/>
        <a:ext cx="1348197" cy="918226"/>
      </dsp:txXfrm>
    </dsp:sp>
    <dsp:sp modelId="{E90621F1-799B-4392-850E-445A31748CDC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Généralistes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 dirty="0" smtClean="0">
            <a:solidFill>
              <a:schemeClr val="bg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Mode  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Mutualisation  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1763056" y="747055"/>
        <a:ext cx="1244304" cy="1244304"/>
      </dsp:txXfrm>
    </dsp:sp>
    <dsp:sp modelId="{BF998675-9E7F-4247-B3DC-0F1009D68FE3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Assureur &amp; </a:t>
          </a:r>
          <a:r>
            <a:rPr lang="fr-FR" sz="1200" b="1" kern="1200" dirty="0" smtClean="0"/>
            <a:t>Réassureur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Mode Mutualisation +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Organisation complexe</a:t>
          </a:r>
          <a:endParaRPr lang="fr-FR" sz="1200" kern="1200" dirty="0"/>
        </a:p>
      </dsp:txBody>
      <dsp:txXfrm rot="-5400000">
        <a:off x="3088640" y="747055"/>
        <a:ext cx="1244304" cy="1244304"/>
      </dsp:txXfrm>
    </dsp:sp>
    <dsp:sp modelId="{0F65C6CF-1041-472F-830A-117B838800E2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Assureur &amp; </a:t>
          </a:r>
          <a:r>
            <a:rPr lang="fr-FR" sz="1200" b="1" kern="1200" dirty="0" smtClean="0"/>
            <a:t>Gestionnaire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Mode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Stand </a:t>
          </a:r>
          <a:r>
            <a:rPr lang="fr-FR" sz="1200" kern="1200" dirty="0" err="1" smtClean="0"/>
            <a:t>alone</a:t>
          </a:r>
          <a:r>
            <a:rPr lang="fr-FR" sz="1200" kern="1200" dirty="0" smtClean="0"/>
            <a:t> +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Métier Gestion</a:t>
          </a:r>
          <a:endParaRPr lang="fr-FR" sz="1200" kern="1200" dirty="0"/>
        </a:p>
      </dsp:txBody>
      <dsp:txXfrm rot="10800000">
        <a:off x="3088640" y="2072640"/>
        <a:ext cx="1244304" cy="1244304"/>
      </dsp:txXfrm>
    </dsp:sp>
    <dsp:sp modelId="{0E626533-5AB6-4E43-914D-8DBE5615F68A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Spécialistes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Mode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 Stand </a:t>
          </a:r>
          <a:r>
            <a:rPr lang="fr-FR" sz="1200" kern="1200" dirty="0" err="1" smtClean="0"/>
            <a:t>alone</a:t>
          </a:r>
          <a:r>
            <a:rPr lang="fr-FR" sz="1200" kern="1200" dirty="0" smtClean="0"/>
            <a:t> </a:t>
          </a:r>
          <a:endParaRPr lang="fr-FR" sz="1200" kern="1200" dirty="0"/>
        </a:p>
      </dsp:txBody>
      <dsp:txXfrm rot="5400000">
        <a:off x="1763056" y="2072640"/>
        <a:ext cx="1244304" cy="1244304"/>
      </dsp:txXfrm>
    </dsp:sp>
    <dsp:sp modelId="{F6BE08D2-412F-4719-AAAB-FC65B93DF2B2}">
      <dsp:nvSpPr>
        <dsp:cNvPr id="0" name=""/>
        <dsp:cNvSpPr/>
      </dsp:nvSpPr>
      <dsp:spPr>
        <a:xfrm>
          <a:off x="2744216" y="1666240"/>
          <a:ext cx="607568" cy="52832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CAFCE-3E99-45A0-B849-6279DF448E2D}">
      <dsp:nvSpPr>
        <dsp:cNvPr id="0" name=""/>
        <dsp:cNvSpPr/>
      </dsp:nvSpPr>
      <dsp:spPr>
        <a:xfrm rot="10800000" flipH="1">
          <a:off x="2736305" y="1869440"/>
          <a:ext cx="623389" cy="52832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5F216-A2AE-4524-A1C7-E927418F68A9}">
      <dsp:nvSpPr>
        <dsp:cNvPr id="0" name=""/>
        <dsp:cNvSpPr/>
      </dsp:nvSpPr>
      <dsp:spPr>
        <a:xfrm>
          <a:off x="1404620" y="457943"/>
          <a:ext cx="3276600" cy="113792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0779A-297C-4EC2-A3F8-6AF0067B8FF7}">
      <dsp:nvSpPr>
        <dsp:cNvPr id="0" name=""/>
        <dsp:cNvSpPr/>
      </dsp:nvSpPr>
      <dsp:spPr>
        <a:xfrm>
          <a:off x="2730500" y="3244323"/>
          <a:ext cx="635000" cy="406400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B9ACC-2A47-4E9A-82D8-90BCFEB14E9A}">
      <dsp:nvSpPr>
        <dsp:cNvPr id="0" name=""/>
        <dsp:cNvSpPr/>
      </dsp:nvSpPr>
      <dsp:spPr>
        <a:xfrm>
          <a:off x="1463832" y="3569443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/>
            <a:t>De la place pour de nouveaux acteurs et l’obligation de s’adapter pour les acteurs historiques</a:t>
          </a:r>
          <a:endParaRPr lang="fr-FR" sz="1300" b="1" kern="1200" dirty="0"/>
        </a:p>
      </dsp:txBody>
      <dsp:txXfrm>
        <a:off x="1463832" y="3569443"/>
        <a:ext cx="3048000" cy="762000"/>
      </dsp:txXfrm>
    </dsp:sp>
    <dsp:sp modelId="{10AC6985-3271-4B24-812F-5A15CD05D5B0}">
      <dsp:nvSpPr>
        <dsp:cNvPr id="0" name=""/>
        <dsp:cNvSpPr/>
      </dsp:nvSpPr>
      <dsp:spPr>
        <a:xfrm>
          <a:off x="2595880" y="1683747"/>
          <a:ext cx="1143000" cy="1143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Evolutions législatives</a:t>
          </a:r>
          <a:endParaRPr lang="fr-FR" sz="800" b="1" kern="1200" dirty="0"/>
        </a:p>
      </dsp:txBody>
      <dsp:txXfrm>
        <a:off x="2763268" y="1851135"/>
        <a:ext cx="808224" cy="808224"/>
      </dsp:txXfrm>
    </dsp:sp>
    <dsp:sp modelId="{C4683507-F79B-4AA8-9FFD-74EEBB686D0A}">
      <dsp:nvSpPr>
        <dsp:cNvPr id="0" name=""/>
        <dsp:cNvSpPr/>
      </dsp:nvSpPr>
      <dsp:spPr>
        <a:xfrm>
          <a:off x="1692275" y="646998"/>
          <a:ext cx="1143000" cy="1143000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Frais de gestion élevés / Barrage à l’entrée fort mais en réduction au niveau capital investi</a:t>
          </a:r>
          <a:endParaRPr lang="fr-FR" sz="800" b="1" kern="1200" dirty="0"/>
        </a:p>
      </dsp:txBody>
      <dsp:txXfrm>
        <a:off x="1859663" y="814386"/>
        <a:ext cx="808224" cy="808224"/>
      </dsp:txXfrm>
    </dsp:sp>
    <dsp:sp modelId="{BD7E4E7C-9125-4E97-91BB-EE84CEB79303}">
      <dsp:nvSpPr>
        <dsp:cNvPr id="0" name=""/>
        <dsp:cNvSpPr/>
      </dsp:nvSpPr>
      <dsp:spPr>
        <a:xfrm>
          <a:off x="2946400" y="549891"/>
          <a:ext cx="1143000" cy="1143000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Internet : Télémédecine et réseau médical / </a:t>
          </a:r>
          <a:r>
            <a:rPr lang="fr-FR" sz="800" b="1" kern="1200" dirty="0" err="1" smtClean="0"/>
            <a:t>Market</a:t>
          </a:r>
          <a:r>
            <a:rPr lang="fr-FR" sz="800" b="1" kern="1200" dirty="0" smtClean="0"/>
            <a:t> place/ </a:t>
          </a:r>
          <a:r>
            <a:rPr lang="fr-FR" sz="800" b="1" kern="1200" dirty="0" err="1" smtClean="0"/>
            <a:t>Blockchain</a:t>
          </a:r>
          <a:endParaRPr lang="fr-FR" sz="800" b="1" kern="1200" dirty="0"/>
        </a:p>
      </dsp:txBody>
      <dsp:txXfrm>
        <a:off x="3113788" y="717279"/>
        <a:ext cx="808224" cy="808224"/>
      </dsp:txXfrm>
    </dsp:sp>
    <dsp:sp modelId="{357B927C-CF7C-4E78-AA68-D72752664CFB}">
      <dsp:nvSpPr>
        <dsp:cNvPr id="0" name=""/>
        <dsp:cNvSpPr/>
      </dsp:nvSpPr>
      <dsp:spPr>
        <a:xfrm>
          <a:off x="95666" y="-267443"/>
          <a:ext cx="5904666" cy="401617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647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85D1E-1D5F-A846-B98C-2C1136EF9283}" type="datetime1">
              <a:rPr lang="fr-FR" smtClean="0"/>
              <a:t>17/04/2016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433106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647" y="9433106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BDBB3-84E7-4629-BDCB-37C499FB0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853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7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BD788-FC92-514D-83CC-809E5D092EF1}" type="datetime1">
              <a:rPr lang="fr-FR" smtClean="0"/>
              <a:t>17/04/2016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6"/>
            <a:ext cx="5435600" cy="4469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9433106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7" y="9433106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F7857-BFAC-45E9-8507-E13B6DBE7F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159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33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58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D13D7-B991-A74F-8FAA-E70A52303900}" type="slidenum">
              <a:rPr lang="fr-FR"/>
              <a:pPr>
                <a:defRPr/>
              </a:pPr>
              <a:t>14</a:t>
            </a:fld>
            <a:endParaRPr lang="fr-FR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9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(blan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HEC Oser_quadr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331" y="476672"/>
            <a:ext cx="2179337" cy="1430026"/>
          </a:xfrm>
          <a:prstGeom prst="rect">
            <a:avLst/>
          </a:prstGeom>
        </p:spPr>
      </p:pic>
      <p:pic>
        <p:nvPicPr>
          <p:cNvPr id="9" name="Image 8" descr="ecole de la-ss cartouche quadri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62" y="6021288"/>
            <a:ext cx="2986474" cy="64062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996952"/>
            <a:ext cx="8229600" cy="1800200"/>
          </a:xfrm>
          <a:prstGeom prst="rect">
            <a:avLst/>
          </a:prstGeom>
        </p:spPr>
        <p:txBody>
          <a:bodyPr vert="horz"/>
          <a:lstStyle>
            <a:lvl1pPr>
              <a:defRPr sz="4800" b="1" i="0" cap="all">
                <a:solidFill>
                  <a:srgbClr val="073A76"/>
                </a:solidFill>
                <a:latin typeface="Gill Sans"/>
              </a:defRPr>
            </a:lvl1pPr>
          </a:lstStyle>
          <a:p>
            <a:r>
              <a:rPr lang="fr-FR" dirty="0" smtClean="0"/>
              <a:t>TITRE DE LA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01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EE580EE-83DD-461B-B0D3-0968B9188BE0}" type="datetimeFigureOut">
              <a:rPr lang="fr-FR" smtClean="0"/>
              <a:t>17/04/2016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7D2D95-F4F9-46E6-A872-3E400F308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035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EE580EE-83DD-461B-B0D3-0968B9188BE0}" type="datetimeFigureOut">
              <a:rPr lang="fr-FR" smtClean="0"/>
              <a:t>17/04/2016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7D2D95-F4F9-46E6-A872-3E400F308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28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55576" y="1052736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 cap="all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 smtClean="0"/>
              <a:t>TITRE DU SLIDE CARTE</a:t>
            </a:r>
            <a:endParaRPr lang="fr-FR" dirty="0"/>
          </a:p>
        </p:txBody>
      </p:sp>
      <p:pic>
        <p:nvPicPr>
          <p:cNvPr id="8" name="Image 7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414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ie (blanc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HEC Oser_Blanc copie.png"/>
          <p:cNvPicPr>
            <a:picLocks noChangeAspect="1"/>
          </p:cNvPicPr>
          <p:nvPr userDrawn="1"/>
        </p:nvPicPr>
        <p:blipFill rotWithShape="1">
          <a:blip r:embed="rId2" cstate="print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8085"/>
          <a:stretch/>
        </p:blipFill>
        <p:spPr>
          <a:xfrm>
            <a:off x="971600" y="908720"/>
            <a:ext cx="6792150" cy="3063246"/>
          </a:xfrm>
          <a:prstGeom prst="rect">
            <a:avLst/>
          </a:prstGeom>
          <a:effectLst/>
        </p:spPr>
      </p:pic>
      <p:sp>
        <p:nvSpPr>
          <p:cNvPr id="4" name="Titre 1"/>
          <p:cNvSpPr>
            <a:spLocks noGrp="1"/>
          </p:cNvSpPr>
          <p:nvPr>
            <p:ph type="title" hasCustomPrompt="1"/>
          </p:nvPr>
        </p:nvSpPr>
        <p:spPr>
          <a:xfrm>
            <a:off x="0" y="4221088"/>
            <a:ext cx="9144000" cy="1800200"/>
          </a:xfrm>
          <a:prstGeom prst="rect">
            <a:avLst/>
          </a:prstGeom>
        </p:spPr>
        <p:txBody>
          <a:bodyPr vert="horz"/>
          <a:lstStyle>
            <a:lvl1pPr>
              <a:defRPr sz="4800" b="1" i="0" cap="all" baseline="0">
                <a:solidFill>
                  <a:srgbClr val="073A76"/>
                </a:solidFill>
              </a:defRPr>
            </a:lvl1pPr>
          </a:lstStyle>
          <a:p>
            <a:r>
              <a:rPr lang="fr-FR" dirty="0" smtClean="0"/>
              <a:t>TITRE DE LA PARTIE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slide</a:t>
            </a:r>
            <a:r>
              <a:rPr lang="fr-FR" dirty="0" smtClean="0"/>
              <a:t> INTERCALAIRE)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8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(blan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84C8D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1pPr>
            <a:lvl2pPr marL="971550" indent="-51435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2pPr>
            <a:lvl3pPr marL="1371600" indent="-45720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3pPr>
            <a:lvl4pPr marL="1828800" indent="-45720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4pPr>
            <a:lvl5pPr marL="2286000" indent="-457200">
              <a:buClr>
                <a:srgbClr val="139CF8"/>
              </a:buClr>
              <a:buFont typeface="Wingdings" charset="2"/>
              <a:buChar char="§"/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sz="4400" b="1" i="0" cap="small" baseline="0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 smtClean="0"/>
              <a:t>TITRE DU SLIDE TEXTE</a:t>
            </a:r>
            <a:endParaRPr lang="fr-FR" dirty="0"/>
          </a:p>
        </p:txBody>
      </p:sp>
      <p:pic>
        <p:nvPicPr>
          <p:cNvPr id="6" name="Image 5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6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-Clés (blan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 cap="all" baseline="0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 smtClean="0"/>
              <a:t>TITRE DU SLIDE CHIFFRES</a:t>
            </a:r>
            <a:endParaRPr lang="fr-FR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3491880" y="3933056"/>
            <a:ext cx="2304256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rgbClr val="084C8D"/>
                </a:solidFill>
                <a:latin typeface="Gill Sans"/>
                <a:cs typeface="Gill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6" name="Espace réservé du texte 33"/>
          <p:cNvSpPr>
            <a:spLocks noGrp="1"/>
          </p:cNvSpPr>
          <p:nvPr>
            <p:ph type="body" sz="quarter" idx="13"/>
          </p:nvPr>
        </p:nvSpPr>
        <p:spPr>
          <a:xfrm>
            <a:off x="6156176" y="3933056"/>
            <a:ext cx="2303463" cy="18002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084C8D"/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1600">
                <a:latin typeface="Gill Sans"/>
                <a:cs typeface="Gill Sans"/>
              </a:defRPr>
            </a:lvl2pPr>
            <a:lvl3pPr marL="914400" indent="0">
              <a:buNone/>
              <a:defRPr sz="1600">
                <a:latin typeface="Gill Sans"/>
                <a:cs typeface="Gill Sans"/>
              </a:defRPr>
            </a:lvl3pPr>
            <a:lvl4pPr marL="1371600" indent="0">
              <a:buNone/>
              <a:defRPr sz="1600">
                <a:latin typeface="Gill Sans"/>
                <a:cs typeface="Gill Sans"/>
              </a:defRPr>
            </a:lvl4pPr>
            <a:lvl5pPr marL="1828800" indent="0">
              <a:buNone/>
              <a:defRPr sz="1600">
                <a:latin typeface="Gill Sans"/>
                <a:cs typeface="Gill Sans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Espace réservé du texte 33"/>
          <p:cNvSpPr>
            <a:spLocks noGrp="1"/>
          </p:cNvSpPr>
          <p:nvPr>
            <p:ph type="body" sz="quarter" idx="14"/>
          </p:nvPr>
        </p:nvSpPr>
        <p:spPr>
          <a:xfrm>
            <a:off x="899592" y="3933056"/>
            <a:ext cx="2303463" cy="18002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084C8D"/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1600">
                <a:latin typeface="Gill Sans"/>
                <a:cs typeface="Gill Sans"/>
              </a:defRPr>
            </a:lvl2pPr>
            <a:lvl3pPr marL="914400" indent="0">
              <a:buNone/>
              <a:defRPr sz="1600">
                <a:latin typeface="Gill Sans"/>
                <a:cs typeface="Gill Sans"/>
              </a:defRPr>
            </a:lvl3pPr>
            <a:lvl4pPr marL="1371600" indent="0">
              <a:buNone/>
              <a:defRPr sz="1600">
                <a:latin typeface="Gill Sans"/>
                <a:cs typeface="Gill Sans"/>
              </a:defRPr>
            </a:lvl4pPr>
            <a:lvl5pPr marL="1828800" indent="0">
              <a:buNone/>
              <a:defRPr sz="1600">
                <a:latin typeface="Gill Sans"/>
                <a:cs typeface="Gill Sans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8" name="Espace réservé du texte 37"/>
          <p:cNvSpPr>
            <a:spLocks noGrp="1"/>
          </p:cNvSpPr>
          <p:nvPr>
            <p:ph type="body" sz="quarter" idx="15" hasCustomPrompt="1"/>
          </p:nvPr>
        </p:nvSpPr>
        <p:spPr>
          <a:xfrm>
            <a:off x="899592" y="2924944"/>
            <a:ext cx="2304256" cy="9361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800" b="1">
                <a:solidFill>
                  <a:srgbClr val="139CF8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fr-FR" b="1" dirty="0" smtClean="0">
                <a:latin typeface="Gill Sans"/>
                <a:cs typeface="Gill Sans"/>
              </a:rPr>
              <a:t>XX</a:t>
            </a:r>
            <a:endParaRPr lang="fr-FR" dirty="0"/>
          </a:p>
        </p:txBody>
      </p:sp>
      <p:sp>
        <p:nvSpPr>
          <p:cNvPr id="9" name="Espace réservé du texte 37"/>
          <p:cNvSpPr>
            <a:spLocks noGrp="1"/>
          </p:cNvSpPr>
          <p:nvPr>
            <p:ph type="body" sz="quarter" idx="16" hasCustomPrompt="1"/>
          </p:nvPr>
        </p:nvSpPr>
        <p:spPr>
          <a:xfrm>
            <a:off x="3491880" y="2924944"/>
            <a:ext cx="2304256" cy="9361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800" b="1">
                <a:solidFill>
                  <a:srgbClr val="139CF8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fr-FR" b="1" dirty="0" smtClean="0">
                <a:latin typeface="Gill Sans"/>
                <a:cs typeface="Gill Sans"/>
              </a:rPr>
              <a:t>XX</a:t>
            </a:r>
            <a:endParaRPr lang="fr-FR" dirty="0"/>
          </a:p>
        </p:txBody>
      </p:sp>
      <p:sp>
        <p:nvSpPr>
          <p:cNvPr id="10" name="Espace réservé du texte 37"/>
          <p:cNvSpPr>
            <a:spLocks noGrp="1"/>
          </p:cNvSpPr>
          <p:nvPr>
            <p:ph type="body" sz="quarter" idx="17" hasCustomPrompt="1"/>
          </p:nvPr>
        </p:nvSpPr>
        <p:spPr>
          <a:xfrm>
            <a:off x="6156176" y="2924944"/>
            <a:ext cx="2304256" cy="9361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800" b="1">
                <a:solidFill>
                  <a:srgbClr val="139CF8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fr-FR" b="1" dirty="0" smtClean="0">
                <a:latin typeface="Gill Sans"/>
                <a:cs typeface="Gill Sans"/>
              </a:rPr>
              <a:t>XX</a:t>
            </a:r>
            <a:endParaRPr lang="fr-FR" dirty="0"/>
          </a:p>
        </p:txBody>
      </p:sp>
      <p:pic>
        <p:nvPicPr>
          <p:cNvPr id="11" name="Image 10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9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(blan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+mj-lt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 typeface="Wingdings" charset="2"/>
              <a:buChar char="§"/>
              <a:defRPr sz="1600">
                <a:solidFill>
                  <a:srgbClr val="000000"/>
                </a:solidFill>
                <a:latin typeface="+mj-lt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8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3"/>
              </a:buBlip>
              <a:defRPr sz="1600">
                <a:solidFill>
                  <a:srgbClr val="000000"/>
                </a:solidFill>
                <a:latin typeface="+mn-lt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6"/>
          </p:nvPr>
        </p:nvSpPr>
        <p:spPr>
          <a:xfrm>
            <a:off x="3384128" y="1556792"/>
            <a:ext cx="2340000" cy="1617662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7"/>
          </p:nvPr>
        </p:nvSpPr>
        <p:spPr>
          <a:xfrm>
            <a:off x="6084168" y="1556792"/>
            <a:ext cx="2340000" cy="1617662"/>
          </a:xfrm>
          <a:prstGeom prst="rect">
            <a:avLst/>
          </a:prstGeom>
          <a:ln w="12700">
            <a:solidFill>
              <a:srgbClr val="073A76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ln>
                  <a:noFill/>
                </a:ln>
                <a:solidFill>
                  <a:srgbClr val="073A76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 cap="all" baseline="0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 smtClean="0"/>
              <a:t>TITRE DU SLIDE CONCEPT</a:t>
            </a:r>
            <a:endParaRPr lang="fr-FR" dirty="0"/>
          </a:p>
        </p:txBody>
      </p:sp>
      <p:pic>
        <p:nvPicPr>
          <p:cNvPr id="16" name="Image 15" descr="HEC Oser_quadri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2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(blan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407437"/>
            <a:ext cx="3757613" cy="14400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/>
            </a:lvl1pPr>
          </a:lstStyle>
          <a:p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700808"/>
            <a:ext cx="3628126" cy="5937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b="1">
                <a:ln>
                  <a:noFill/>
                </a:ln>
                <a:solidFill>
                  <a:srgbClr val="073A76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latin typeface="+mn-lt"/>
              </a:defRPr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dirty="0" smtClean="0"/>
              <a:t>Cliquez pour modifier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11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6088" y="4941328"/>
            <a:ext cx="3757613" cy="14400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/>
            </a:lvl1pPr>
          </a:lstStyle>
          <a:p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4234699"/>
            <a:ext cx="3628126" cy="5937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b="1">
                <a:ln>
                  <a:noFill/>
                </a:ln>
                <a:solidFill>
                  <a:srgbClr val="073A76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latin typeface="+mn-lt"/>
              </a:defRPr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dirty="0" smtClean="0"/>
              <a:t>Cliquez pour modifier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13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4788024" y="2420888"/>
            <a:ext cx="3757613" cy="14400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/>
            </a:lvl1pPr>
          </a:lstStyle>
          <a:p>
            <a:endParaRPr lang="fr-FR" dirty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917512" y="1714259"/>
            <a:ext cx="3628126" cy="5937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b="1">
                <a:ln>
                  <a:noFill/>
                </a:ln>
                <a:solidFill>
                  <a:srgbClr val="073A76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latin typeface="+mn-lt"/>
              </a:defRPr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dirty="0" smtClean="0"/>
              <a:t>Cliquez pour modifier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9"/>
          </p:nvPr>
        </p:nvSpPr>
        <p:spPr>
          <a:xfrm>
            <a:off x="4814038" y="4954779"/>
            <a:ext cx="3757613" cy="14400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/>
            </a:lvl1pPr>
          </a:lstStyle>
          <a:p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943526" y="4248150"/>
            <a:ext cx="3628126" cy="5937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b="1">
                <a:ln>
                  <a:noFill/>
                </a:ln>
                <a:solidFill>
                  <a:srgbClr val="073A76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latin typeface="+mn-lt"/>
              </a:defRPr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dirty="0" smtClean="0"/>
              <a:t>Cliquez pour modifier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 cap="all" baseline="0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 smtClean="0"/>
              <a:t>TITRE DU SLIDE GRAPH</a:t>
            </a:r>
            <a:endParaRPr lang="fr-FR" dirty="0"/>
          </a:p>
        </p:txBody>
      </p:sp>
      <p:pic>
        <p:nvPicPr>
          <p:cNvPr id="18" name="Image 17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blan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 cap="all">
                <a:solidFill>
                  <a:srgbClr val="084C8D"/>
                </a:solidFill>
                <a:latin typeface="Gill Sans"/>
                <a:cs typeface="Gill Sans"/>
              </a:defRPr>
            </a:lvl1pPr>
          </a:lstStyle>
          <a:p>
            <a:r>
              <a:rPr lang="fr-FR" dirty="0" smtClean="0"/>
              <a:t>TITRE DU SLIDE IMAGE</a:t>
            </a:r>
            <a:endParaRPr lang="fr-FR" dirty="0"/>
          </a:p>
        </p:txBody>
      </p:sp>
      <p:sp>
        <p:nvSpPr>
          <p:cNvPr id="4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477888" y="1542802"/>
            <a:ext cx="8208912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Image</a:t>
            </a:r>
          </a:p>
          <a:p>
            <a:endParaRPr lang="fr-FR" dirty="0"/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77888" y="6297365"/>
            <a:ext cx="8208912" cy="35800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0" i="0">
                <a:latin typeface="Gill Sans Light"/>
                <a:cs typeface="Gill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la description</a:t>
            </a:r>
          </a:p>
        </p:txBody>
      </p:sp>
      <p:pic>
        <p:nvPicPr>
          <p:cNvPr id="6" name="Image 5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  <p:sp>
        <p:nvSpPr>
          <p:cNvPr id="7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453890" y="5885248"/>
            <a:ext cx="8208912" cy="35800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 i="0">
                <a:solidFill>
                  <a:srgbClr val="139CF8"/>
                </a:solidFill>
                <a:latin typeface="+mn-lt"/>
                <a:cs typeface="Gill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31387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(blan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547664" y="4581525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rgbClr val="139CF8"/>
                </a:solidFill>
                <a:latin typeface="+mn-lt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1475656" y="2492896"/>
            <a:ext cx="6552728" cy="144016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0" i="0">
                <a:solidFill>
                  <a:srgbClr val="073A76"/>
                </a:solidFill>
                <a:latin typeface="+mn-lt"/>
                <a:cs typeface="Gill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 titre</a:t>
            </a:r>
          </a:p>
        </p:txBody>
      </p:sp>
      <p:grpSp>
        <p:nvGrpSpPr>
          <p:cNvPr id="10" name="Groupe 13"/>
          <p:cNvGrpSpPr>
            <a:grpSpLocks noChangeAspect="1"/>
          </p:cNvGrpSpPr>
          <p:nvPr userDrawn="1"/>
        </p:nvGrpSpPr>
        <p:grpSpPr>
          <a:xfrm>
            <a:off x="7812360" y="3501008"/>
            <a:ext cx="704682" cy="499790"/>
            <a:chOff x="341313" y="290513"/>
            <a:chExt cx="8675688" cy="6153150"/>
          </a:xfrm>
          <a:solidFill>
            <a:srgbClr val="E6002D"/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41313" y="290513"/>
              <a:ext cx="4484688" cy="6153150"/>
            </a:xfrm>
            <a:custGeom>
              <a:avLst/>
              <a:gdLst/>
              <a:ahLst/>
              <a:cxnLst>
                <a:cxn ang="0">
                  <a:pos x="327" y="28"/>
                </a:cxn>
                <a:cxn ang="0">
                  <a:pos x="366" y="173"/>
                </a:cxn>
                <a:cxn ang="0">
                  <a:pos x="55" y="546"/>
                </a:cxn>
                <a:cxn ang="0">
                  <a:pos x="0" y="513"/>
                </a:cxn>
                <a:cxn ang="0">
                  <a:pos x="180" y="62"/>
                </a:cxn>
                <a:cxn ang="0">
                  <a:pos x="327" y="28"/>
                </a:cxn>
              </a:cxnLst>
              <a:rect l="0" t="0" r="r" b="b"/>
              <a:pathLst>
                <a:path w="398" h="546">
                  <a:moveTo>
                    <a:pt x="327" y="28"/>
                  </a:moveTo>
                  <a:cubicBezTo>
                    <a:pt x="366" y="53"/>
                    <a:pt x="398" y="100"/>
                    <a:pt x="366" y="173"/>
                  </a:cubicBezTo>
                  <a:cubicBezTo>
                    <a:pt x="331" y="253"/>
                    <a:pt x="224" y="364"/>
                    <a:pt x="55" y="546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79" y="278"/>
                    <a:pt x="126" y="131"/>
                    <a:pt x="180" y="62"/>
                  </a:cubicBezTo>
                  <a:cubicBezTo>
                    <a:pt x="229" y="0"/>
                    <a:pt x="287" y="3"/>
                    <a:pt x="327" y="28"/>
                  </a:cubicBezTo>
                  <a:close/>
                </a:path>
              </a:pathLst>
            </a:custGeom>
            <a:solidFill>
              <a:srgbClr val="139C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4532313" y="290513"/>
              <a:ext cx="4484688" cy="6153150"/>
            </a:xfrm>
            <a:custGeom>
              <a:avLst/>
              <a:gdLst/>
              <a:ahLst/>
              <a:cxnLst>
                <a:cxn ang="0">
                  <a:pos x="327" y="28"/>
                </a:cxn>
                <a:cxn ang="0">
                  <a:pos x="366" y="173"/>
                </a:cxn>
                <a:cxn ang="0">
                  <a:pos x="56" y="546"/>
                </a:cxn>
                <a:cxn ang="0">
                  <a:pos x="0" y="513"/>
                </a:cxn>
                <a:cxn ang="0">
                  <a:pos x="181" y="62"/>
                </a:cxn>
                <a:cxn ang="0">
                  <a:pos x="327" y="28"/>
                </a:cxn>
              </a:cxnLst>
              <a:rect l="0" t="0" r="r" b="b"/>
              <a:pathLst>
                <a:path w="398" h="546">
                  <a:moveTo>
                    <a:pt x="327" y="28"/>
                  </a:moveTo>
                  <a:cubicBezTo>
                    <a:pt x="367" y="53"/>
                    <a:pt x="398" y="100"/>
                    <a:pt x="366" y="173"/>
                  </a:cubicBezTo>
                  <a:cubicBezTo>
                    <a:pt x="331" y="253"/>
                    <a:pt x="225" y="365"/>
                    <a:pt x="56" y="546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80" y="278"/>
                    <a:pt x="127" y="131"/>
                    <a:pt x="181" y="62"/>
                  </a:cubicBezTo>
                  <a:cubicBezTo>
                    <a:pt x="230" y="0"/>
                    <a:pt x="287" y="3"/>
                    <a:pt x="327" y="28"/>
                  </a:cubicBezTo>
                  <a:close/>
                </a:path>
              </a:pathLst>
            </a:custGeom>
            <a:solidFill>
              <a:srgbClr val="139C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3" name="Groupe 19"/>
          <p:cNvGrpSpPr>
            <a:grpSpLocks noChangeAspect="1"/>
          </p:cNvGrpSpPr>
          <p:nvPr userDrawn="1"/>
        </p:nvGrpSpPr>
        <p:grpSpPr>
          <a:xfrm>
            <a:off x="1043608" y="1844824"/>
            <a:ext cx="704682" cy="499790"/>
            <a:chOff x="341313" y="290513"/>
            <a:chExt cx="8675688" cy="6153150"/>
          </a:xfrm>
          <a:solidFill>
            <a:srgbClr val="E6002D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341313" y="290513"/>
              <a:ext cx="4484688" cy="6153150"/>
            </a:xfrm>
            <a:custGeom>
              <a:avLst/>
              <a:gdLst/>
              <a:ahLst/>
              <a:cxnLst>
                <a:cxn ang="0">
                  <a:pos x="327" y="28"/>
                </a:cxn>
                <a:cxn ang="0">
                  <a:pos x="366" y="173"/>
                </a:cxn>
                <a:cxn ang="0">
                  <a:pos x="55" y="546"/>
                </a:cxn>
                <a:cxn ang="0">
                  <a:pos x="0" y="513"/>
                </a:cxn>
                <a:cxn ang="0">
                  <a:pos x="180" y="62"/>
                </a:cxn>
                <a:cxn ang="0">
                  <a:pos x="327" y="28"/>
                </a:cxn>
              </a:cxnLst>
              <a:rect l="0" t="0" r="r" b="b"/>
              <a:pathLst>
                <a:path w="398" h="546">
                  <a:moveTo>
                    <a:pt x="327" y="28"/>
                  </a:moveTo>
                  <a:cubicBezTo>
                    <a:pt x="366" y="53"/>
                    <a:pt x="398" y="100"/>
                    <a:pt x="366" y="173"/>
                  </a:cubicBezTo>
                  <a:cubicBezTo>
                    <a:pt x="331" y="253"/>
                    <a:pt x="224" y="364"/>
                    <a:pt x="55" y="546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79" y="278"/>
                    <a:pt x="126" y="131"/>
                    <a:pt x="180" y="62"/>
                  </a:cubicBezTo>
                  <a:cubicBezTo>
                    <a:pt x="229" y="0"/>
                    <a:pt x="287" y="3"/>
                    <a:pt x="327" y="28"/>
                  </a:cubicBezTo>
                  <a:close/>
                </a:path>
              </a:pathLst>
            </a:custGeom>
            <a:solidFill>
              <a:srgbClr val="139C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4532313" y="290513"/>
              <a:ext cx="4484688" cy="6153150"/>
            </a:xfrm>
            <a:custGeom>
              <a:avLst/>
              <a:gdLst/>
              <a:ahLst/>
              <a:cxnLst>
                <a:cxn ang="0">
                  <a:pos x="327" y="28"/>
                </a:cxn>
                <a:cxn ang="0">
                  <a:pos x="366" y="173"/>
                </a:cxn>
                <a:cxn ang="0">
                  <a:pos x="56" y="546"/>
                </a:cxn>
                <a:cxn ang="0">
                  <a:pos x="0" y="513"/>
                </a:cxn>
                <a:cxn ang="0">
                  <a:pos x="181" y="62"/>
                </a:cxn>
                <a:cxn ang="0">
                  <a:pos x="327" y="28"/>
                </a:cxn>
              </a:cxnLst>
              <a:rect l="0" t="0" r="r" b="b"/>
              <a:pathLst>
                <a:path w="398" h="546">
                  <a:moveTo>
                    <a:pt x="327" y="28"/>
                  </a:moveTo>
                  <a:cubicBezTo>
                    <a:pt x="367" y="53"/>
                    <a:pt x="398" y="100"/>
                    <a:pt x="366" y="173"/>
                  </a:cubicBezTo>
                  <a:cubicBezTo>
                    <a:pt x="331" y="253"/>
                    <a:pt x="225" y="365"/>
                    <a:pt x="56" y="546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80" y="278"/>
                    <a:pt x="127" y="131"/>
                    <a:pt x="181" y="62"/>
                  </a:cubicBezTo>
                  <a:cubicBezTo>
                    <a:pt x="230" y="0"/>
                    <a:pt x="287" y="3"/>
                    <a:pt x="327" y="28"/>
                  </a:cubicBezTo>
                  <a:close/>
                </a:path>
              </a:pathLst>
            </a:custGeom>
            <a:solidFill>
              <a:srgbClr val="139C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16" name="Image 15" descr="HEC Oser_quadri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7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(blan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_MG_0399a_SANS FOND_NOIR - copie.png"/>
          <p:cNvPicPr>
            <a:picLocks noChangeAspect="1"/>
          </p:cNvPicPr>
          <p:nvPr userDrawn="1"/>
        </p:nvPicPr>
        <p:blipFill rotWithShape="1"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3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830"/>
          <a:stretch/>
        </p:blipFill>
        <p:spPr>
          <a:xfrm>
            <a:off x="0" y="1431060"/>
            <a:ext cx="9144000" cy="541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38" y="6021288"/>
            <a:ext cx="2796921" cy="599965"/>
          </a:xfrm>
          <a:prstGeom prst="rect">
            <a:avLst/>
          </a:prstGeom>
        </p:spPr>
      </p:pic>
      <p:pic>
        <p:nvPicPr>
          <p:cNvPr id="5" name="Image 4" descr="HEC Oser_quadri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329" y="404664"/>
            <a:ext cx="2179337" cy="14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HEC Oser_quadri.jpg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9"/>
          <a:stretch/>
        </p:blipFill>
        <p:spPr>
          <a:xfrm>
            <a:off x="465924" y="6348719"/>
            <a:ext cx="657119" cy="2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6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97" r:id="rId5"/>
    <p:sldLayoutId id="2147483699" r:id="rId6"/>
    <p:sldLayoutId id="2147483660" r:id="rId7"/>
    <p:sldLayoutId id="2147483702" r:id="rId8"/>
    <p:sldLayoutId id="2147483661" r:id="rId9"/>
    <p:sldLayoutId id="2147483707" r:id="rId10"/>
    <p:sldLayoutId id="2147483708" r:id="rId11"/>
    <p:sldLayoutId id="214748370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/>
              <a:t>Quels </a:t>
            </a:r>
            <a:r>
              <a:rPr lang="fr-FR" sz="2000" dirty="0"/>
              <a:t>modèles économiques en assurance santé ? 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 </a:t>
            </a:r>
            <a:r>
              <a:rPr lang="fr-FR" sz="1600" dirty="0"/>
              <a:t>Impact  des nouvelles dispositions règlementaires : ANI, Contrats Responsables, Solvabilité 2 – Impact du digital</a:t>
            </a:r>
            <a:br>
              <a:rPr lang="fr-FR" sz="1600" dirty="0"/>
            </a:b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7534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>
            <a:off x="4634949" y="1568450"/>
            <a:ext cx="0" cy="1565612"/>
          </a:xfrm>
          <a:prstGeom prst="line">
            <a:avLst/>
          </a:prstGeom>
          <a:ln w="31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7"/>
          <p:cNvSpPr txBox="1">
            <a:spLocks noChangeArrowheads="1"/>
          </p:cNvSpPr>
          <p:nvPr/>
        </p:nvSpPr>
        <p:spPr bwMode="gray">
          <a:xfrm>
            <a:off x="4897915" y="860564"/>
            <a:ext cx="37565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 b="1" dirty="0" smtClean="0">
                <a:solidFill>
                  <a:srgbClr val="139CF8"/>
                </a:solidFill>
                <a:latin typeface="Century Gothic"/>
                <a:ea typeface="Century Gothic"/>
                <a:cs typeface="Century Gothic"/>
              </a:rPr>
              <a:t>La réglementation</a:t>
            </a:r>
            <a:endParaRPr lang="fr-FR" sz="2000" dirty="0">
              <a:solidFill>
                <a:schemeClr val="tx2"/>
              </a:solidFill>
              <a:latin typeface="+mj-lt"/>
              <a:ea typeface="Century Gothic"/>
              <a:cs typeface="Arial"/>
            </a:endParaRP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gray">
          <a:xfrm>
            <a:off x="473741" y="899716"/>
            <a:ext cx="379210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sz="2000" b="1" dirty="0" smtClean="0">
                <a:solidFill>
                  <a:srgbClr val="139CF8"/>
                </a:solidFill>
                <a:latin typeface="Century Gothic"/>
                <a:cs typeface="Century Gothic"/>
              </a:rPr>
              <a:t>La situation économique en France</a:t>
            </a:r>
            <a:endParaRPr lang="fr-FR" sz="2000" b="1" spc="-300" dirty="0">
              <a:solidFill>
                <a:srgbClr val="139CF8"/>
              </a:solidFill>
              <a:latin typeface="Century Gothic"/>
              <a:cs typeface="Century Gothic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gray">
          <a:xfrm>
            <a:off x="428359" y="1717299"/>
            <a:ext cx="376484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dépenses maladies de 150 milliards d’euros , </a:t>
            </a:r>
            <a:r>
              <a:rPr lang="fr-FR" sz="1400" dirty="0">
                <a:solidFill>
                  <a:srgbClr val="073A76"/>
                </a:solidFill>
                <a:ea typeface="Century Gothic"/>
                <a:cs typeface="Arial"/>
              </a:rPr>
              <a:t>t</a:t>
            </a: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aux de chômage d’un peu plus de 10%</a:t>
            </a:r>
            <a:r>
              <a:rPr lang="fr-FR" sz="1400" dirty="0">
                <a:solidFill>
                  <a:srgbClr val="073A76"/>
                </a:solidFill>
                <a:ea typeface="Century Gothic"/>
                <a:cs typeface="Arial"/>
              </a:rPr>
              <a:t> - </a:t>
            </a: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-&gt; Désengagement </a:t>
            </a:r>
            <a:r>
              <a:rPr lang="fr-FR" sz="1400" dirty="0">
                <a:solidFill>
                  <a:srgbClr val="073A76"/>
                </a:solidFill>
                <a:ea typeface="Century Gothic"/>
                <a:cs typeface="Arial"/>
              </a:rPr>
              <a:t>de l’Etat </a:t>
            </a: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?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Vieillissement de </a:t>
            </a:r>
            <a:r>
              <a:rPr lang="fr-FR" sz="1400" dirty="0">
                <a:solidFill>
                  <a:srgbClr val="073A76"/>
                </a:solidFill>
                <a:ea typeface="Century Gothic"/>
                <a:cs typeface="Arial"/>
              </a:rPr>
              <a:t>la </a:t>
            </a: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population-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Crise économique </a:t>
            </a:r>
            <a:endParaRPr lang="fr-FR" sz="1400" dirty="0">
              <a:solidFill>
                <a:srgbClr val="073A76"/>
              </a:solidFill>
              <a:ea typeface="Century Gothic"/>
              <a:cs typeface="Arial"/>
            </a:endParaRP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gray">
          <a:xfrm>
            <a:off x="899592" y="3305590"/>
            <a:ext cx="7344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fr-FR" sz="2000" b="1" dirty="0" smtClean="0">
                <a:solidFill>
                  <a:srgbClr val="139CF8"/>
                </a:solidFill>
                <a:latin typeface="Century Gothic"/>
                <a:cs typeface="Century Gothic"/>
              </a:rPr>
              <a:t>L’impact du digital</a:t>
            </a:r>
            <a:endParaRPr lang="fr-FR" sz="2000" b="1" spc="-300" dirty="0">
              <a:solidFill>
                <a:srgbClr val="139CF8"/>
              </a:solidFill>
              <a:latin typeface="Century Gothic"/>
              <a:cs typeface="Century Gothic"/>
            </a:endParaRPr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798755" y="3113203"/>
            <a:ext cx="7672388" cy="0"/>
          </a:xfrm>
          <a:prstGeom prst="line">
            <a:avLst/>
          </a:prstGeom>
          <a:ln w="31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 cap="all">
                <a:solidFill>
                  <a:srgbClr val="084C8D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fr-FR" sz="2000" dirty="0" smtClean="0"/>
              <a:t>Modèles économiques et facteurs d’évolution</a:t>
            </a:r>
            <a:endParaRPr lang="fr-FR" sz="2000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gray">
          <a:xfrm>
            <a:off x="4635740" y="1473695"/>
            <a:ext cx="413073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Standardisation d’une partie du produit avec le contrat responsable.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Solvabilité 2 allège le besoin en capital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Bascule de l’individuel vers le collectif</a:t>
            </a:r>
            <a:endParaRPr lang="fr-FR" sz="1400" dirty="0">
              <a:solidFill>
                <a:srgbClr val="073A76"/>
              </a:solidFill>
              <a:ea typeface="Century Gothic"/>
              <a:cs typeface="Arial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gray">
          <a:xfrm>
            <a:off x="4788024" y="3372990"/>
            <a:ext cx="4130734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u="sng" dirty="0" smtClean="0">
                <a:solidFill>
                  <a:srgbClr val="073A76"/>
                </a:solidFill>
                <a:ea typeface="Century Gothic"/>
                <a:cs typeface="Arial"/>
              </a:rPr>
              <a:t>La télémédecine</a:t>
            </a:r>
          </a:p>
          <a:p>
            <a:pPr eaLnBrk="1" hangingPunct="1">
              <a:spcBef>
                <a:spcPct val="50000"/>
              </a:spcBef>
            </a:pPr>
            <a:r>
              <a:rPr lang="fr-FR" sz="1400" dirty="0">
                <a:solidFill>
                  <a:srgbClr val="073A76"/>
                </a:solidFill>
                <a:ea typeface="Century Gothic"/>
                <a:cs typeface="Arial"/>
              </a:rPr>
              <a:t>« la télémédecine est une forme réglementée de pratique médicale »  et « que la présence physique dans un même lieu d’une personne et d’un médecin n’est pas une condition indispensable à la définition d’un acte médical, </a:t>
            </a: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(…) </a:t>
            </a:r>
            <a:r>
              <a:rPr lang="fr-FR" sz="1400" dirty="0">
                <a:solidFill>
                  <a:srgbClr val="073A76"/>
                </a:solidFill>
                <a:ea typeface="Century Gothic"/>
                <a:cs typeface="Arial"/>
              </a:rPr>
              <a:t>la prescription médicale peut être effectuée par voie électronique. </a:t>
            </a: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»</a:t>
            </a:r>
          </a:p>
          <a:p>
            <a:pPr eaLnBrk="1" hangingPunct="1">
              <a:spcBef>
                <a:spcPct val="50000"/>
              </a:spcBef>
            </a:pPr>
            <a:endParaRPr lang="fr-FR" sz="1400" dirty="0" smtClean="0">
              <a:solidFill>
                <a:srgbClr val="073A76"/>
              </a:solidFill>
              <a:ea typeface="Century Gothic"/>
              <a:cs typeface="Arial"/>
            </a:endParaRP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u="sng" dirty="0" smtClean="0">
                <a:solidFill>
                  <a:srgbClr val="073A76"/>
                </a:solidFill>
                <a:ea typeface="Century Gothic"/>
                <a:cs typeface="Arial"/>
              </a:rPr>
              <a:t>Les réseaux d’assurés</a:t>
            </a:r>
            <a:endParaRPr lang="fr-FR" sz="1400" u="sng" dirty="0">
              <a:solidFill>
                <a:srgbClr val="073A76"/>
              </a:solidFill>
              <a:ea typeface="Century Gothic"/>
              <a:cs typeface="Arial"/>
            </a:endParaRP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- - &gt; organisés par un « tiers de confiance » ? / par l’assureur ?/ par la branche ? Dans un registre internet des transactions (block </a:t>
            </a:r>
            <a:r>
              <a:rPr lang="fr-FR" sz="1400" dirty="0" err="1" smtClean="0">
                <a:solidFill>
                  <a:srgbClr val="073A76"/>
                </a:solidFill>
                <a:ea typeface="Century Gothic"/>
                <a:cs typeface="Arial"/>
              </a:rPr>
              <a:t>chain</a:t>
            </a: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) ?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endParaRPr lang="fr-FR" sz="1400" dirty="0">
              <a:solidFill>
                <a:srgbClr val="073A76"/>
              </a:solidFill>
              <a:ea typeface="Century Gothic"/>
              <a:cs typeface="Arial"/>
            </a:endParaRP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endParaRPr lang="fr-FR" sz="1400" dirty="0" smtClean="0">
              <a:solidFill>
                <a:srgbClr val="073A76"/>
              </a:solidFill>
              <a:ea typeface="Century Gothic"/>
              <a:cs typeface="Arial"/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gray">
          <a:xfrm>
            <a:off x="521161" y="3753815"/>
            <a:ext cx="413073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1400" u="sng" dirty="0" smtClean="0">
                <a:solidFill>
                  <a:srgbClr val="073A76"/>
                </a:solidFill>
                <a:ea typeface="Century Gothic"/>
                <a:cs typeface="Arial"/>
              </a:rPr>
              <a:t>La distribution par internet se fait via :</a:t>
            </a:r>
          </a:p>
          <a:p>
            <a:pPr eaLnBrk="1" hangingPunct="1">
              <a:spcBef>
                <a:spcPct val="50000"/>
              </a:spcBef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- les </a:t>
            </a:r>
            <a:r>
              <a:rPr lang="fr-FR" sz="1400" dirty="0">
                <a:solidFill>
                  <a:srgbClr val="073A76"/>
                </a:solidFill>
                <a:ea typeface="Century Gothic"/>
                <a:cs typeface="Arial"/>
              </a:rPr>
              <a:t>comparateurs  d’assurance </a:t>
            </a: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: Le </a:t>
            </a:r>
            <a:r>
              <a:rPr lang="fr-FR" sz="1400" dirty="0">
                <a:solidFill>
                  <a:srgbClr val="073A76"/>
                </a:solidFill>
                <a:ea typeface="Century Gothic"/>
                <a:cs typeface="Arial"/>
              </a:rPr>
              <a:t>Lynx.fr </a:t>
            </a: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/Les </a:t>
            </a:r>
            <a:r>
              <a:rPr lang="fr-FR" sz="1400" dirty="0">
                <a:solidFill>
                  <a:srgbClr val="073A76"/>
                </a:solidFill>
                <a:ea typeface="Century Gothic"/>
                <a:cs typeface="Arial"/>
              </a:rPr>
              <a:t>furets.com </a:t>
            </a: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/ Assurland.com </a:t>
            </a:r>
          </a:p>
          <a:p>
            <a:pPr eaLnBrk="1" hangingPunct="1">
              <a:spcBef>
                <a:spcPct val="50000"/>
              </a:spcBef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- Les portails des assureurs ( souvent avec une souscription en ligne en B to B).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Les courtiers notamment grossistes ( ECA assurances)</a:t>
            </a:r>
          </a:p>
          <a:p>
            <a:pPr eaLnBrk="1" hangingPunct="1">
              <a:spcBef>
                <a:spcPct val="50000"/>
              </a:spcBef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L’utilisation des flux de données du net en marketing est un enjeu crucial des assureurs avec un point </a:t>
            </a:r>
            <a:r>
              <a:rPr lang="fr-FR" sz="1400" dirty="0">
                <a:solidFill>
                  <a:srgbClr val="073A76"/>
                </a:solidFill>
                <a:ea typeface="Century Gothic"/>
                <a:cs typeface="Arial"/>
              </a:rPr>
              <a:t>é</a:t>
            </a: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thique fort.</a:t>
            </a:r>
            <a:endParaRPr lang="fr-FR" sz="1400" dirty="0">
              <a:solidFill>
                <a:srgbClr val="073A76"/>
              </a:solidFill>
              <a:ea typeface="Century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701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438153904"/>
              </p:ext>
            </p:extLst>
          </p:nvPr>
        </p:nvGraphicFramePr>
        <p:xfrm>
          <a:off x="1524000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 cap="all">
                <a:solidFill>
                  <a:srgbClr val="084C8D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fr-FR" sz="2000" dirty="0" smtClean="0"/>
              <a:t>Modèles économiques et facteurs d’évolution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0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fr-FR" sz="2000" dirty="0" smtClean="0"/>
              <a:t>Quels nouveaux modèles </a:t>
            </a:r>
            <a:r>
              <a:rPr lang="fr-FR" sz="2000" dirty="0"/>
              <a:t>é</a:t>
            </a:r>
            <a:r>
              <a:rPr lang="fr-FR" sz="2000" dirty="0" smtClean="0"/>
              <a:t>conomiques ?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683568" y="803501"/>
            <a:ext cx="8003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139CF8"/>
                </a:solidFill>
              </a:rPr>
              <a:t>Quelles conséquences pour les acteurs?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69" y="1556792"/>
            <a:ext cx="7116661" cy="41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2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fr-FR" sz="2000" dirty="0" smtClean="0"/>
              <a:t>Quels nouveaux modèles </a:t>
            </a:r>
            <a:r>
              <a:rPr lang="fr-FR" sz="2000" dirty="0"/>
              <a:t>é</a:t>
            </a:r>
            <a:r>
              <a:rPr lang="fr-FR" sz="2000" dirty="0" smtClean="0"/>
              <a:t>conomiques ?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83568" y="803501"/>
            <a:ext cx="800323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139CF8"/>
                </a:solidFill>
              </a:rPr>
              <a:t>Comment réagir ?</a:t>
            </a:r>
          </a:p>
          <a:p>
            <a:r>
              <a:rPr lang="fr-FR" dirty="0" smtClean="0"/>
              <a:t>La révision du modèle stratégique - - &gt; La carte stratégique par exemple puis les plans d’actions.</a:t>
            </a:r>
          </a:p>
          <a:p>
            <a:endParaRPr lang="fr-FR" dirty="0"/>
          </a:p>
          <a:p>
            <a:pPr lvl="0"/>
            <a:r>
              <a:rPr lang="fr-FR" dirty="0">
                <a:solidFill>
                  <a:srgbClr val="139CF8"/>
                </a:solidFill>
              </a:rPr>
              <a:t>Au niveau de la perspective </a:t>
            </a:r>
            <a:r>
              <a:rPr lang="fr-FR" dirty="0" smtClean="0">
                <a:solidFill>
                  <a:srgbClr val="139CF8"/>
                </a:solidFill>
              </a:rPr>
              <a:t>d’apprentissage :</a:t>
            </a:r>
          </a:p>
          <a:p>
            <a:pPr marL="285750" lvl="0" indent="-285750">
              <a:buFontTx/>
              <a:buChar char="-"/>
            </a:pPr>
            <a:r>
              <a:rPr lang="fr-FR" dirty="0" smtClean="0"/>
              <a:t>le </a:t>
            </a:r>
            <a:r>
              <a:rPr lang="fr-FR" dirty="0"/>
              <a:t>digital </a:t>
            </a:r>
            <a:endParaRPr lang="fr-FR" dirty="0" smtClean="0"/>
          </a:p>
          <a:p>
            <a:pPr marL="285750" lvl="0" indent="-285750">
              <a:buFontTx/>
              <a:buChar char="-"/>
            </a:pPr>
            <a:r>
              <a:rPr lang="fr-FR" dirty="0" smtClean="0"/>
              <a:t>la </a:t>
            </a:r>
            <a:r>
              <a:rPr lang="fr-FR" dirty="0"/>
              <a:t>maitrise des passerelles entre l’assurance individuelle et l’assurance collective.</a:t>
            </a:r>
          </a:p>
          <a:p>
            <a:r>
              <a:rPr lang="fr-FR" dirty="0"/>
              <a:t>	</a:t>
            </a:r>
          </a:p>
          <a:p>
            <a:pPr lvl="0"/>
            <a:r>
              <a:rPr lang="fr-FR" dirty="0">
                <a:solidFill>
                  <a:srgbClr val="139CF8"/>
                </a:solidFill>
              </a:rPr>
              <a:t>Au niveau de la perspective des procédures </a:t>
            </a:r>
            <a:r>
              <a:rPr lang="fr-FR" dirty="0" smtClean="0">
                <a:solidFill>
                  <a:srgbClr val="139CF8"/>
                </a:solidFill>
              </a:rPr>
              <a:t>internes :</a:t>
            </a:r>
          </a:p>
          <a:p>
            <a:pPr marL="285750" lvl="0" indent="-285750">
              <a:buFontTx/>
              <a:buChar char="-"/>
            </a:pPr>
            <a:r>
              <a:rPr lang="fr-FR" dirty="0" smtClean="0"/>
              <a:t>le </a:t>
            </a:r>
            <a:r>
              <a:rPr lang="fr-FR" dirty="0"/>
              <a:t>chevauchement individuel/collectif </a:t>
            </a:r>
            <a:r>
              <a:rPr lang="fr-FR" dirty="0" smtClean="0"/>
              <a:t>en termes de procédures </a:t>
            </a:r>
          </a:p>
          <a:p>
            <a:pPr marL="285750" lvl="0" indent="-285750">
              <a:buFontTx/>
              <a:buChar char="-"/>
            </a:pPr>
            <a:r>
              <a:rPr lang="fr-FR" dirty="0" smtClean="0"/>
              <a:t>la </a:t>
            </a:r>
            <a:r>
              <a:rPr lang="fr-FR" dirty="0"/>
              <a:t>recherche de différenciation sur l’aspect soins ou sur l’aspect information </a:t>
            </a:r>
            <a:endParaRPr lang="fr-FR" dirty="0" smtClean="0"/>
          </a:p>
          <a:p>
            <a:pPr lvl="0"/>
            <a:r>
              <a:rPr lang="fr-FR" dirty="0"/>
              <a:t> </a:t>
            </a:r>
          </a:p>
          <a:p>
            <a:pPr lvl="0"/>
            <a:r>
              <a:rPr lang="fr-FR" dirty="0">
                <a:solidFill>
                  <a:srgbClr val="139CF8"/>
                </a:solidFill>
              </a:rPr>
              <a:t>Au niveau de la perspective </a:t>
            </a:r>
            <a:r>
              <a:rPr lang="fr-FR" dirty="0" smtClean="0">
                <a:solidFill>
                  <a:srgbClr val="139CF8"/>
                </a:solidFill>
              </a:rPr>
              <a:t>client :</a:t>
            </a:r>
          </a:p>
          <a:p>
            <a:pPr marL="285750" lvl="0" indent="-285750">
              <a:buFontTx/>
              <a:buChar char="-"/>
            </a:pPr>
            <a:r>
              <a:rPr lang="fr-FR" dirty="0" smtClean="0"/>
              <a:t>l’offre </a:t>
            </a:r>
            <a:r>
              <a:rPr lang="fr-FR" dirty="0"/>
              <a:t>de service à valeur perçue </a:t>
            </a:r>
            <a:r>
              <a:rPr lang="fr-FR" dirty="0" smtClean="0"/>
              <a:t>client / Marketing de la personnalisation</a:t>
            </a:r>
          </a:p>
          <a:p>
            <a:pPr marL="285750" lvl="0" indent="-285750">
              <a:buFontTx/>
              <a:buChar char="-"/>
            </a:pPr>
            <a:endParaRPr lang="fr-FR" dirty="0"/>
          </a:p>
          <a:p>
            <a:pPr lvl="0"/>
            <a:r>
              <a:rPr lang="fr-FR" dirty="0" smtClean="0">
                <a:solidFill>
                  <a:srgbClr val="139CF8"/>
                </a:solidFill>
              </a:rPr>
              <a:t>Au </a:t>
            </a:r>
            <a:r>
              <a:rPr lang="fr-FR" dirty="0">
                <a:solidFill>
                  <a:srgbClr val="139CF8"/>
                </a:solidFill>
              </a:rPr>
              <a:t>niveau de la perspective </a:t>
            </a:r>
            <a:r>
              <a:rPr lang="fr-FR" dirty="0" smtClean="0">
                <a:solidFill>
                  <a:srgbClr val="139CF8"/>
                </a:solidFill>
              </a:rPr>
              <a:t>financière :</a:t>
            </a:r>
          </a:p>
          <a:p>
            <a:pPr marL="285750" lvl="0" indent="-285750">
              <a:buFontTx/>
              <a:buChar char="-"/>
            </a:pPr>
            <a:r>
              <a:rPr lang="fr-FR" dirty="0" smtClean="0"/>
              <a:t>l’amélioration </a:t>
            </a:r>
            <a:r>
              <a:rPr lang="fr-FR" dirty="0"/>
              <a:t>de la rentabilité</a:t>
            </a:r>
            <a:r>
              <a:rPr lang="fr-FR" dirty="0" smtClean="0"/>
              <a:t>,</a:t>
            </a:r>
          </a:p>
          <a:p>
            <a:pPr marL="285750" lvl="0" indent="-285750">
              <a:buFontTx/>
              <a:buChar char="-"/>
            </a:pPr>
            <a:r>
              <a:rPr lang="fr-FR" dirty="0" smtClean="0"/>
              <a:t>contrôle </a:t>
            </a:r>
            <a:r>
              <a:rPr lang="fr-FR" dirty="0"/>
              <a:t>des </a:t>
            </a:r>
            <a:r>
              <a:rPr lang="fr-FR" dirty="0" smtClean="0"/>
              <a:t>frais,</a:t>
            </a:r>
          </a:p>
          <a:p>
            <a:pPr marL="285750" lvl="0" indent="-285750">
              <a:buFontTx/>
              <a:buChar char="-"/>
            </a:pPr>
            <a:r>
              <a:rPr lang="fr-FR" dirty="0" smtClean="0"/>
              <a:t>augmentation </a:t>
            </a:r>
            <a:r>
              <a:rPr lang="fr-FR" dirty="0"/>
              <a:t>des revenus avec des cibles identifiées.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317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99981" y="2088726"/>
            <a:ext cx="1866990" cy="132942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8000">
                <a:srgbClr val="FFD229"/>
              </a:gs>
              <a:gs pos="82000">
                <a:srgbClr val="CAF275"/>
              </a:gs>
            </a:gsLst>
            <a:path path="rect">
              <a:fillToRect l="100000" t="100000"/>
            </a:path>
            <a:tileRect r="-100000" b="-100000"/>
          </a:gradFill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0" tIns="0" rIns="0" bIns="0" anchor="ctr"/>
          <a:lstStyle/>
          <a:p>
            <a:pPr algn="ctr" eaLnBrk="1" hangingPunct="1"/>
            <a:r>
              <a:rPr lang="fr-FR" sz="1292" dirty="0">
                <a:solidFill>
                  <a:schemeClr val="tx1"/>
                </a:solidFill>
                <a:latin typeface="Abadi MT Condensed Light"/>
                <a:cs typeface="Abadi MT Condensed Light"/>
              </a:rPr>
              <a:t>Offrir le produit conforme aux obligations réglementaires et /ou aux conditions fiscales et sociales </a:t>
            </a:r>
            <a:endParaRPr lang="fr-FR" sz="1292" dirty="0">
              <a:solidFill>
                <a:schemeClr val="tx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72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68136" y="2601841"/>
            <a:ext cx="1794661" cy="59822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8000">
                <a:srgbClr val="FFD229"/>
              </a:gs>
              <a:gs pos="82000">
                <a:srgbClr val="CAF275"/>
              </a:gs>
            </a:gsLst>
            <a:path path="rect">
              <a:fillToRect l="100000" t="100000"/>
            </a:path>
            <a:tileRect r="-100000" b="-100000"/>
          </a:gradFill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0" tIns="0" rIns="0" bIns="0" anchor="ctr"/>
          <a:lstStyle/>
          <a:p>
            <a:pPr algn="ctr" eaLnBrk="1" hangingPunct="1"/>
            <a:r>
              <a:rPr lang="fr-FR" sz="1292" dirty="0">
                <a:solidFill>
                  <a:schemeClr val="tx1"/>
                </a:solidFill>
                <a:latin typeface="Abadi MT Condensed Light"/>
                <a:cs typeface="Abadi MT Condensed Light"/>
              </a:rPr>
              <a:t>Donner accès à des services médicaux « plus »</a:t>
            </a:r>
            <a:endParaRPr lang="fr-FR" sz="1292" dirty="0">
              <a:solidFill>
                <a:schemeClr val="tx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75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555157" y="2639293"/>
            <a:ext cx="2353186" cy="59510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8000">
                <a:srgbClr val="FFD229"/>
              </a:gs>
              <a:gs pos="82000">
                <a:srgbClr val="CAF275"/>
              </a:gs>
            </a:gsLst>
            <a:path path="rect">
              <a:fillToRect l="100000" t="100000"/>
            </a:path>
            <a:tileRect r="-100000" b="-100000"/>
          </a:gradFill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0" tIns="0" rIns="0" bIns="0" anchor="ctr"/>
          <a:lstStyle/>
          <a:p>
            <a:pPr algn="ctr" eaLnBrk="1" hangingPunct="1"/>
            <a:r>
              <a:rPr lang="fr-FR" sz="1292" dirty="0">
                <a:solidFill>
                  <a:schemeClr val="tx1"/>
                </a:solidFill>
                <a:latin typeface="Abadi MT Condensed Light"/>
                <a:cs typeface="Abadi MT Condensed Light"/>
              </a:rPr>
              <a:t>Offrir une couverture famille en plus de la couverture « première »</a:t>
            </a:r>
            <a:endParaRPr lang="fr-FR" sz="1292" dirty="0">
              <a:solidFill>
                <a:schemeClr val="tx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76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498730" y="2643650"/>
            <a:ext cx="1728192" cy="53175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8000">
                <a:srgbClr val="FFD229"/>
              </a:gs>
              <a:gs pos="82000">
                <a:srgbClr val="CAF275"/>
              </a:gs>
            </a:gsLst>
            <a:path path="rect">
              <a:fillToRect l="100000" t="100000"/>
            </a:path>
            <a:tileRect r="-100000" b="-100000"/>
          </a:gradFill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0" tIns="0" rIns="0" bIns="0" anchor="ctr"/>
          <a:lstStyle/>
          <a:p>
            <a:pPr algn="ctr" eaLnBrk="1" hangingPunct="1"/>
            <a:r>
              <a:rPr lang="fr-FR" sz="1292" dirty="0">
                <a:solidFill>
                  <a:schemeClr val="tx1"/>
                </a:solidFill>
                <a:latin typeface="Abadi MT Condensed Light"/>
                <a:cs typeface="Abadi MT Condensed Light"/>
              </a:rPr>
              <a:t>Offrir des services personnalises</a:t>
            </a:r>
            <a:endParaRPr lang="fr-FR" sz="1292" dirty="0">
              <a:solidFill>
                <a:schemeClr val="tx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5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5428695"/>
            <a:ext cx="545114" cy="11655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lIns="0" tIns="0" rIns="0" bIns="0" anchor="ctr"/>
          <a:lstStyle/>
          <a:p>
            <a:pPr algn="ctr" defTabSz="115769">
              <a:lnSpc>
                <a:spcPct val="90000"/>
              </a:lnSpc>
            </a:pPr>
            <a:r>
              <a:rPr lang="fr-FR" sz="1292" dirty="0">
                <a:solidFill>
                  <a:srgbClr val="0000FF"/>
                </a:solidFill>
                <a:latin typeface="Abadi MT Condensed Light" charset="0"/>
                <a:cs typeface="Abadi MT Condensed Light" charset="0"/>
              </a:rPr>
              <a:t>Perspective</a:t>
            </a:r>
          </a:p>
          <a:p>
            <a:pPr algn="ctr" defTabSz="115769">
              <a:lnSpc>
                <a:spcPct val="90000"/>
              </a:lnSpc>
            </a:pPr>
            <a:r>
              <a:rPr lang="fr-FR" sz="1292" dirty="0">
                <a:solidFill>
                  <a:srgbClr val="0000FF"/>
                </a:solidFill>
                <a:latin typeface="Abadi MT Condensed Light" charset="0"/>
                <a:cs typeface="Abadi MT Condensed Light" charset="0"/>
              </a:rPr>
              <a:t>Apprentissage</a:t>
            </a:r>
            <a:endParaRPr lang="fr-FR" sz="1292" dirty="0">
              <a:solidFill>
                <a:srgbClr val="0000FF"/>
              </a:solidFill>
              <a:latin typeface="Abadi MT Condensed Light" charset="0"/>
              <a:cs typeface="Abadi MT Condensed Light" charset="0"/>
            </a:endParaRPr>
          </a:p>
        </p:txBody>
      </p:sp>
      <p:sp>
        <p:nvSpPr>
          <p:cNvPr id="101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15070" y="5845824"/>
            <a:ext cx="1728192" cy="53175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15769">
              <a:lnSpc>
                <a:spcPct val="90000"/>
              </a:lnSpc>
            </a:pPr>
            <a:r>
              <a:rPr lang="fr-FR" sz="1292" b="1" dirty="0">
                <a:solidFill>
                  <a:srgbClr val="0000FF"/>
                </a:solidFill>
                <a:latin typeface="Abadi MT Condensed Light" charset="0"/>
                <a:cs typeface="Abadi MT Condensed Light" charset="0"/>
              </a:rPr>
              <a:t>Se former sur le digital</a:t>
            </a:r>
            <a:endParaRPr lang="fr-FR" sz="1292" b="1" dirty="0">
              <a:solidFill>
                <a:srgbClr val="0000FF"/>
              </a:solidFill>
              <a:latin typeface="Abadi MT Condensed Light" charset="0"/>
              <a:cs typeface="Abadi MT Condensed Light" charset="0"/>
            </a:endParaRPr>
          </a:p>
        </p:txBody>
      </p:sp>
      <p:sp>
        <p:nvSpPr>
          <p:cNvPr id="69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20606" y="3630204"/>
            <a:ext cx="1595254" cy="53175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15769">
              <a:lnSpc>
                <a:spcPct val="90000"/>
              </a:lnSpc>
              <a:defRPr/>
            </a:pPr>
            <a:r>
              <a:rPr lang="fr-FR" sz="1292" b="1" dirty="0">
                <a:solidFill>
                  <a:srgbClr val="000000"/>
                </a:solidFill>
                <a:latin typeface="Abadi MT Condensed Light"/>
                <a:cs typeface="Abadi MT Condensed Light"/>
              </a:rPr>
              <a:t>Mettre en place les nouveaux régimes </a:t>
            </a:r>
            <a:r>
              <a:rPr lang="fr-FR" sz="1292" b="1" dirty="0" err="1">
                <a:solidFill>
                  <a:srgbClr val="000000"/>
                </a:solidFill>
                <a:latin typeface="Abadi MT Condensed Light"/>
                <a:cs typeface="Abadi MT Condensed Light"/>
              </a:rPr>
              <a:t>CCNs</a:t>
            </a:r>
            <a:endParaRPr lang="fr-FR" sz="1292" b="1" dirty="0">
              <a:solidFill>
                <a:srgbClr val="000000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049602" name="Line 2"/>
          <p:cNvSpPr>
            <a:spLocks noChangeShapeType="1"/>
          </p:cNvSpPr>
          <p:nvPr/>
        </p:nvSpPr>
        <p:spPr bwMode="auto">
          <a:xfrm>
            <a:off x="314330" y="2024096"/>
            <a:ext cx="889342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1049607" name="Line 7"/>
          <p:cNvSpPr>
            <a:spLocks noChangeShapeType="1"/>
          </p:cNvSpPr>
          <p:nvPr/>
        </p:nvSpPr>
        <p:spPr bwMode="auto">
          <a:xfrm>
            <a:off x="196633" y="3587587"/>
            <a:ext cx="8711711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1049608" name="Line 8"/>
          <p:cNvSpPr>
            <a:spLocks noChangeShapeType="1"/>
          </p:cNvSpPr>
          <p:nvPr/>
        </p:nvSpPr>
        <p:spPr bwMode="auto">
          <a:xfrm>
            <a:off x="218317" y="5424914"/>
            <a:ext cx="878351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86" name="Titre 1"/>
          <p:cNvSpPr txBox="1">
            <a:spLocks/>
          </p:cNvSpPr>
          <p:nvPr/>
        </p:nvSpPr>
        <p:spPr bwMode="auto">
          <a:xfrm>
            <a:off x="599982" y="362238"/>
            <a:ext cx="8370277" cy="320919"/>
          </a:xfrm>
          <a:prstGeom prst="rect">
            <a:avLst/>
          </a:prstGeom>
          <a:solidFill>
            <a:srgbClr val="D7F5C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fr-FR" sz="1477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Devenir le premier assureur du marché français</a:t>
            </a:r>
            <a:endParaRPr lang="fr-FR" sz="1477" dirty="0">
              <a:effectLst>
                <a:outerShdw blurRad="38100" dist="38100" dir="2700000" algn="tl">
                  <a:srgbClr val="FFFFFF"/>
                </a:outerShdw>
              </a:effectLst>
              <a:latin typeface="Abadi MT Condensed Light"/>
              <a:cs typeface="Abadi MT Condensed Light"/>
            </a:endParaRPr>
          </a:p>
        </p:txBody>
      </p:sp>
      <p:sp>
        <p:nvSpPr>
          <p:cNvPr id="18497" name="AutoShape 24"/>
          <p:cNvSpPr>
            <a:spLocks noChangeArrowheads="1"/>
          </p:cNvSpPr>
          <p:nvPr/>
        </p:nvSpPr>
        <p:spPr bwMode="auto">
          <a:xfrm rot="-5400000">
            <a:off x="1148215" y="687425"/>
            <a:ext cx="199292" cy="45866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436 w 21600"/>
              <a:gd name="T13" fmla="*/ 5381 h 21600"/>
              <a:gd name="T14" fmla="*/ 18900 w 21600"/>
              <a:gd name="T15" fmla="*/ 1621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96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 sz="1662"/>
          </a:p>
        </p:txBody>
      </p:sp>
      <p:sp>
        <p:nvSpPr>
          <p:cNvPr id="18498" name="AutoShape 24"/>
          <p:cNvSpPr>
            <a:spLocks noChangeArrowheads="1"/>
          </p:cNvSpPr>
          <p:nvPr/>
        </p:nvSpPr>
        <p:spPr bwMode="auto">
          <a:xfrm rot="-5400000">
            <a:off x="4922984" y="728038"/>
            <a:ext cx="199292" cy="45866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436 w 21600"/>
              <a:gd name="T13" fmla="*/ 5381 h 21600"/>
              <a:gd name="T14" fmla="*/ 18900 w 21600"/>
              <a:gd name="T15" fmla="*/ 1621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96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 sz="1662"/>
          </a:p>
        </p:txBody>
      </p:sp>
      <p:sp>
        <p:nvSpPr>
          <p:cNvPr id="18499" name="AutoShape 24"/>
          <p:cNvSpPr>
            <a:spLocks noChangeArrowheads="1"/>
          </p:cNvSpPr>
          <p:nvPr/>
        </p:nvSpPr>
        <p:spPr bwMode="auto">
          <a:xfrm rot="-5400000">
            <a:off x="6967272" y="717796"/>
            <a:ext cx="199292" cy="458666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436 w 21600"/>
              <a:gd name="T13" fmla="*/ 5381 h 21600"/>
              <a:gd name="T14" fmla="*/ 18900 w 21600"/>
              <a:gd name="T15" fmla="*/ 1621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96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 sz="1662"/>
          </a:p>
        </p:txBody>
      </p:sp>
      <p:sp>
        <p:nvSpPr>
          <p:cNvPr id="94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976473" y="3762037"/>
            <a:ext cx="1595254" cy="53175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15769">
              <a:lnSpc>
                <a:spcPct val="90000"/>
              </a:lnSpc>
              <a:defRPr/>
            </a:pPr>
            <a:r>
              <a:rPr lang="fr-FR" sz="1292" b="1" dirty="0">
                <a:solidFill>
                  <a:srgbClr val="000000"/>
                </a:solidFill>
                <a:latin typeface="Abadi MT Condensed Light"/>
                <a:cs typeface="Abadi MT Condensed Light"/>
              </a:rPr>
              <a:t>Créer des points de contact avec les assurés</a:t>
            </a:r>
            <a:endParaRPr lang="fr-FR" sz="1292" b="1" dirty="0">
              <a:solidFill>
                <a:srgbClr val="000000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02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469903" y="5799455"/>
            <a:ext cx="2356108" cy="647269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15769">
              <a:lnSpc>
                <a:spcPct val="90000"/>
              </a:lnSpc>
            </a:pPr>
            <a:r>
              <a:rPr lang="fr-FR" sz="1292" b="1" dirty="0">
                <a:solidFill>
                  <a:srgbClr val="0000FF"/>
                </a:solidFill>
                <a:latin typeface="Abadi MT Condensed Light" charset="0"/>
                <a:cs typeface="Abadi MT Condensed Light" charset="0"/>
              </a:rPr>
              <a:t>Maitriser  les passerelles entre l’assurance collective et l’assurance individuelle</a:t>
            </a:r>
            <a:endParaRPr lang="fr-FR" sz="1292" b="1" dirty="0">
              <a:solidFill>
                <a:srgbClr val="0000FF"/>
              </a:solidFill>
              <a:latin typeface="Abadi MT Condensed Light" charset="0"/>
              <a:cs typeface="Abadi MT Condensed Light" charset="0"/>
            </a:endParaRPr>
          </a:p>
        </p:txBody>
      </p:sp>
      <p:sp>
        <p:nvSpPr>
          <p:cNvPr id="120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664784" y="4750756"/>
            <a:ext cx="2900777" cy="56180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15769">
              <a:lnSpc>
                <a:spcPct val="90000"/>
              </a:lnSpc>
              <a:defRPr/>
            </a:pPr>
            <a:r>
              <a:rPr lang="fr-FR" sz="1292" b="1" dirty="0">
                <a:solidFill>
                  <a:srgbClr val="000000"/>
                </a:solidFill>
                <a:latin typeface="Abadi MT Condensed Light"/>
                <a:cs typeface="Abadi MT Condensed Light"/>
              </a:rPr>
              <a:t>Développer la diffusion d’information personnalisée sur le net</a:t>
            </a:r>
            <a:endParaRPr lang="fr-FR" sz="1292" b="1" dirty="0">
              <a:solidFill>
                <a:srgbClr val="000000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23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23627" y="3679509"/>
            <a:ext cx="1233893" cy="73618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15769">
              <a:lnSpc>
                <a:spcPct val="90000"/>
              </a:lnSpc>
              <a:defRPr/>
            </a:pPr>
            <a:r>
              <a:rPr lang="fr-FR" sz="1292" b="1" dirty="0">
                <a:solidFill>
                  <a:srgbClr val="000000"/>
                </a:solidFill>
                <a:latin typeface="Abadi MT Condensed Light"/>
                <a:cs typeface="Abadi MT Condensed Light"/>
              </a:rPr>
              <a:t>Mettre en place et piloter des réseaux de soins</a:t>
            </a:r>
            <a:endParaRPr lang="fr-FR" sz="1292" b="1" dirty="0">
              <a:solidFill>
                <a:srgbClr val="000000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26" name="Line 66"/>
          <p:cNvSpPr>
            <a:spLocks noChangeShapeType="1"/>
          </p:cNvSpPr>
          <p:nvPr/>
        </p:nvSpPr>
        <p:spPr bwMode="auto">
          <a:xfrm flipH="1" flipV="1">
            <a:off x="1351510" y="4243084"/>
            <a:ext cx="7859" cy="151473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139" name="Line 66"/>
          <p:cNvSpPr>
            <a:spLocks noChangeShapeType="1"/>
          </p:cNvSpPr>
          <p:nvPr/>
        </p:nvSpPr>
        <p:spPr bwMode="auto">
          <a:xfrm flipH="1" flipV="1">
            <a:off x="3767577" y="3182679"/>
            <a:ext cx="893514" cy="57207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87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870402" y="4520358"/>
            <a:ext cx="1196441" cy="90077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15769">
              <a:lnSpc>
                <a:spcPct val="90000"/>
              </a:lnSpc>
              <a:defRPr/>
            </a:pPr>
            <a:r>
              <a:rPr lang="fr-FR" sz="1292" b="1" dirty="0">
                <a:solidFill>
                  <a:srgbClr val="000000"/>
                </a:solidFill>
                <a:latin typeface="Abadi MT Condensed Light"/>
                <a:cs typeface="Abadi MT Condensed Light"/>
              </a:rPr>
              <a:t>Développer des réseaux de service pour les assurés</a:t>
            </a:r>
            <a:endParaRPr lang="fr-FR" sz="1292" b="1" dirty="0">
              <a:solidFill>
                <a:srgbClr val="000000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45" name="Line 66"/>
          <p:cNvSpPr>
            <a:spLocks noChangeShapeType="1"/>
          </p:cNvSpPr>
          <p:nvPr/>
        </p:nvSpPr>
        <p:spPr bwMode="auto">
          <a:xfrm flipH="1" flipV="1">
            <a:off x="6948096" y="4863596"/>
            <a:ext cx="747041" cy="98260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146" name="Line 66"/>
          <p:cNvSpPr>
            <a:spLocks noChangeShapeType="1"/>
          </p:cNvSpPr>
          <p:nvPr/>
        </p:nvSpPr>
        <p:spPr bwMode="auto">
          <a:xfrm flipV="1">
            <a:off x="4583412" y="4957747"/>
            <a:ext cx="286990" cy="1890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78" name="Line 66"/>
          <p:cNvSpPr>
            <a:spLocks noChangeShapeType="1"/>
          </p:cNvSpPr>
          <p:nvPr/>
        </p:nvSpPr>
        <p:spPr bwMode="auto">
          <a:xfrm flipV="1">
            <a:off x="3176229" y="4447352"/>
            <a:ext cx="0" cy="2803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52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10474" y="1104066"/>
            <a:ext cx="1661723" cy="53175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15769">
              <a:lnSpc>
                <a:spcPct val="90000"/>
              </a:lnSpc>
            </a:pPr>
            <a:r>
              <a:rPr lang="fr-FR" sz="1292" b="1" dirty="0">
                <a:latin typeface="Abadi MT Condensed Light" charset="0"/>
                <a:cs typeface="Abadi MT Condensed Light" charset="0"/>
              </a:rPr>
              <a:t>Contrôler les frais de gestion</a:t>
            </a:r>
            <a:endParaRPr lang="fr-FR" sz="1292" b="1" dirty="0">
              <a:latin typeface="Abadi MT Condensed Light" charset="0"/>
              <a:cs typeface="Abadi MT Condensed Light" charset="0"/>
            </a:endParaRPr>
          </a:p>
        </p:txBody>
      </p:sp>
      <p:sp>
        <p:nvSpPr>
          <p:cNvPr id="53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51756" y="1108005"/>
            <a:ext cx="1869686" cy="7924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15769">
              <a:lnSpc>
                <a:spcPct val="90000"/>
              </a:lnSpc>
            </a:pPr>
            <a:r>
              <a:rPr lang="fr-FR" sz="1292" b="1" dirty="0">
                <a:latin typeface="Abadi MT Condensed Light" charset="0"/>
                <a:cs typeface="Abadi MT Condensed Light" charset="0"/>
              </a:rPr>
              <a:t>Augmenter la part des individuels dans les collectives</a:t>
            </a:r>
            <a:endParaRPr lang="fr-FR" sz="1292" b="1" dirty="0">
              <a:latin typeface="Abadi MT Condensed Light" charset="0"/>
              <a:cs typeface="Abadi MT Condensed Light" charset="0"/>
            </a:endParaRPr>
          </a:p>
        </p:txBody>
      </p:sp>
      <p:sp>
        <p:nvSpPr>
          <p:cNvPr id="54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239104" y="1139919"/>
            <a:ext cx="1855681" cy="64204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15769">
              <a:lnSpc>
                <a:spcPct val="90000"/>
              </a:lnSpc>
            </a:pPr>
            <a:r>
              <a:rPr lang="fr-FR" sz="1292" b="1" dirty="0">
                <a:latin typeface="Abadi MT Condensed Light" charset="0"/>
                <a:cs typeface="Abadi MT Condensed Light" charset="0"/>
              </a:rPr>
              <a:t>Augmenter la rentabilité des affaires en portefeuille</a:t>
            </a:r>
          </a:p>
        </p:txBody>
      </p:sp>
      <p:sp>
        <p:nvSpPr>
          <p:cNvPr id="55" name="Line 66"/>
          <p:cNvSpPr>
            <a:spLocks noChangeShapeType="1"/>
          </p:cNvSpPr>
          <p:nvPr/>
        </p:nvSpPr>
        <p:spPr bwMode="auto">
          <a:xfrm flipV="1">
            <a:off x="4714347" y="3123238"/>
            <a:ext cx="673399" cy="62256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57" name="Line 66"/>
          <p:cNvSpPr>
            <a:spLocks noChangeShapeType="1"/>
          </p:cNvSpPr>
          <p:nvPr/>
        </p:nvSpPr>
        <p:spPr bwMode="auto">
          <a:xfrm flipH="1" flipV="1">
            <a:off x="1351510" y="3402897"/>
            <a:ext cx="7860" cy="20764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60" name="Line 66"/>
          <p:cNvSpPr>
            <a:spLocks noChangeShapeType="1"/>
          </p:cNvSpPr>
          <p:nvPr/>
        </p:nvSpPr>
        <p:spPr bwMode="auto">
          <a:xfrm flipH="1" flipV="1">
            <a:off x="5251963" y="1946657"/>
            <a:ext cx="17355" cy="673849"/>
          </a:xfrm>
          <a:prstGeom prst="line">
            <a:avLst/>
          </a:prstGeom>
          <a:noFill/>
          <a:ln w="9525">
            <a:solidFill>
              <a:srgbClr val="9C4109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61" name="Line 66"/>
          <p:cNvSpPr>
            <a:spLocks noChangeShapeType="1"/>
          </p:cNvSpPr>
          <p:nvPr/>
        </p:nvSpPr>
        <p:spPr bwMode="auto">
          <a:xfrm flipH="1" flipV="1">
            <a:off x="7479358" y="3277014"/>
            <a:ext cx="840777" cy="74381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62" name="Line 66"/>
          <p:cNvSpPr>
            <a:spLocks noChangeShapeType="1"/>
          </p:cNvSpPr>
          <p:nvPr/>
        </p:nvSpPr>
        <p:spPr bwMode="auto">
          <a:xfrm flipH="1" flipV="1">
            <a:off x="5522509" y="1961865"/>
            <a:ext cx="1817980" cy="582015"/>
          </a:xfrm>
          <a:prstGeom prst="line">
            <a:avLst/>
          </a:prstGeom>
          <a:noFill/>
          <a:ln w="9525">
            <a:solidFill>
              <a:srgbClr val="9C4109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63" name="Line 66"/>
          <p:cNvSpPr>
            <a:spLocks noChangeShapeType="1"/>
          </p:cNvSpPr>
          <p:nvPr/>
        </p:nvSpPr>
        <p:spPr bwMode="auto">
          <a:xfrm flipV="1">
            <a:off x="3176230" y="4343557"/>
            <a:ext cx="1617067" cy="39533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67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5603" y="3583808"/>
            <a:ext cx="494871" cy="172875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lIns="0" tIns="0" rIns="0" bIns="0" anchor="ctr"/>
          <a:lstStyle/>
          <a:p>
            <a:pPr algn="ctr" defTabSz="115769">
              <a:lnSpc>
                <a:spcPct val="90000"/>
              </a:lnSpc>
              <a:defRPr/>
            </a:pPr>
            <a:r>
              <a:rPr lang="en-CA" sz="1292" dirty="0">
                <a:solidFill>
                  <a:srgbClr val="000000"/>
                </a:solidFill>
                <a:latin typeface="Abadi MT Condensed Light"/>
                <a:cs typeface="Abadi MT Condensed Light"/>
              </a:rPr>
              <a:t>Perspective Procedures Internes</a:t>
            </a:r>
            <a:endParaRPr lang="en-CA" sz="1292" dirty="0">
              <a:solidFill>
                <a:srgbClr val="000000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4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319" y="266115"/>
            <a:ext cx="450927" cy="170291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lIns="0" tIns="0" rIns="0" bIns="0" anchor="ctr"/>
          <a:lstStyle/>
          <a:p>
            <a:pPr algn="ctr" defTabSz="115769">
              <a:lnSpc>
                <a:spcPct val="90000"/>
              </a:lnSpc>
            </a:pPr>
            <a:r>
              <a:rPr lang="fr-FR" sz="1292" dirty="0">
                <a:solidFill>
                  <a:schemeClr val="bg1"/>
                </a:solidFill>
                <a:latin typeface="Abadi MT Condensed Light"/>
                <a:cs typeface="Abadi MT Condensed Light"/>
              </a:rPr>
              <a:t>Perspective</a:t>
            </a:r>
            <a:endParaRPr lang="fr-FR" sz="1292" dirty="0">
              <a:solidFill>
                <a:schemeClr val="bg1"/>
              </a:solidFill>
              <a:latin typeface="Abadi MT Condensed Light"/>
              <a:cs typeface="Abadi MT Condensed Light"/>
            </a:endParaRPr>
          </a:p>
          <a:p>
            <a:pPr algn="ctr" defTabSz="115769">
              <a:lnSpc>
                <a:spcPct val="90000"/>
              </a:lnSpc>
            </a:pPr>
            <a:r>
              <a:rPr lang="fr-FR" sz="1292" dirty="0">
                <a:solidFill>
                  <a:schemeClr val="bg1"/>
                </a:solidFill>
                <a:latin typeface="Abadi MT Condensed Light"/>
                <a:cs typeface="Abadi MT Condensed Light"/>
              </a:rPr>
              <a:t>Financière</a:t>
            </a:r>
            <a:endParaRPr lang="fr-FR" sz="1292" dirty="0">
              <a:solidFill>
                <a:schemeClr val="bg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8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91178" y="5695420"/>
            <a:ext cx="2161832" cy="68333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15769">
              <a:lnSpc>
                <a:spcPct val="90000"/>
              </a:lnSpc>
            </a:pPr>
            <a:r>
              <a:rPr lang="fr-FR" sz="1292" b="1" dirty="0">
                <a:solidFill>
                  <a:srgbClr val="0000FF"/>
                </a:solidFill>
                <a:latin typeface="Abadi MT Condensed Light" charset="0"/>
                <a:cs typeface="Abadi MT Condensed Light" charset="0"/>
              </a:rPr>
              <a:t>Connaitre la réglementation relative à chaque type de population </a:t>
            </a:r>
            <a:endParaRPr lang="fr-FR" sz="1292" b="1" dirty="0">
              <a:solidFill>
                <a:srgbClr val="0000FF"/>
              </a:solidFill>
              <a:latin typeface="Abadi MT Condensed Light" charset="0"/>
              <a:cs typeface="Abadi MT Condensed Light" charset="0"/>
            </a:endParaRPr>
          </a:p>
        </p:txBody>
      </p:sp>
      <p:sp>
        <p:nvSpPr>
          <p:cNvPr id="70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200" y="2048161"/>
            <a:ext cx="465282" cy="152581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8000">
                <a:srgbClr val="FFD229"/>
              </a:gs>
              <a:gs pos="82000">
                <a:srgbClr val="CAF275"/>
              </a:gs>
            </a:gsLst>
            <a:path path="rect">
              <a:fillToRect l="100000" t="100000"/>
            </a:path>
            <a:tileRect r="-100000" b="-100000"/>
          </a:gradFill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lIns="0" tIns="0" rIns="0" bIns="0" anchor="ctr"/>
          <a:lstStyle/>
          <a:p>
            <a:pPr algn="ctr" eaLnBrk="1" hangingPunct="1"/>
            <a:r>
              <a:rPr lang="fr-FR" sz="1292" dirty="0">
                <a:solidFill>
                  <a:schemeClr val="tx1"/>
                </a:solidFill>
                <a:latin typeface="Abadi MT Condensed Light"/>
                <a:cs typeface="Abadi MT Condensed Light"/>
              </a:rPr>
              <a:t>Perspective Client</a:t>
            </a:r>
            <a:endParaRPr lang="fr-FR" sz="1292" dirty="0">
              <a:solidFill>
                <a:schemeClr val="tx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51" name="Line 66"/>
          <p:cNvSpPr>
            <a:spLocks noChangeShapeType="1"/>
          </p:cNvSpPr>
          <p:nvPr/>
        </p:nvSpPr>
        <p:spPr bwMode="auto">
          <a:xfrm flipV="1">
            <a:off x="3192036" y="5397742"/>
            <a:ext cx="0" cy="38556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58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563810" y="4032935"/>
            <a:ext cx="1512651" cy="100911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15769">
              <a:lnSpc>
                <a:spcPct val="90000"/>
              </a:lnSpc>
              <a:defRPr/>
            </a:pPr>
            <a:r>
              <a:rPr lang="fr-FR" sz="1292" b="1" dirty="0">
                <a:solidFill>
                  <a:srgbClr val="000000"/>
                </a:solidFill>
                <a:latin typeface="Abadi MT Condensed Light"/>
                <a:cs typeface="Abadi MT Condensed Light"/>
              </a:rPr>
              <a:t>Développer les complémentaires et  sur – complémentaires salarié et famille</a:t>
            </a:r>
            <a:endParaRPr lang="fr-FR" sz="1292" b="1" dirty="0">
              <a:solidFill>
                <a:srgbClr val="000000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 flipH="1" flipV="1">
            <a:off x="4714347" y="4323373"/>
            <a:ext cx="808163" cy="11451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74" name="Line 66"/>
          <p:cNvSpPr>
            <a:spLocks noChangeShapeType="1"/>
          </p:cNvSpPr>
          <p:nvPr/>
        </p:nvSpPr>
        <p:spPr bwMode="auto">
          <a:xfrm flipH="1" flipV="1">
            <a:off x="3154556" y="3250217"/>
            <a:ext cx="8074" cy="37126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79" name="Line 66"/>
          <p:cNvSpPr>
            <a:spLocks noChangeShapeType="1"/>
          </p:cNvSpPr>
          <p:nvPr/>
        </p:nvSpPr>
        <p:spPr bwMode="auto">
          <a:xfrm flipV="1">
            <a:off x="7124112" y="3284800"/>
            <a:ext cx="344281" cy="107306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82" name="Line 66"/>
          <p:cNvSpPr>
            <a:spLocks noChangeShapeType="1"/>
          </p:cNvSpPr>
          <p:nvPr/>
        </p:nvSpPr>
        <p:spPr bwMode="auto">
          <a:xfrm flipH="1" flipV="1">
            <a:off x="3154555" y="1686750"/>
            <a:ext cx="2080051" cy="885222"/>
          </a:xfrm>
          <a:prstGeom prst="line">
            <a:avLst/>
          </a:prstGeom>
          <a:noFill/>
          <a:ln w="9525">
            <a:solidFill>
              <a:srgbClr val="9C4109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83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317161" y="1088669"/>
            <a:ext cx="1864940" cy="58184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366FF"/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15769">
              <a:lnSpc>
                <a:spcPct val="90000"/>
              </a:lnSpc>
            </a:pPr>
            <a:r>
              <a:rPr lang="fr-FR" sz="1292" b="1" dirty="0">
                <a:latin typeface="Abadi MT Condensed Light" charset="0"/>
                <a:cs typeface="Abadi MT Condensed Light" charset="0"/>
              </a:rPr>
              <a:t>Augmenter les ventes de  tous les produits obligatoires</a:t>
            </a:r>
            <a:endParaRPr lang="fr-FR" sz="1292" b="1" dirty="0">
              <a:latin typeface="Abadi MT Condensed Light" charset="0"/>
              <a:cs typeface="Abadi MT Condensed Light" charset="0"/>
            </a:endParaRPr>
          </a:p>
        </p:txBody>
      </p:sp>
      <p:sp>
        <p:nvSpPr>
          <p:cNvPr id="84" name="AutoShape 24"/>
          <p:cNvSpPr>
            <a:spLocks noChangeArrowheads="1"/>
          </p:cNvSpPr>
          <p:nvPr/>
        </p:nvSpPr>
        <p:spPr bwMode="auto">
          <a:xfrm rot="-5400000">
            <a:off x="3129428" y="677713"/>
            <a:ext cx="199292" cy="45866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436 w 21600"/>
              <a:gd name="T13" fmla="*/ 5381 h 21600"/>
              <a:gd name="T14" fmla="*/ 18900 w 21600"/>
              <a:gd name="T15" fmla="*/ 1621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96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 sz="1662"/>
          </a:p>
        </p:txBody>
      </p:sp>
      <p:sp>
        <p:nvSpPr>
          <p:cNvPr id="85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90536" y="3653626"/>
            <a:ext cx="1413850" cy="119389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15769">
              <a:lnSpc>
                <a:spcPct val="90000"/>
              </a:lnSpc>
              <a:defRPr/>
            </a:pPr>
            <a:r>
              <a:rPr lang="fr-FR" sz="1292" b="1" dirty="0">
                <a:solidFill>
                  <a:srgbClr val="000000"/>
                </a:solidFill>
                <a:latin typeface="Abadi MT Condensed Light"/>
                <a:cs typeface="Abadi MT Condensed Light"/>
              </a:rPr>
              <a:t>Construire des </a:t>
            </a:r>
            <a:r>
              <a:rPr lang="fr-FR" sz="1292" b="1" dirty="0" err="1">
                <a:solidFill>
                  <a:srgbClr val="000000"/>
                </a:solidFill>
                <a:latin typeface="Abadi MT Condensed Light"/>
                <a:cs typeface="Abadi MT Condensed Light"/>
              </a:rPr>
              <a:t>reportings</a:t>
            </a:r>
            <a:r>
              <a:rPr lang="fr-FR" sz="1292" b="1" dirty="0">
                <a:solidFill>
                  <a:srgbClr val="000000"/>
                </a:solidFill>
                <a:latin typeface="Abadi MT Condensed Light"/>
                <a:cs typeface="Abadi MT Condensed Light"/>
              </a:rPr>
              <a:t> matriciels  sur le risque individuel et sur le risque collectif </a:t>
            </a:r>
            <a:endParaRPr lang="fr-FR" sz="1292" b="1" dirty="0">
              <a:solidFill>
                <a:srgbClr val="000000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89" name="Line 66"/>
          <p:cNvSpPr>
            <a:spLocks noChangeShapeType="1"/>
          </p:cNvSpPr>
          <p:nvPr/>
        </p:nvSpPr>
        <p:spPr bwMode="auto">
          <a:xfrm flipH="1" flipV="1">
            <a:off x="6114227" y="5038759"/>
            <a:ext cx="1581810" cy="81498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91" name="Line 66"/>
          <p:cNvSpPr>
            <a:spLocks noChangeShapeType="1"/>
          </p:cNvSpPr>
          <p:nvPr/>
        </p:nvSpPr>
        <p:spPr bwMode="auto">
          <a:xfrm flipV="1">
            <a:off x="7695137" y="5077782"/>
            <a:ext cx="479994" cy="7759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93" name="Line 66"/>
          <p:cNvSpPr>
            <a:spLocks noChangeShapeType="1"/>
          </p:cNvSpPr>
          <p:nvPr/>
        </p:nvSpPr>
        <p:spPr bwMode="auto">
          <a:xfrm flipV="1">
            <a:off x="5506701" y="3204986"/>
            <a:ext cx="1012463" cy="123290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95" name="Line 66"/>
          <p:cNvSpPr>
            <a:spLocks noChangeShapeType="1"/>
          </p:cNvSpPr>
          <p:nvPr/>
        </p:nvSpPr>
        <p:spPr bwMode="auto">
          <a:xfrm flipV="1">
            <a:off x="7375200" y="1826423"/>
            <a:ext cx="77286" cy="735121"/>
          </a:xfrm>
          <a:prstGeom prst="line">
            <a:avLst/>
          </a:prstGeom>
          <a:noFill/>
          <a:ln w="9525">
            <a:solidFill>
              <a:srgbClr val="9C4109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96" name="Line 66"/>
          <p:cNvSpPr>
            <a:spLocks noChangeShapeType="1"/>
          </p:cNvSpPr>
          <p:nvPr/>
        </p:nvSpPr>
        <p:spPr bwMode="auto">
          <a:xfrm flipV="1">
            <a:off x="1477193" y="1713829"/>
            <a:ext cx="1558730" cy="374896"/>
          </a:xfrm>
          <a:prstGeom prst="line">
            <a:avLst/>
          </a:prstGeom>
          <a:noFill/>
          <a:ln w="9525">
            <a:solidFill>
              <a:srgbClr val="9C4109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59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634488" y="5831317"/>
            <a:ext cx="1728192" cy="53175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15769">
              <a:lnSpc>
                <a:spcPct val="90000"/>
              </a:lnSpc>
            </a:pPr>
            <a:r>
              <a:rPr lang="fr-FR" sz="1292" b="1" dirty="0">
                <a:solidFill>
                  <a:srgbClr val="0000FF"/>
                </a:solidFill>
                <a:latin typeface="Abadi MT Condensed Light" charset="0"/>
                <a:cs typeface="Abadi MT Condensed Light" charset="0"/>
              </a:rPr>
              <a:t>Se former sur les business « </a:t>
            </a:r>
            <a:r>
              <a:rPr lang="fr-FR" sz="1292" b="1" dirty="0" err="1">
                <a:solidFill>
                  <a:srgbClr val="0000FF"/>
                </a:solidFill>
                <a:latin typeface="Abadi MT Condensed Light" charset="0"/>
                <a:cs typeface="Abadi MT Condensed Light" charset="0"/>
              </a:rPr>
              <a:t>corrolaires</a:t>
            </a:r>
            <a:r>
              <a:rPr lang="fr-FR" sz="1292" b="1" dirty="0">
                <a:solidFill>
                  <a:srgbClr val="0000FF"/>
                </a:solidFill>
                <a:latin typeface="Abadi MT Condensed Light" charset="0"/>
                <a:cs typeface="Abadi MT Condensed Light" charset="0"/>
              </a:rPr>
              <a:t> »</a:t>
            </a:r>
            <a:endParaRPr lang="fr-FR" sz="1292" b="1" dirty="0">
              <a:solidFill>
                <a:srgbClr val="0000FF"/>
              </a:solidFill>
              <a:latin typeface="Abadi MT Condensed Light" charset="0"/>
              <a:cs typeface="Abadi MT Condensed Light" charset="0"/>
            </a:endParaRPr>
          </a:p>
        </p:txBody>
      </p:sp>
      <p:sp>
        <p:nvSpPr>
          <p:cNvPr id="71" name="Line 66"/>
          <p:cNvSpPr>
            <a:spLocks noChangeShapeType="1"/>
          </p:cNvSpPr>
          <p:nvPr/>
        </p:nvSpPr>
        <p:spPr bwMode="auto">
          <a:xfrm flipV="1">
            <a:off x="3289115" y="1961865"/>
            <a:ext cx="1939169" cy="708408"/>
          </a:xfrm>
          <a:prstGeom prst="line">
            <a:avLst/>
          </a:prstGeom>
          <a:noFill/>
          <a:ln w="9525">
            <a:solidFill>
              <a:srgbClr val="9C4109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73" name="Line 66"/>
          <p:cNvSpPr>
            <a:spLocks noChangeShapeType="1"/>
          </p:cNvSpPr>
          <p:nvPr/>
        </p:nvSpPr>
        <p:spPr bwMode="auto">
          <a:xfrm flipH="1" flipV="1">
            <a:off x="942687" y="1684125"/>
            <a:ext cx="528185" cy="404600"/>
          </a:xfrm>
          <a:prstGeom prst="line">
            <a:avLst/>
          </a:prstGeom>
          <a:noFill/>
          <a:ln w="9525">
            <a:solidFill>
              <a:srgbClr val="9C4109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  <p:sp>
        <p:nvSpPr>
          <p:cNvPr id="81" name="Line 66"/>
          <p:cNvSpPr>
            <a:spLocks noChangeShapeType="1"/>
          </p:cNvSpPr>
          <p:nvPr/>
        </p:nvSpPr>
        <p:spPr bwMode="auto">
          <a:xfrm flipV="1">
            <a:off x="5511126" y="5421133"/>
            <a:ext cx="0" cy="38556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3077" tIns="43200" rIns="83077" bIns="43200">
            <a:noAutofit/>
          </a:bodyPr>
          <a:lstStyle/>
          <a:p>
            <a:pPr eaLnBrk="0" hangingPunct="0">
              <a:defRPr/>
            </a:pPr>
            <a:endParaRPr lang="fr-FR" sz="1662"/>
          </a:p>
        </p:txBody>
      </p:sp>
    </p:spTree>
    <p:extLst>
      <p:ext uri="{BB962C8B-B14F-4D97-AF65-F5344CB8AC3E}">
        <p14:creationId xmlns:p14="http://schemas.microsoft.com/office/powerpoint/2010/main" val="16794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fr-FR" sz="2000" dirty="0" smtClean="0"/>
              <a:t>Introduction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570384" y="692696"/>
            <a:ext cx="800323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</a:t>
            </a:r>
            <a:r>
              <a:rPr lang="fr-FR" dirty="0" smtClean="0"/>
              <a:t>’assurance </a:t>
            </a:r>
            <a:r>
              <a:rPr lang="fr-FR" dirty="0"/>
              <a:t>santé </a:t>
            </a:r>
            <a:r>
              <a:rPr lang="fr-FR" dirty="0" smtClean="0"/>
              <a:t>est sujet politiquement et économiquement sensible pour le gouvernement français.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en </a:t>
            </a:r>
            <a:r>
              <a:rPr lang="fr-FR" dirty="0"/>
              <a:t>termes de régulation financière </a:t>
            </a:r>
            <a:r>
              <a:rPr lang="fr-FR" dirty="0" smtClean="0"/>
              <a:t>: </a:t>
            </a:r>
            <a:r>
              <a:rPr lang="fr-FR" dirty="0" smtClean="0">
                <a:solidFill>
                  <a:srgbClr val="139CF8"/>
                </a:solidFill>
              </a:rPr>
              <a:t>Solvabilité 2</a:t>
            </a:r>
            <a:r>
              <a:rPr lang="fr-F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en </a:t>
            </a:r>
            <a:r>
              <a:rPr lang="fr-FR" dirty="0"/>
              <a:t>termes de contrôle indirect sur les intervenants de la </a:t>
            </a:r>
            <a:r>
              <a:rPr lang="fr-FR" dirty="0" smtClean="0"/>
              <a:t>santé </a:t>
            </a:r>
            <a:r>
              <a:rPr lang="fr-FR" dirty="0" smtClean="0">
                <a:solidFill>
                  <a:srgbClr val="139CF8"/>
                </a:solidFill>
              </a:rPr>
              <a:t>: contrat d’accès aux soins</a:t>
            </a:r>
            <a:r>
              <a:rPr lang="fr-F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en termes de gestion de la relation à l’entreprise : </a:t>
            </a:r>
            <a:r>
              <a:rPr lang="fr-FR" dirty="0" smtClean="0">
                <a:solidFill>
                  <a:srgbClr val="139CF8"/>
                </a:solidFill>
              </a:rPr>
              <a:t>Accord National Interprofessionnel</a:t>
            </a:r>
            <a:r>
              <a:rPr lang="fr-FR" dirty="0" smtClean="0"/>
              <a:t>,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en termes d’impact sur les ménages : </a:t>
            </a:r>
            <a:r>
              <a:rPr lang="fr-FR" dirty="0" smtClean="0">
                <a:solidFill>
                  <a:srgbClr val="139CF8"/>
                </a:solidFill>
              </a:rPr>
              <a:t>reste à charge soins de l’ordre de </a:t>
            </a:r>
            <a:r>
              <a:rPr lang="fr-FR" dirty="0">
                <a:solidFill>
                  <a:srgbClr val="139CF8"/>
                </a:solidFill>
              </a:rPr>
              <a:t>1</a:t>
            </a:r>
            <a:r>
              <a:rPr lang="fr-FR" dirty="0" smtClean="0">
                <a:solidFill>
                  <a:srgbClr val="139CF8"/>
                </a:solidFill>
              </a:rPr>
              <a:t>0%</a:t>
            </a:r>
            <a:r>
              <a:rPr lang="fr-FR" dirty="0" smtClean="0"/>
              <a:t>.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- &gt; Le secteur qui représente </a:t>
            </a:r>
            <a:r>
              <a:rPr lang="fr-FR" dirty="0"/>
              <a:t>35 milliards d’euros de primes en </a:t>
            </a:r>
            <a:r>
              <a:rPr lang="fr-FR" dirty="0" smtClean="0"/>
              <a:t>2014 fait régulièrement l’objet de novation réglementaire.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Les 35 milliards se décomposent en : 19,6 milliards en individuel </a:t>
            </a:r>
          </a:p>
          <a:p>
            <a:r>
              <a:rPr lang="fr-FR" dirty="0" smtClean="0"/>
              <a:t>et 15,4 milliards en collectif.</a:t>
            </a:r>
          </a:p>
          <a:p>
            <a:endParaRPr lang="fr-FR" dirty="0" smtClean="0"/>
          </a:p>
          <a:p>
            <a:r>
              <a:rPr lang="fr-FR" dirty="0" smtClean="0"/>
              <a:t>	Notre objet : </a:t>
            </a:r>
          </a:p>
          <a:p>
            <a:r>
              <a:rPr lang="fr-FR" dirty="0" smtClean="0"/>
              <a:t>	Expliquer voire anticiper les évolutions de modèles économiques 	d’un secteur en constante évolution.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307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>
            <a:off x="4634949" y="1568450"/>
            <a:ext cx="0" cy="4471988"/>
          </a:xfrm>
          <a:prstGeom prst="line">
            <a:avLst/>
          </a:prstGeom>
          <a:ln w="31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7"/>
          <p:cNvSpPr txBox="1">
            <a:spLocks noChangeArrowheads="1"/>
          </p:cNvSpPr>
          <p:nvPr/>
        </p:nvSpPr>
        <p:spPr bwMode="gray">
          <a:xfrm>
            <a:off x="4897915" y="860564"/>
            <a:ext cx="37565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 b="1" dirty="0" smtClean="0">
                <a:solidFill>
                  <a:srgbClr val="139CF8"/>
                </a:solidFill>
                <a:latin typeface="Century Gothic"/>
                <a:ea typeface="Century Gothic"/>
                <a:cs typeface="Century Gothic"/>
              </a:rPr>
              <a:t>Les organismes d’assurance et de réassurance</a:t>
            </a:r>
            <a:endParaRPr lang="fr-FR" sz="2000" dirty="0">
              <a:solidFill>
                <a:schemeClr val="tx2"/>
              </a:solidFill>
              <a:latin typeface="+mj-lt"/>
              <a:ea typeface="Century Gothic"/>
              <a:cs typeface="Arial"/>
            </a:endParaRP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gray">
          <a:xfrm>
            <a:off x="473742" y="899716"/>
            <a:ext cx="28083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sz="2000" b="1" dirty="0" smtClean="0">
                <a:solidFill>
                  <a:srgbClr val="139CF8"/>
                </a:solidFill>
                <a:latin typeface="Century Gothic"/>
                <a:cs typeface="Century Gothic"/>
              </a:rPr>
              <a:t>Le Régime Obligatoire</a:t>
            </a:r>
            <a:endParaRPr lang="fr-FR" sz="2000" b="1" spc="-300" dirty="0">
              <a:solidFill>
                <a:srgbClr val="139CF8"/>
              </a:solidFill>
              <a:latin typeface="Century Gothic"/>
              <a:cs typeface="Century Gothic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gray">
          <a:xfrm>
            <a:off x="428817" y="1333389"/>
            <a:ext cx="3764849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Le R.O. assure 78% des dépenses de soins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Création en 1945 de la sécurité sociale, division en 1967 en quatre branches dont la branche maladie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Il existe plusieurs types de régime,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Le plus important est le régime général des salariés géré par les 101 CPAM (Caisse primaire d’assurance maladie)</a:t>
            </a:r>
            <a:endParaRPr lang="fr-FR" sz="1400" dirty="0">
              <a:solidFill>
                <a:srgbClr val="073A76"/>
              </a:solidFill>
              <a:ea typeface="Century Gothic"/>
              <a:cs typeface="Arial"/>
            </a:endParaRP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gray">
          <a:xfrm>
            <a:off x="899592" y="3877229"/>
            <a:ext cx="2382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fr-FR" sz="2000" b="1" dirty="0" smtClean="0">
                <a:solidFill>
                  <a:srgbClr val="139CF8"/>
                </a:solidFill>
                <a:latin typeface="Century Gothic"/>
                <a:cs typeface="Century Gothic"/>
              </a:rPr>
              <a:t>Les distributeurs </a:t>
            </a:r>
            <a:endParaRPr lang="fr-FR" sz="2000" b="1" spc="-300" dirty="0">
              <a:solidFill>
                <a:srgbClr val="139CF8"/>
              </a:solidFill>
              <a:latin typeface="Century Gothic"/>
              <a:cs typeface="Century Gothic"/>
            </a:endParaRPr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735806" y="3720464"/>
            <a:ext cx="7672388" cy="0"/>
          </a:xfrm>
          <a:prstGeom prst="line">
            <a:avLst/>
          </a:prstGeom>
          <a:ln w="31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 cap="all">
                <a:solidFill>
                  <a:srgbClr val="084C8D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fr-FR" sz="2000" smtClean="0"/>
              <a:t>Acteurs et Enjeux de l’assurance sante</a:t>
            </a:r>
            <a:endParaRPr lang="fr-FR" sz="2000" dirty="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gray">
          <a:xfrm>
            <a:off x="5004048" y="3744316"/>
            <a:ext cx="38884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fr-FR" sz="2000" b="1" dirty="0" smtClean="0">
                <a:solidFill>
                  <a:srgbClr val="139CF8"/>
                </a:solidFill>
                <a:latin typeface="Century Gothic"/>
                <a:cs typeface="Century Gothic"/>
              </a:rPr>
              <a:t>Les gestionnaires et prestataires de service </a:t>
            </a:r>
            <a:endParaRPr lang="fr-FR" sz="2000" b="1" spc="-300" dirty="0">
              <a:solidFill>
                <a:srgbClr val="139CF8"/>
              </a:solidFill>
              <a:latin typeface="Century Gothic"/>
              <a:cs typeface="Century Gothic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gray">
          <a:xfrm>
            <a:off x="4635740" y="1473695"/>
            <a:ext cx="41307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Les organismes d’assurance assurent 12% des dépenses de soins.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3 grandes familles historiques avec chacune leur code :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*sociétés d’assurance, code des assurances,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*mutuelles « 45 », code de la mutualité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*Institutions de prévoyance, code de la sécurité sociale.</a:t>
            </a:r>
            <a:endParaRPr lang="fr-FR" sz="1400" dirty="0">
              <a:solidFill>
                <a:srgbClr val="073A76"/>
              </a:solidFill>
              <a:ea typeface="Century Gothic"/>
              <a:cs typeface="Arial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gray">
          <a:xfrm>
            <a:off x="4664510" y="4333595"/>
            <a:ext cx="4130734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La gestion est dite déléguée lorsqu’elle est faite par un tiers ( gestionnaire « indépendant » ou courtier).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Les </a:t>
            </a:r>
            <a:r>
              <a:rPr lang="fr-FR" sz="1400" dirty="0" err="1" smtClean="0">
                <a:solidFill>
                  <a:srgbClr val="073A76"/>
                </a:solidFill>
                <a:ea typeface="Century Gothic"/>
                <a:cs typeface="Arial"/>
              </a:rPr>
              <a:t>assisteurs</a:t>
            </a: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 sont quasiment présents dans tous les contrats d’assurance santé 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les services de centres médicaux peuvent également être proposés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Les réseaux sont également souvent proposés en optique et tentent de se développer en dentaire.</a:t>
            </a:r>
            <a:endParaRPr lang="fr-FR" sz="1400" dirty="0" smtClean="0">
              <a:solidFill>
                <a:srgbClr val="073A76"/>
              </a:solidFill>
              <a:ea typeface="Century Gothic"/>
              <a:cs typeface="Arial"/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gray">
          <a:xfrm>
            <a:off x="688765" y="4452202"/>
            <a:ext cx="4130734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Les courtiers : environ 10 000</a:t>
            </a:r>
          </a:p>
          <a:p>
            <a:pPr eaLnBrk="1" hangingPunct="1">
              <a:spcBef>
                <a:spcPct val="50000"/>
              </a:spcBef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Les taux de rémunération sur un contrat santé en contrat collectif sont autour de 5%.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Les agents ( dans les S.A.)</a:t>
            </a:r>
          </a:p>
          <a:p>
            <a:pPr marL="285750" indent="-285750" eaLnBrk="1" hangingPunct="1">
              <a:spcBef>
                <a:spcPct val="50000"/>
              </a:spcBef>
              <a:buFontTx/>
              <a:buChar char="-"/>
            </a:pP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Les réseaux commerciaux « directs » des assureurs ( dans les mutuelles et les </a:t>
            </a:r>
            <a:r>
              <a:rPr lang="fr-FR" sz="1400" dirty="0" err="1" smtClean="0">
                <a:solidFill>
                  <a:srgbClr val="073A76"/>
                </a:solidFill>
                <a:ea typeface="Century Gothic"/>
                <a:cs typeface="Arial"/>
              </a:rPr>
              <a:t>I.Ps</a:t>
            </a:r>
            <a:r>
              <a:rPr lang="fr-FR" sz="1400" dirty="0" smtClean="0">
                <a:solidFill>
                  <a:srgbClr val="073A76"/>
                </a:solidFill>
                <a:ea typeface="Century Gothic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2603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fr-FR" sz="2000" dirty="0" smtClean="0"/>
              <a:t>Acteurs et Enjeux de l’assurance sante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868218" y="692696"/>
            <a:ext cx="8003232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 acteur incontournable : </a:t>
            </a:r>
            <a:r>
              <a:rPr lang="fr-FR" dirty="0" smtClean="0">
                <a:solidFill>
                  <a:srgbClr val="139CF8"/>
                </a:solidFill>
              </a:rPr>
              <a:t>l’Autorité de Contrôle Prudentiel et de Résolution</a:t>
            </a:r>
          </a:p>
          <a:p>
            <a:r>
              <a:rPr lang="fr-FR" dirty="0" smtClean="0"/>
              <a:t>L’ordonnance </a:t>
            </a:r>
            <a:r>
              <a:rPr lang="fr-FR" dirty="0"/>
              <a:t>n°2010-76 a créé l’ACPR en janvier </a:t>
            </a:r>
            <a:r>
              <a:rPr lang="fr-FR" dirty="0" smtClean="0"/>
              <a:t>2010.</a:t>
            </a:r>
          </a:p>
          <a:p>
            <a:r>
              <a:rPr lang="fr-FR" dirty="0" smtClean="0"/>
              <a:t>L’ACPR </a:t>
            </a:r>
            <a:r>
              <a:rPr lang="fr-FR" dirty="0"/>
              <a:t>a cinq missions définies à l’article L612.1 du code monétaire et financier, elle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pPr marL="342900" indent="-342900">
              <a:buAutoNum type="arabicParenR"/>
            </a:pPr>
            <a:r>
              <a:rPr lang="fr-FR" dirty="0" smtClean="0"/>
              <a:t>délivre </a:t>
            </a:r>
            <a:r>
              <a:rPr lang="fr-FR" dirty="0"/>
              <a:t>les agréments et autorisations prévus par la loi. </a:t>
            </a:r>
            <a:endParaRPr lang="fr-FR" dirty="0" smtClean="0"/>
          </a:p>
          <a:p>
            <a:pPr marL="342900" indent="-342900">
              <a:buAutoNum type="arabicParenR"/>
            </a:pPr>
            <a:endParaRPr lang="fr-FR" dirty="0" smtClean="0"/>
          </a:p>
          <a:p>
            <a:pPr marL="342900" indent="-342900">
              <a:buAutoNum type="arabicParenR"/>
            </a:pPr>
            <a:r>
              <a:rPr lang="fr-FR" dirty="0" smtClean="0"/>
              <a:t>(…) Pour le secteur de l’assurance, elle s’assure que les organismes sont 	en mesure de tenir, à tout moment, leurs engagements pris envers 	les assurés, adhérents, bénéficiaires ou entreprises réassurées, et 	qu’ils les tiennent effectivement.</a:t>
            </a:r>
          </a:p>
          <a:p>
            <a:pPr marL="180000" indent="-342900">
              <a:buAutoNum type="arabicParenR" startAt="2"/>
            </a:pPr>
            <a:endParaRPr lang="fr-FR" dirty="0"/>
          </a:p>
          <a:p>
            <a:pPr marL="342900" indent="-342900">
              <a:buAutoNum type="arabicParenR" startAt="3"/>
            </a:pPr>
            <a:r>
              <a:rPr lang="fr-FR" dirty="0" smtClean="0"/>
              <a:t>veille au respect des règles destinées à assurer la protection des      	clientèles (..), </a:t>
            </a:r>
          </a:p>
          <a:p>
            <a:pPr marL="342900" indent="-342900">
              <a:buAutoNum type="arabicParenR" startAt="3"/>
            </a:pPr>
            <a:endParaRPr lang="fr-FR" dirty="0" smtClean="0"/>
          </a:p>
          <a:p>
            <a:r>
              <a:rPr lang="fr-FR" dirty="0" smtClean="0"/>
              <a:t>4)  veille à </a:t>
            </a:r>
            <a:r>
              <a:rPr lang="fr-FR" dirty="0"/>
              <a:t>l’élaboration et à la mise en œuvre des mesures de prévention et </a:t>
            </a:r>
            <a:r>
              <a:rPr lang="fr-FR" dirty="0" smtClean="0"/>
              <a:t>	de résolution </a:t>
            </a:r>
            <a:r>
              <a:rPr lang="fr-FR" dirty="0"/>
              <a:t>des crises </a:t>
            </a:r>
            <a:r>
              <a:rPr lang="fr-FR" dirty="0" smtClean="0"/>
              <a:t>bancaires (…), </a:t>
            </a:r>
          </a:p>
          <a:p>
            <a:endParaRPr lang="fr-FR" dirty="0" smtClean="0"/>
          </a:p>
          <a:p>
            <a:r>
              <a:rPr lang="fr-FR" dirty="0" smtClean="0"/>
              <a:t>5)  s’assure </a:t>
            </a:r>
            <a:r>
              <a:rPr lang="fr-FR" dirty="0"/>
              <a:t>du respect, par les personnes soumises à son contrôle, des </a:t>
            </a:r>
            <a:r>
              <a:rPr lang="fr-FR" dirty="0" smtClean="0"/>
              <a:t>	règles </a:t>
            </a:r>
            <a:r>
              <a:rPr lang="fr-FR" dirty="0"/>
              <a:t>relatives aux modalités d’exercice de leur </a:t>
            </a:r>
            <a:r>
              <a:rPr lang="fr-FR" dirty="0" smtClean="0"/>
              <a:t>activité….</a:t>
            </a:r>
            <a:endParaRPr lang="fr-FR" dirty="0"/>
          </a:p>
          <a:p>
            <a:endParaRPr lang="fr-FR" sz="2000" dirty="0"/>
          </a:p>
          <a:p>
            <a:endParaRPr lang="fr-FR" dirty="0"/>
          </a:p>
        </p:txBody>
      </p:sp>
      <p:sp>
        <p:nvSpPr>
          <p:cNvPr id="7" name="Étoile à 16 branches 6"/>
          <p:cNvSpPr/>
          <p:nvPr/>
        </p:nvSpPr>
        <p:spPr>
          <a:xfrm>
            <a:off x="913264" y="2055375"/>
            <a:ext cx="297834" cy="360040"/>
          </a:xfrm>
          <a:prstGeom prst="star1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8" name="Étoile à 16 branches 7"/>
          <p:cNvSpPr/>
          <p:nvPr/>
        </p:nvSpPr>
        <p:spPr>
          <a:xfrm>
            <a:off x="913264" y="2671068"/>
            <a:ext cx="297834" cy="360040"/>
          </a:xfrm>
          <a:prstGeom prst="star1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9" name="Étoile à 16 branches 8"/>
          <p:cNvSpPr/>
          <p:nvPr/>
        </p:nvSpPr>
        <p:spPr>
          <a:xfrm>
            <a:off x="913264" y="5672075"/>
            <a:ext cx="297834" cy="360040"/>
          </a:xfrm>
          <a:prstGeom prst="star1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0" name="Étoile à 16 branches 9"/>
          <p:cNvSpPr/>
          <p:nvPr/>
        </p:nvSpPr>
        <p:spPr>
          <a:xfrm>
            <a:off x="913264" y="4845510"/>
            <a:ext cx="297834" cy="360040"/>
          </a:xfrm>
          <a:prstGeom prst="star1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1" name="Étoile à 16 branches 10"/>
          <p:cNvSpPr/>
          <p:nvPr/>
        </p:nvSpPr>
        <p:spPr>
          <a:xfrm>
            <a:off x="913264" y="3994119"/>
            <a:ext cx="297834" cy="360040"/>
          </a:xfrm>
          <a:prstGeom prst="star1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09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475474053"/>
              </p:ext>
            </p:extLst>
          </p:nvPr>
        </p:nvGraphicFramePr>
        <p:xfrm>
          <a:off x="3131840" y="1007514"/>
          <a:ext cx="5832648" cy="472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cap="all" dirty="0">
                <a:solidFill>
                  <a:srgbClr val="084C8D"/>
                </a:solidFill>
                <a:latin typeface="Gill Sans"/>
                <a:cs typeface="Gill Sans"/>
              </a:rPr>
              <a:t>Acteurs et Enjeux de l’assurance sante</a:t>
            </a:r>
            <a:endParaRPr lang="fr-FR" sz="2000" b="1" cap="all" dirty="0">
              <a:solidFill>
                <a:srgbClr val="084C8D"/>
              </a:solidFill>
              <a:latin typeface="Gill Sans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556792"/>
            <a:ext cx="26438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139CF8"/>
                </a:solidFill>
              </a:rPr>
              <a:t>Le produit est composé d’actes et de service :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Actes codés par le R.O.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Actes de prévention (loi </a:t>
            </a:r>
            <a:r>
              <a:rPr lang="fr-FR" dirty="0"/>
              <a:t>F</a:t>
            </a:r>
            <a:r>
              <a:rPr lang="fr-FR" dirty="0" smtClean="0"/>
              <a:t>illon)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Services proposés par les </a:t>
            </a:r>
            <a:r>
              <a:rPr lang="fr-FR" dirty="0" err="1" smtClean="0"/>
              <a:t>assisteurs</a:t>
            </a:r>
            <a:r>
              <a:rPr lang="fr-FR" dirty="0" smtClean="0"/>
              <a:t>, les gestionnaires, les centres médicaux ou les réseaux 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2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0740" y="894730"/>
            <a:ext cx="80032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 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>
                <a:solidFill>
                  <a:srgbClr val="139CF8"/>
                </a:solidFill>
              </a:rPr>
              <a:t>dans un environnement chargé au niveau de la réglementation </a:t>
            </a:r>
            <a:r>
              <a:rPr lang="fr-F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fr-FR" u="sng" dirty="0" smtClean="0"/>
              <a:t>La </a:t>
            </a:r>
            <a:r>
              <a:rPr lang="fr-FR" u="sng" dirty="0"/>
              <a:t>loi Evin </a:t>
            </a:r>
            <a:r>
              <a:rPr lang="fr-FR" dirty="0"/>
              <a:t>du 31 décembre 1989 et la loi 94-678 du 8 Aout 1994</a:t>
            </a:r>
            <a:r>
              <a:rPr lang="fr-FR" dirty="0" smtClean="0"/>
              <a:t>,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u="sng" dirty="0" smtClean="0"/>
              <a:t>Loi</a:t>
            </a:r>
            <a:r>
              <a:rPr lang="fr-FR" u="sng" dirty="0"/>
              <a:t>  Fillon 2003</a:t>
            </a:r>
            <a:r>
              <a:rPr lang="fr-FR" dirty="0"/>
              <a:t> </a:t>
            </a:r>
            <a:r>
              <a:rPr lang="fr-FR" dirty="0" smtClean="0"/>
              <a:t>du  </a:t>
            </a:r>
            <a:r>
              <a:rPr lang="fr-FR" dirty="0"/>
              <a:t>21 août 2003 crée la notion de contrat responsable  </a:t>
            </a:r>
            <a:r>
              <a:rPr lang="fr-FR" dirty="0" smtClean="0"/>
              <a:t>(actes </a:t>
            </a:r>
            <a:r>
              <a:rPr lang="fr-FR" dirty="0"/>
              <a:t>de </a:t>
            </a:r>
            <a:r>
              <a:rPr lang="fr-FR" dirty="0" smtClean="0"/>
              <a:t>prévention, respect du </a:t>
            </a:r>
            <a:r>
              <a:rPr lang="fr-FR" dirty="0"/>
              <a:t>le parcours de soin</a:t>
            </a:r>
            <a:r>
              <a:rPr lang="fr-FR" dirty="0" smtClean="0"/>
              <a:t>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 </a:t>
            </a:r>
            <a:r>
              <a:rPr lang="fr-FR" dirty="0"/>
              <a:t>-</a:t>
            </a:r>
            <a:r>
              <a:rPr lang="fr-FR" u="sng" dirty="0"/>
              <a:t> Loi Fillon 2009 </a:t>
            </a:r>
            <a:r>
              <a:rPr lang="fr-FR" dirty="0"/>
              <a:t>– </a:t>
            </a:r>
            <a:r>
              <a:rPr lang="fr-FR" dirty="0" smtClean="0"/>
              <a:t>création de la taxe sur les conventions d’assurance.</a:t>
            </a:r>
          </a:p>
          <a:p>
            <a:pPr lvl="0"/>
            <a:endParaRPr lang="fr-FR" u="sng" dirty="0"/>
          </a:p>
          <a:p>
            <a:pPr marL="285750" lvl="0" indent="-285750">
              <a:buFontTx/>
              <a:buChar char="-"/>
            </a:pPr>
            <a:r>
              <a:rPr lang="fr-FR" u="sng" dirty="0" smtClean="0"/>
              <a:t>L’ Ani </a:t>
            </a:r>
            <a:r>
              <a:rPr lang="fr-FR" u="sng" dirty="0"/>
              <a:t>(Accord National Interprofessionnel) 2011</a:t>
            </a:r>
            <a:r>
              <a:rPr lang="fr-FR" dirty="0"/>
              <a:t>, institue la </a:t>
            </a:r>
            <a:r>
              <a:rPr lang="fr-FR" dirty="0" smtClean="0"/>
              <a:t>portabilité (gestion des fins de contrats et des licenciements).</a:t>
            </a:r>
          </a:p>
          <a:p>
            <a:pPr marL="285750" lvl="0" indent="-285750">
              <a:buFontTx/>
              <a:buChar char="-"/>
            </a:pPr>
            <a:endParaRPr lang="fr-FR" u="sng" dirty="0"/>
          </a:p>
          <a:p>
            <a:pPr marL="285750" lvl="0" indent="-285750">
              <a:buFontTx/>
              <a:buChar char="-"/>
            </a:pPr>
            <a:r>
              <a:rPr lang="fr-FR" u="sng" dirty="0" smtClean="0"/>
              <a:t>L’Ani </a:t>
            </a:r>
            <a:r>
              <a:rPr lang="fr-FR" u="sng" dirty="0"/>
              <a:t>2013 </a:t>
            </a:r>
            <a:r>
              <a:rPr lang="fr-FR" dirty="0"/>
              <a:t>clarifie plusieurs points concernant la portabilité et défini le panier de soins qui est entré en application ce 1</a:t>
            </a:r>
            <a:r>
              <a:rPr lang="fr-FR" baseline="30000" dirty="0"/>
              <a:t>er</a:t>
            </a:r>
            <a:r>
              <a:rPr lang="fr-FR" dirty="0"/>
              <a:t> janvier 2016 pour toutes les </a:t>
            </a:r>
            <a:r>
              <a:rPr lang="fr-FR" dirty="0" smtClean="0"/>
              <a:t>entreprises. La </a:t>
            </a:r>
            <a:r>
              <a:rPr lang="fr-FR" dirty="0"/>
              <a:t>généralisation du tiers payant est également entrée en vigueur à l’exception de la région Alsace–Moselle 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/>
              <a:t>E</a:t>
            </a:r>
            <a:r>
              <a:rPr lang="fr-FR" dirty="0" smtClean="0"/>
              <a:t>ntre </a:t>
            </a:r>
            <a:r>
              <a:rPr lang="fr-FR" dirty="0"/>
              <a:t>également en vigueur ce 1</a:t>
            </a:r>
            <a:r>
              <a:rPr lang="fr-FR" baseline="30000" dirty="0"/>
              <a:t>er</a:t>
            </a:r>
            <a:r>
              <a:rPr lang="fr-FR" dirty="0"/>
              <a:t> janvier </a:t>
            </a:r>
            <a:r>
              <a:rPr lang="fr-FR" dirty="0" smtClean="0"/>
              <a:t>2016 </a:t>
            </a:r>
            <a:r>
              <a:rPr lang="fr-FR" u="sng" dirty="0"/>
              <a:t>Solvabilité 2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70740" y="332656"/>
            <a:ext cx="8229600" cy="562074"/>
          </a:xfrm>
          <a:prstGeom prst="rect">
            <a:avLst/>
          </a:prstGeo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cap="all" dirty="0">
                <a:solidFill>
                  <a:srgbClr val="084C8D"/>
                </a:solidFill>
                <a:latin typeface="Gill Sans"/>
                <a:cs typeface="Gill Sans"/>
              </a:rPr>
              <a:t>Acteurs et Enjeux de l’assurance sante</a:t>
            </a:r>
            <a:endParaRPr lang="fr-FR" sz="2000" b="1" cap="all" dirty="0">
              <a:solidFill>
                <a:srgbClr val="084C8D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456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3205018" y="980728"/>
            <a:ext cx="5830799" cy="4824536"/>
            <a:chOff x="562381" y="377079"/>
            <a:chExt cx="10810039" cy="6426090"/>
          </a:xfrm>
        </p:grpSpPr>
        <p:sp>
          <p:nvSpPr>
            <p:cNvPr id="9" name="Ellipse 8"/>
            <p:cNvSpPr/>
            <p:nvPr/>
          </p:nvSpPr>
          <p:spPr>
            <a:xfrm>
              <a:off x="4431700" y="568903"/>
              <a:ext cx="6940720" cy="623426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</a:rPr>
                <a:t>CONTRATS </a:t>
              </a:r>
              <a:endParaRPr lang="fr-FR" sz="13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350" dirty="0" smtClean="0">
                  <a:solidFill>
                    <a:schemeClr val="tx1"/>
                  </a:solidFill>
                </a:rPr>
                <a:t>COLLECTIFS</a:t>
              </a:r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562381" y="377079"/>
              <a:ext cx="6407980" cy="54654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350" dirty="0" smtClean="0">
                  <a:solidFill>
                    <a:schemeClr val="tx1"/>
                  </a:solidFill>
                </a:rPr>
                <a:t>CONTRATS</a:t>
              </a:r>
            </a:p>
            <a:p>
              <a:pPr algn="ctr"/>
              <a:r>
                <a:rPr lang="fr-FR" sz="1350" dirty="0" smtClean="0">
                  <a:solidFill>
                    <a:schemeClr val="tx1"/>
                  </a:solidFill>
                </a:rPr>
                <a:t> </a:t>
              </a:r>
              <a:r>
                <a:rPr lang="fr-FR" sz="1350" dirty="0">
                  <a:solidFill>
                    <a:schemeClr val="tx1"/>
                  </a:solidFill>
                </a:rPr>
                <a:t>INDIVIDUELS</a:t>
              </a: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  <a:p>
              <a:pPr algn="ctr"/>
              <a:endParaRPr lang="fr-FR" sz="1350" dirty="0">
                <a:solidFill>
                  <a:schemeClr val="tx1"/>
                </a:solidFill>
              </a:endParaRPr>
            </a:p>
          </p:txBody>
        </p:sp>
        <p:sp>
          <p:nvSpPr>
            <p:cNvPr id="4" name="Ellipse 3"/>
            <p:cNvSpPr/>
            <p:nvPr/>
          </p:nvSpPr>
          <p:spPr>
            <a:xfrm>
              <a:off x="4110109" y="1305415"/>
              <a:ext cx="2398588" cy="1128405"/>
            </a:xfrm>
            <a:prstGeom prst="ellipse">
              <a:avLst/>
            </a:prstGeom>
            <a:solidFill>
              <a:schemeClr val="bg2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350" dirty="0"/>
                <a:t>Contrats TNS</a:t>
              </a:r>
              <a:endParaRPr lang="fr-FR" sz="1350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517831" y="1671144"/>
              <a:ext cx="2836121" cy="2103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Contrats individuels hors TNS, hors fonctionnaires &amp; assimilés, hors salariés</a:t>
              </a:r>
              <a:endParaRPr lang="fr-FR" sz="1200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870939" y="3842250"/>
              <a:ext cx="3043823" cy="194309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Contrats fonctionnaires &amp; assimilés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7823850" y="1671144"/>
              <a:ext cx="3282663" cy="37511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/>
                <a:t>Contrats Collectifs entreprises</a:t>
              </a:r>
              <a:endParaRPr lang="fr-FR" sz="1350" dirty="0"/>
            </a:p>
          </p:txBody>
        </p:sp>
      </p:grpSp>
      <p:sp>
        <p:nvSpPr>
          <p:cNvPr id="11" name="Ellipse 10"/>
          <p:cNvSpPr/>
          <p:nvPr/>
        </p:nvSpPr>
        <p:spPr>
          <a:xfrm>
            <a:off x="5643991" y="2532405"/>
            <a:ext cx="1355443" cy="125567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Ayant droit des salariés</a:t>
            </a:r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95536" y="144075"/>
            <a:ext cx="8229600" cy="562074"/>
          </a:xfrm>
          <a:prstGeom prst="rect">
            <a:avLst/>
          </a:prstGeo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cap="all" dirty="0">
                <a:solidFill>
                  <a:srgbClr val="084C8D"/>
                </a:solidFill>
                <a:latin typeface="Gill Sans"/>
                <a:cs typeface="Gill Sans"/>
              </a:rPr>
              <a:t>Acteurs et Enjeux de l’assurance sante</a:t>
            </a:r>
            <a:endParaRPr lang="fr-FR" sz="2000" b="1" cap="all" dirty="0">
              <a:solidFill>
                <a:srgbClr val="084C8D"/>
              </a:solidFill>
              <a:latin typeface="Gill Sans"/>
              <a:cs typeface="Gill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12" y="980728"/>
            <a:ext cx="30243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139CF8"/>
                </a:solidFill>
              </a:rPr>
              <a:t>e</a:t>
            </a:r>
            <a:r>
              <a:rPr lang="fr-FR" dirty="0" smtClean="0">
                <a:solidFill>
                  <a:srgbClr val="139CF8"/>
                </a:solidFill>
              </a:rPr>
              <a:t>t dont les frontières évoluent .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L’ANI,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Les branches professionnelles qui font des recommandations</a:t>
            </a:r>
          </a:p>
          <a:p>
            <a:endParaRPr lang="fr-FR" dirty="0"/>
          </a:p>
          <a:p>
            <a:r>
              <a:rPr lang="fr-FR" dirty="0" smtClean="0"/>
              <a:t>Ont pour conséquence, la bascule de nombreux salariés auparavant couverts en individuel vers le collectif.</a:t>
            </a:r>
          </a:p>
          <a:p>
            <a:endParaRPr lang="fr-FR" dirty="0" smtClean="0"/>
          </a:p>
          <a:p>
            <a:r>
              <a:rPr lang="fr-FR" dirty="0" smtClean="0"/>
              <a:t> Prévisionnel : 4 millions de salariés pour l’ANI.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9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861" y="188640"/>
            <a:ext cx="8229600" cy="562074"/>
          </a:xfrm>
        </p:spPr>
        <p:txBody>
          <a:bodyPr/>
          <a:lstStyle/>
          <a:p>
            <a:r>
              <a:rPr lang="fr-FR" sz="2000" dirty="0" smtClean="0"/>
              <a:t>Modèles économiques et facteurs d’</a:t>
            </a:r>
            <a:r>
              <a:rPr lang="fr-FR" sz="2000" dirty="0"/>
              <a:t>é</a:t>
            </a:r>
            <a:r>
              <a:rPr lang="fr-FR" sz="2000" dirty="0" smtClean="0"/>
              <a:t>volution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768229" y="620688"/>
            <a:ext cx="80032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139CF8"/>
                </a:solidFill>
              </a:rPr>
              <a:t>la </a:t>
            </a:r>
            <a:r>
              <a:rPr lang="fr-FR" b="1" dirty="0">
                <a:solidFill>
                  <a:srgbClr val="139CF8"/>
                </a:solidFill>
              </a:rPr>
              <a:t>proposition de valeur :</a:t>
            </a:r>
            <a:endParaRPr lang="fr-FR" dirty="0">
              <a:solidFill>
                <a:srgbClr val="139CF8"/>
              </a:solidFill>
            </a:endParaRPr>
          </a:p>
          <a:p>
            <a:pPr lvl="0"/>
            <a:r>
              <a:rPr lang="fr-FR" dirty="0"/>
              <a:t>Les clients, entreprise ou individus, les courtiers</a:t>
            </a:r>
          </a:p>
          <a:p>
            <a:pPr lvl="0"/>
            <a:r>
              <a:rPr lang="fr-FR" dirty="0"/>
              <a:t>les produits segmentés en une part « obligatoire » liée au RO et une part « service » qui concentre l’innovation produit aujourd’hui,</a:t>
            </a:r>
          </a:p>
          <a:p>
            <a:pPr lvl="0"/>
            <a:r>
              <a:rPr lang="fr-FR" dirty="0"/>
              <a:t>la gestion interne ou externe (c’est-à-dire quand elle est déléguée en tout ou </a:t>
            </a:r>
            <a:r>
              <a:rPr lang="fr-FR" dirty="0" smtClean="0"/>
              <a:t>partie), l’</a:t>
            </a:r>
            <a:r>
              <a:rPr lang="fr-FR" dirty="0" err="1" smtClean="0"/>
              <a:t>assisteur</a:t>
            </a:r>
            <a:r>
              <a:rPr lang="fr-FR" dirty="0" smtClean="0"/>
              <a:t>, les </a:t>
            </a:r>
            <a:r>
              <a:rPr lang="fr-FR" dirty="0"/>
              <a:t>réseaux, etc…</a:t>
            </a:r>
          </a:p>
          <a:p>
            <a:r>
              <a:rPr lang="fr-FR" b="1" dirty="0">
                <a:solidFill>
                  <a:srgbClr val="139CF8"/>
                </a:solidFill>
              </a:rPr>
              <a:t>L</a:t>
            </a:r>
            <a:r>
              <a:rPr lang="fr-FR" b="1" dirty="0" smtClean="0">
                <a:solidFill>
                  <a:srgbClr val="139CF8"/>
                </a:solidFill>
              </a:rPr>
              <a:t>’architecture </a:t>
            </a:r>
            <a:r>
              <a:rPr lang="fr-FR" b="1" dirty="0">
                <a:solidFill>
                  <a:srgbClr val="139CF8"/>
                </a:solidFill>
              </a:rPr>
              <a:t>de valeur</a:t>
            </a:r>
            <a:r>
              <a:rPr lang="fr-FR" dirty="0">
                <a:solidFill>
                  <a:srgbClr val="139CF8"/>
                </a:solidFill>
              </a:rPr>
              <a:t>, </a:t>
            </a:r>
            <a:r>
              <a:rPr lang="fr-FR" dirty="0" smtClean="0"/>
              <a:t> </a:t>
            </a:r>
            <a:r>
              <a:rPr lang="fr-FR" dirty="0"/>
              <a:t>quatre opérations </a:t>
            </a:r>
            <a:r>
              <a:rPr lang="fr-FR" dirty="0" smtClean="0"/>
              <a:t>principales : </a:t>
            </a:r>
            <a:endParaRPr lang="fr-FR" dirty="0"/>
          </a:p>
          <a:p>
            <a:pPr lvl="0"/>
            <a:r>
              <a:rPr lang="fr-FR" dirty="0" smtClean="0"/>
              <a:t>-   la </a:t>
            </a:r>
            <a:r>
              <a:rPr lang="fr-FR" dirty="0"/>
              <a:t>distribution,</a:t>
            </a:r>
          </a:p>
          <a:p>
            <a:pPr marL="285750" lvl="0" indent="-285750">
              <a:buFontTx/>
              <a:buChar char="-"/>
            </a:pPr>
            <a:r>
              <a:rPr lang="fr-FR" dirty="0" smtClean="0"/>
              <a:t>l’émission </a:t>
            </a:r>
            <a:r>
              <a:rPr lang="fr-FR" dirty="0"/>
              <a:t>contractuelle,  </a:t>
            </a:r>
            <a:endParaRPr lang="fr-FR" dirty="0" smtClean="0"/>
          </a:p>
          <a:p>
            <a:pPr marL="285750" lvl="0" indent="-285750">
              <a:buFontTx/>
              <a:buChar char="-"/>
            </a:pPr>
            <a:r>
              <a:rPr lang="fr-FR" dirty="0" smtClean="0"/>
              <a:t>l’encaissement,</a:t>
            </a:r>
          </a:p>
          <a:p>
            <a:pPr marL="285750" lvl="0" indent="-285750">
              <a:buFontTx/>
              <a:buChar char="-"/>
            </a:pPr>
            <a:r>
              <a:rPr lang="fr-FR" dirty="0" smtClean="0"/>
              <a:t>le </a:t>
            </a:r>
            <a:r>
              <a:rPr lang="fr-FR" dirty="0"/>
              <a:t>remboursement.</a:t>
            </a:r>
          </a:p>
          <a:p>
            <a:r>
              <a:rPr lang="fr-FR" b="1" dirty="0" smtClean="0">
                <a:solidFill>
                  <a:srgbClr val="139CF8"/>
                </a:solidFill>
              </a:rPr>
              <a:t>l’équation </a:t>
            </a:r>
            <a:r>
              <a:rPr lang="fr-FR" b="1" dirty="0">
                <a:solidFill>
                  <a:srgbClr val="139CF8"/>
                </a:solidFill>
              </a:rPr>
              <a:t>de profit </a:t>
            </a:r>
            <a:r>
              <a:rPr lang="fr-FR" b="1" dirty="0" smtClean="0">
                <a:solidFill>
                  <a:srgbClr val="139CF8"/>
                </a:solidFill>
              </a:rPr>
              <a:t> </a:t>
            </a:r>
            <a:r>
              <a:rPr lang="fr-FR" dirty="0" smtClean="0"/>
              <a:t>prend en compte en plus de l’architecture de valeur, l’inversion </a:t>
            </a:r>
            <a:r>
              <a:rPr lang="fr-FR" dirty="0"/>
              <a:t>de </a:t>
            </a:r>
            <a:r>
              <a:rPr lang="fr-FR" dirty="0" smtClean="0"/>
              <a:t>cycle :</a:t>
            </a:r>
          </a:p>
          <a:p>
            <a:r>
              <a:rPr lang="fr-FR" dirty="0" smtClean="0"/>
              <a:t>Le pilotage du ROCE se fait soit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en </a:t>
            </a:r>
            <a:r>
              <a:rPr lang="fr-FR" dirty="0"/>
              <a:t>mode « stand </a:t>
            </a:r>
            <a:r>
              <a:rPr lang="fr-FR" dirty="0" err="1"/>
              <a:t>alone</a:t>
            </a:r>
            <a:r>
              <a:rPr lang="fr-FR" dirty="0"/>
              <a:t> » c’est-à-dire qu’elle doit être </a:t>
            </a:r>
            <a:r>
              <a:rPr lang="fr-FR" dirty="0" smtClean="0"/>
              <a:t>rentable indépendamment ,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en </a:t>
            </a:r>
            <a:r>
              <a:rPr lang="fr-FR" dirty="0"/>
              <a:t>mode « </a:t>
            </a:r>
            <a:r>
              <a:rPr lang="fr-FR" dirty="0" smtClean="0"/>
              <a:t>mutualisation » 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Ce </a:t>
            </a:r>
            <a:r>
              <a:rPr lang="fr-FR" dirty="0"/>
              <a:t>niveau (ou pas) d’agrégation va influencer considérablement </a:t>
            </a:r>
            <a:r>
              <a:rPr lang="fr-FR" b="1" dirty="0">
                <a:solidFill>
                  <a:srgbClr val="139CF8"/>
                </a:solidFill>
              </a:rPr>
              <a:t>la politique d’indexation </a:t>
            </a:r>
            <a:r>
              <a:rPr lang="fr-FR" dirty="0"/>
              <a:t>de l’entreprise </a:t>
            </a:r>
            <a:r>
              <a:rPr lang="fr-FR" dirty="0" smtClean="0"/>
              <a:t>d’assurance dans un secteur dont la rentabilité technique est estimé au global autour de 0,6%.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63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98338614"/>
              </p:ext>
            </p:extLst>
          </p:nvPr>
        </p:nvGraphicFramePr>
        <p:xfrm>
          <a:off x="2051720" y="15748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1"/>
          <p:cNvSpPr txBox="1">
            <a:spLocks/>
          </p:cNvSpPr>
          <p:nvPr/>
        </p:nvSpPr>
        <p:spPr>
          <a:xfrm>
            <a:off x="541861" y="188640"/>
            <a:ext cx="8229600" cy="5620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cap="all" dirty="0">
                <a:solidFill>
                  <a:srgbClr val="084C8D"/>
                </a:solidFill>
                <a:latin typeface="Gill Sans"/>
                <a:cs typeface="Gill Sans"/>
              </a:rPr>
              <a:t>Modèles économiques et facteurs d’évolution</a:t>
            </a:r>
            <a:endParaRPr lang="fr-FR" sz="2000" b="1" cap="all" dirty="0">
              <a:solidFill>
                <a:srgbClr val="084C8D"/>
              </a:solidFill>
              <a:latin typeface="Gill Sans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229" y="620689"/>
            <a:ext cx="45958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139CF8"/>
                </a:solidFill>
              </a:rPr>
              <a:t>Une classification orientée plan d’affaires et pilotage du ROCE.</a:t>
            </a:r>
            <a:endParaRPr lang="fr-FR" dirty="0">
              <a:solidFill>
                <a:srgbClr val="139CF8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744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HEC Blanc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18433</TotalTime>
  <Words>1071</Words>
  <Application>Microsoft Office PowerPoint</Application>
  <PresentationFormat>Affichage à l'écran (4:3)</PresentationFormat>
  <Paragraphs>271</Paragraphs>
  <Slides>15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ＭＳ Ｐゴシック</vt:lpstr>
      <vt:lpstr>Abadi MT Condensed Light</vt:lpstr>
      <vt:lpstr>Arial</vt:lpstr>
      <vt:lpstr>Calibri</vt:lpstr>
      <vt:lpstr>Century Gothic</vt:lpstr>
      <vt:lpstr>Gill Sans</vt:lpstr>
      <vt:lpstr>Gill Sans Light</vt:lpstr>
      <vt:lpstr>Gill Sans MT</vt:lpstr>
      <vt:lpstr>Wingdings</vt:lpstr>
      <vt:lpstr>Thème HEC Blanc</vt:lpstr>
      <vt:lpstr>Quels modèles économiques en assurance santé ?    Impact  des nouvelles dispositions règlementaires : ANI, Contrats Responsables, Solvabilité 2 – Impact du digital </vt:lpstr>
      <vt:lpstr>Introduction</vt:lpstr>
      <vt:lpstr>Présentation PowerPoint</vt:lpstr>
      <vt:lpstr>Acteurs et Enjeux de l’assurance sante</vt:lpstr>
      <vt:lpstr>Présentation PowerPoint</vt:lpstr>
      <vt:lpstr>Présentation PowerPoint</vt:lpstr>
      <vt:lpstr>Présentation PowerPoint</vt:lpstr>
      <vt:lpstr>Modèles économiques et facteurs d’évolution</vt:lpstr>
      <vt:lpstr>Présentation PowerPoint</vt:lpstr>
      <vt:lpstr>Présentation PowerPoint</vt:lpstr>
      <vt:lpstr>Présentation PowerPoint</vt:lpstr>
      <vt:lpstr>Quels nouveaux modèles économiques ?</vt:lpstr>
      <vt:lpstr>Quels nouveaux modèles économiques ?</vt:lpstr>
      <vt:lpstr>Présentation PowerPoint</vt:lpstr>
      <vt:lpstr>Présentation PowerPoint</vt:lpstr>
    </vt:vector>
  </TitlesOfParts>
  <Company>Hec Paris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Hec Paris</dc:creator>
  <cp:lastModifiedBy>maissetou Coulibaly</cp:lastModifiedBy>
  <cp:revision>394</cp:revision>
  <cp:lastPrinted>2014-09-16T10:24:14Z</cp:lastPrinted>
  <dcterms:created xsi:type="dcterms:W3CDTF">2013-07-22T09:49:07Z</dcterms:created>
  <dcterms:modified xsi:type="dcterms:W3CDTF">2016-04-17T05:20:22Z</dcterms:modified>
</cp:coreProperties>
</file>