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73" r:id="rId3"/>
    <p:sldId id="274" r:id="rId4"/>
    <p:sldId id="259" r:id="rId5"/>
    <p:sldId id="272" r:id="rId6"/>
    <p:sldId id="258" r:id="rId7"/>
    <p:sldId id="265" r:id="rId8"/>
    <p:sldId id="267" r:id="rId9"/>
    <p:sldId id="268" r:id="rId10"/>
    <p:sldId id="270"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25C0E-BEF8-E04B-E15C-B409BBB2731D}" v="404" dt="2021-05-28T21:17:44.846"/>
    <p1510:client id="{981A2F67-98BD-CE59-5E4B-76CDB096652E}" v="206" dt="2021-05-29T05:37:02.356"/>
    <p1510:client id="{B02EFF10-A7FE-4948-9E30-C93A2C734747}" v="1741" dt="2021-05-28T20:54:35.154"/>
    <p1510:client id="{BE2D65E4-EBD1-9223-30D8-5996BB311A7C}" v="1453" dt="2021-05-29T08:23:32.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5/29/2021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000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5/29/2021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0858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5/29/2021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885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5/29/2021</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5018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5/29/2021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4997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5/29/2021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2199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5/29/2021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00464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5/29/2021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58853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5/29/2021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05555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5/29/2021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629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5/29/2021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9149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5/29/2021</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201592725"/>
      </p:ext>
    </p:extLst>
  </p:cSld>
  <p:clrMap bg1="lt1" tx1="dk1" bg2="lt2" tx2="dk2" accent1="accent1" accent2="accent2" accent3="accent3" accent4="accent4" accent5="accent5" accent6="accent6" hlink="hlink" folHlink="folHlink"/>
  <p:sldLayoutIdLst>
    <p:sldLayoutId id="2147483762" r:id="rId1"/>
    <p:sldLayoutId id="2147483752" r:id="rId2"/>
    <p:sldLayoutId id="2147483753" r:id="rId3"/>
    <p:sldLayoutId id="2147483754" r:id="rId4"/>
    <p:sldLayoutId id="2147483755" r:id="rId5"/>
    <p:sldLayoutId id="2147483756" r:id="rId6"/>
    <p:sldLayoutId id="2147483757" r:id="rId7"/>
    <p:sldLayoutId id="2147483761" r:id="rId8"/>
    <p:sldLayoutId id="2147483758" r:id="rId9"/>
    <p:sldLayoutId id="2147483759" r:id="rId10"/>
    <p:sldLayoutId id="2147483760"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4">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3" name="Rectangle 36">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4" name="Picture 3">
            <a:extLst>
              <a:ext uri="{FF2B5EF4-FFF2-40B4-BE49-F238E27FC236}">
                <a16:creationId xmlns:a16="http://schemas.microsoft.com/office/drawing/2014/main" id="{21EDCC50-E006-4301-8EC8-0416DA73398A}"/>
              </a:ext>
            </a:extLst>
          </p:cNvPr>
          <p:cNvPicPr>
            <a:picLocks noChangeAspect="1"/>
          </p:cNvPicPr>
          <p:nvPr/>
        </p:nvPicPr>
        <p:blipFill rotWithShape="1">
          <a:blip r:embed="rId2">
            <a:alphaModFix/>
          </a:blip>
          <a:srcRect t="7385" r="-1" b="7383"/>
          <a:stretch/>
        </p:blipFill>
        <p:spPr>
          <a:xfrm>
            <a:off x="20" y="44671"/>
            <a:ext cx="12188932" cy="6856624"/>
          </a:xfrm>
          <a:prstGeom prst="rect">
            <a:avLst/>
          </a:prstGeom>
        </p:spPr>
      </p:pic>
      <p:sp>
        <p:nvSpPr>
          <p:cNvPr id="34" name="Rectangle 38">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A095E96-319D-4055-AD99-41FEB4030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46522"/>
            <a:ext cx="6327657" cy="4003971"/>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E5EBF7A8-B42B-4EC3-B442-9B2D1902A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1546521"/>
            <a:ext cx="6327656" cy="401607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05654" y="1828800"/>
            <a:ext cx="4958128" cy="2209800"/>
          </a:xfrm>
        </p:spPr>
        <p:txBody>
          <a:bodyPr anchor="b">
            <a:normAutofit/>
          </a:bodyPr>
          <a:lstStyle/>
          <a:p>
            <a:pPr algn="l"/>
            <a:r>
              <a:rPr lang="en-GB" b="0">
                <a:solidFill>
                  <a:srgbClr val="FFFF00"/>
                </a:solidFill>
                <a:latin typeface="Amasis MT Pro Black"/>
                <a:ea typeface="+mj-lt"/>
                <a:cs typeface="+mj-lt"/>
              </a:rPr>
              <a:t>Hospital4you</a:t>
            </a:r>
            <a:endParaRPr lang="en-GB" b="0">
              <a:solidFill>
                <a:srgbClr val="FFFFFF"/>
              </a:solidFill>
              <a:latin typeface="Avenir Next LT Pro"/>
              <a:ea typeface="+mj-lt"/>
              <a:cs typeface="+mj-lt"/>
            </a:endParaRPr>
          </a:p>
          <a:p>
            <a:pPr algn="l"/>
            <a:endParaRPr lang="en-GB" dirty="0"/>
          </a:p>
        </p:txBody>
      </p:sp>
      <p:sp>
        <p:nvSpPr>
          <p:cNvPr id="3" name="Subtitle 2"/>
          <p:cNvSpPr>
            <a:spLocks noGrp="1"/>
          </p:cNvSpPr>
          <p:nvPr>
            <p:ph type="subTitle" idx="1"/>
          </p:nvPr>
        </p:nvSpPr>
        <p:spPr>
          <a:xfrm>
            <a:off x="858449" y="4286251"/>
            <a:ext cx="4958128" cy="1120477"/>
          </a:xfrm>
        </p:spPr>
        <p:txBody>
          <a:bodyPr anchor="t">
            <a:normAutofit/>
          </a:bodyPr>
          <a:lstStyle/>
          <a:p>
            <a:pPr algn="l"/>
            <a:r>
              <a:rPr lang="en-GB" sz="2800" b="1">
                <a:solidFill>
                  <a:srgbClr val="FFFFFF"/>
                </a:solidFill>
                <a:ea typeface="+mn-lt"/>
                <a:cs typeface="+mn-lt"/>
              </a:rPr>
              <a:t>HealthTech</a:t>
            </a:r>
            <a:endParaRPr lang="en-US"/>
          </a:p>
        </p:txBody>
      </p:sp>
      <p:sp>
        <p:nvSpPr>
          <p:cNvPr id="4" name="Rectangle 3">
            <a:extLst>
              <a:ext uri="{FF2B5EF4-FFF2-40B4-BE49-F238E27FC236}">
                <a16:creationId xmlns:a16="http://schemas.microsoft.com/office/drawing/2014/main" id="{0C845FD7-0D7A-4C57-9EE2-9DF549975E18}"/>
              </a:ext>
            </a:extLst>
          </p:cNvPr>
          <p:cNvSpPr/>
          <p:nvPr/>
        </p:nvSpPr>
        <p:spPr>
          <a:xfrm>
            <a:off x="5638799" y="2971799"/>
            <a:ext cx="917863" cy="91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D5448B6-2154-4DC0-86E3-ADAEE71CBF2A}"/>
              </a:ext>
            </a:extLst>
          </p:cNvPr>
          <p:cNvSpPr txBox="1"/>
          <p:nvPr/>
        </p:nvSpPr>
        <p:spPr>
          <a:xfrm>
            <a:off x="7326457" y="1135207"/>
            <a:ext cx="4362448" cy="3877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solidFill>
                  <a:srgbClr val="FFFF00"/>
                </a:solidFill>
                <a:highlight>
                  <a:srgbClr val="008000"/>
                </a:highlight>
              </a:rPr>
              <a:t>By </a:t>
            </a:r>
            <a:r>
              <a:rPr lang="en-US" sz="2800" b="1" u="sng" dirty="0">
                <a:solidFill>
                  <a:srgbClr val="FFFF00"/>
                </a:solidFill>
                <a:highlight>
                  <a:srgbClr val="008000"/>
                </a:highlight>
              </a:rPr>
              <a:t>Codersinpyjamas</a:t>
            </a:r>
            <a:endParaRPr lang="en-US" sz="2800" u="sng" dirty="0">
              <a:solidFill>
                <a:srgbClr val="FFFF00"/>
              </a:solidFill>
              <a:highlight>
                <a:srgbClr val="008000"/>
              </a:highlight>
            </a:endParaRPr>
          </a:p>
          <a:p>
            <a:endParaRPr lang="en-US" b="1" dirty="0">
              <a:solidFill>
                <a:srgbClr val="FFFF00"/>
              </a:solidFill>
            </a:endParaRPr>
          </a:p>
          <a:p>
            <a:r>
              <a:rPr lang="en-US" sz="2000" b="1">
                <a:solidFill>
                  <a:srgbClr val="FFFF00"/>
                </a:solidFill>
              </a:rPr>
              <a:t>Team Members:</a:t>
            </a:r>
            <a:endParaRPr lang="en-US" sz="2000">
              <a:solidFill>
                <a:srgbClr val="FFFF00"/>
              </a:solidFill>
            </a:endParaRPr>
          </a:p>
          <a:p>
            <a:endParaRPr lang="en-US" b="1" dirty="0">
              <a:solidFill>
                <a:srgbClr val="FFFF00"/>
              </a:solidFill>
              <a:ea typeface="+mn-lt"/>
              <a:cs typeface="+mn-lt"/>
            </a:endParaRPr>
          </a:p>
          <a:p>
            <a:r>
              <a:rPr lang="en-US" b="1">
                <a:solidFill>
                  <a:srgbClr val="FFFF00"/>
                </a:solidFill>
                <a:ea typeface="+mn-lt"/>
                <a:cs typeface="+mn-lt"/>
              </a:rPr>
              <a:t>Shrey Bishnoi (</a:t>
            </a:r>
            <a:r>
              <a:rPr lang="en-US" b="1">
                <a:solidFill>
                  <a:schemeClr val="bg1"/>
                </a:solidFill>
                <a:ea typeface="+mn-lt"/>
                <a:cs typeface="+mn-lt"/>
              </a:rPr>
              <a:t>sbishnoi2000.sb@gmail.com</a:t>
            </a:r>
            <a:r>
              <a:rPr lang="en-US" b="1">
                <a:solidFill>
                  <a:srgbClr val="FFFF00"/>
                </a:solidFill>
                <a:ea typeface="+mn-lt"/>
                <a:cs typeface="+mn-lt"/>
              </a:rPr>
              <a:t>)</a:t>
            </a:r>
            <a:endParaRPr lang="en-US" b="1" dirty="0">
              <a:solidFill>
                <a:srgbClr val="FFFF00"/>
              </a:solidFill>
              <a:ea typeface="+mn-lt"/>
              <a:cs typeface="+mn-lt"/>
            </a:endParaRPr>
          </a:p>
          <a:p>
            <a:r>
              <a:rPr lang="en-US" b="1">
                <a:solidFill>
                  <a:srgbClr val="FFFF00"/>
                </a:solidFill>
                <a:ea typeface="+mn-lt"/>
                <a:cs typeface="+mn-lt"/>
              </a:rPr>
              <a:t>Devansh Arora</a:t>
            </a:r>
            <a:endParaRPr lang="en-US" b="1" dirty="0">
              <a:solidFill>
                <a:srgbClr val="FFFF00"/>
              </a:solidFill>
              <a:ea typeface="+mn-lt"/>
              <a:cs typeface="+mn-lt"/>
            </a:endParaRPr>
          </a:p>
          <a:p>
            <a:r>
              <a:rPr lang="en-US" b="1">
                <a:solidFill>
                  <a:srgbClr val="FFFF00"/>
                </a:solidFill>
                <a:ea typeface="+mn-lt"/>
                <a:cs typeface="+mn-lt"/>
              </a:rPr>
              <a:t>(</a:t>
            </a:r>
            <a:r>
              <a:rPr lang="en-US" b="1">
                <a:solidFill>
                  <a:schemeClr val="bg1"/>
                </a:solidFill>
                <a:ea typeface="+mn-lt"/>
                <a:cs typeface="+mn-lt"/>
              </a:rPr>
              <a:t>daa.devansh@gmail.com</a:t>
            </a:r>
            <a:r>
              <a:rPr lang="en-US" b="1">
                <a:solidFill>
                  <a:srgbClr val="FFFF00"/>
                </a:solidFill>
                <a:ea typeface="+mn-lt"/>
                <a:cs typeface="+mn-lt"/>
              </a:rPr>
              <a:t>)</a:t>
            </a:r>
            <a:endParaRPr lang="en-US" b="1" dirty="0">
              <a:solidFill>
                <a:srgbClr val="FFFF00"/>
              </a:solidFill>
              <a:ea typeface="+mn-lt"/>
              <a:cs typeface="+mn-lt"/>
            </a:endParaRPr>
          </a:p>
          <a:p>
            <a:r>
              <a:rPr lang="en-US" b="1">
                <a:solidFill>
                  <a:srgbClr val="FFFF00"/>
                </a:solidFill>
                <a:ea typeface="+mn-lt"/>
                <a:cs typeface="+mn-lt"/>
              </a:rPr>
              <a:t>Gaurav Chhapliyal</a:t>
            </a:r>
            <a:endParaRPr lang="en-US" b="1" dirty="0">
              <a:solidFill>
                <a:srgbClr val="FFFF00"/>
              </a:solidFill>
              <a:ea typeface="+mn-lt"/>
              <a:cs typeface="+mn-lt"/>
            </a:endParaRPr>
          </a:p>
          <a:p>
            <a:r>
              <a:rPr lang="en-US" b="1">
                <a:solidFill>
                  <a:srgbClr val="FFFF00"/>
                </a:solidFill>
                <a:ea typeface="+mn-lt"/>
                <a:cs typeface="+mn-lt"/>
              </a:rPr>
              <a:t>(</a:t>
            </a:r>
            <a:r>
              <a:rPr lang="en-US" b="1">
                <a:solidFill>
                  <a:schemeClr val="bg1"/>
                </a:solidFill>
                <a:ea typeface="+mn-lt"/>
                <a:cs typeface="+mn-lt"/>
              </a:rPr>
              <a:t>gauravchhapliyal2001@gmail.com</a:t>
            </a:r>
            <a:r>
              <a:rPr lang="en-US" b="1">
                <a:solidFill>
                  <a:srgbClr val="FFFF00"/>
                </a:solidFill>
                <a:ea typeface="+mn-lt"/>
                <a:cs typeface="+mn-lt"/>
              </a:rPr>
              <a:t>)</a:t>
            </a:r>
            <a:endParaRPr lang="en-US" b="1" dirty="0">
              <a:solidFill>
                <a:srgbClr val="FFFF00"/>
              </a:solidFill>
              <a:ea typeface="+mn-lt"/>
              <a:cs typeface="+mn-lt"/>
            </a:endParaRPr>
          </a:p>
          <a:p>
            <a:r>
              <a:rPr lang="en-US" b="1">
                <a:solidFill>
                  <a:srgbClr val="FFFF00"/>
                </a:solidFill>
                <a:ea typeface="+mn-lt"/>
                <a:cs typeface="+mn-lt"/>
              </a:rPr>
              <a:t>Rohan Garg</a:t>
            </a:r>
            <a:endParaRPr lang="en-US" b="1" dirty="0">
              <a:solidFill>
                <a:srgbClr val="FFFF00"/>
              </a:solidFill>
              <a:ea typeface="+mn-lt"/>
              <a:cs typeface="+mn-lt"/>
            </a:endParaRPr>
          </a:p>
          <a:p>
            <a:r>
              <a:rPr lang="en-US" b="1">
                <a:solidFill>
                  <a:srgbClr val="FFFF00"/>
                </a:solidFill>
              </a:rPr>
              <a:t>(</a:t>
            </a:r>
            <a:r>
              <a:rPr lang="en-US" b="1">
                <a:solidFill>
                  <a:schemeClr val="bg1"/>
                </a:solidFill>
                <a:ea typeface="+mn-lt"/>
                <a:cs typeface="+mn-lt"/>
              </a:rPr>
              <a:t> rohan131101@gmail.com</a:t>
            </a:r>
            <a:r>
              <a:rPr lang="en-US" b="1">
                <a:solidFill>
                  <a:srgbClr val="FFFF00"/>
                </a:solidFill>
              </a:rPr>
              <a:t>)</a:t>
            </a:r>
            <a:endParaRPr lang="en-US" b="1" dirty="0">
              <a:solidFill>
                <a:srgbClr val="FFFF00"/>
              </a:solidFill>
            </a:endParaRPr>
          </a:p>
          <a:p>
            <a:endParaRPr lang="en-US" dirty="0">
              <a:solidFill>
                <a:srgbClr val="FFFF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F5BB-64A0-474E-BB4C-10771E2908EB}"/>
              </a:ext>
            </a:extLst>
          </p:cNvPr>
          <p:cNvSpPr>
            <a:spLocks noGrp="1"/>
          </p:cNvSpPr>
          <p:nvPr>
            <p:ph type="title"/>
          </p:nvPr>
        </p:nvSpPr>
        <p:spPr/>
        <p:txBody>
          <a:bodyPr/>
          <a:lstStyle/>
          <a:p>
            <a:r>
              <a:rPr lang="en-US"/>
              <a:t>Benefits</a:t>
            </a:r>
          </a:p>
        </p:txBody>
      </p:sp>
      <p:sp>
        <p:nvSpPr>
          <p:cNvPr id="3" name="Content Placeholder 2">
            <a:extLst>
              <a:ext uri="{FF2B5EF4-FFF2-40B4-BE49-F238E27FC236}">
                <a16:creationId xmlns:a16="http://schemas.microsoft.com/office/drawing/2014/main" id="{CF9D9AEA-A372-40E6-B1F3-6FECC77F96FC}"/>
              </a:ext>
            </a:extLst>
          </p:cNvPr>
          <p:cNvSpPr>
            <a:spLocks noGrp="1"/>
          </p:cNvSpPr>
          <p:nvPr>
            <p:ph idx="1"/>
          </p:nvPr>
        </p:nvSpPr>
        <p:spPr/>
        <p:txBody>
          <a:bodyPr vert="horz" lIns="91440" tIns="45720" rIns="91440" bIns="45720" rtlCol="0" anchor="t">
            <a:normAutofit/>
          </a:bodyPr>
          <a:lstStyle/>
          <a:p>
            <a:r>
              <a:rPr lang="en-US" b="1">
                <a:ea typeface="+mn-lt"/>
                <a:cs typeface="+mn-lt"/>
              </a:rPr>
              <a:t>Satisfaction for patient and hospital both</a:t>
            </a:r>
          </a:p>
          <a:p>
            <a:r>
              <a:rPr lang="en-US" b="1"/>
              <a:t>Real-time Hospital stats</a:t>
            </a:r>
          </a:p>
          <a:p>
            <a:r>
              <a:rPr lang="en-US" b="1"/>
              <a:t>Emergency support</a:t>
            </a:r>
          </a:p>
          <a:p>
            <a:r>
              <a:rPr lang="en-US" b="1"/>
              <a:t>Secure user info</a:t>
            </a:r>
          </a:p>
          <a:p>
            <a:r>
              <a:rPr lang="en-US" b="1"/>
              <a:t>Correct Guidance to deploy correct decision</a:t>
            </a:r>
          </a:p>
          <a:p>
            <a:endParaRPr lang="en-US" b="1"/>
          </a:p>
          <a:p>
            <a:endParaRPr lang="en-US" b="1"/>
          </a:p>
          <a:p>
            <a:endParaRPr lang="en-US" b="1"/>
          </a:p>
        </p:txBody>
      </p:sp>
    </p:spTree>
    <p:extLst>
      <p:ext uri="{BB962C8B-B14F-4D97-AF65-F5344CB8AC3E}">
        <p14:creationId xmlns:p14="http://schemas.microsoft.com/office/powerpoint/2010/main" val="322296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C004-B343-4261-9DB0-EFED76E2A041}"/>
              </a:ext>
            </a:extLst>
          </p:cNvPr>
          <p:cNvSpPr>
            <a:spLocks noGrp="1"/>
          </p:cNvSpPr>
          <p:nvPr>
            <p:ph type="title"/>
          </p:nvPr>
        </p:nvSpPr>
        <p:spPr/>
        <p:txBody>
          <a:bodyPr/>
          <a:lstStyle/>
          <a:p>
            <a:r>
              <a:rPr lang="en-US"/>
              <a:t>Problems</a:t>
            </a:r>
          </a:p>
        </p:txBody>
      </p:sp>
      <p:sp>
        <p:nvSpPr>
          <p:cNvPr id="3" name="Content Placeholder 2">
            <a:extLst>
              <a:ext uri="{FF2B5EF4-FFF2-40B4-BE49-F238E27FC236}">
                <a16:creationId xmlns:a16="http://schemas.microsoft.com/office/drawing/2014/main" id="{F6A0E0EA-C19E-4A26-88DD-81FFAAB44C5A}"/>
              </a:ext>
            </a:extLst>
          </p:cNvPr>
          <p:cNvSpPr>
            <a:spLocks noGrp="1"/>
          </p:cNvSpPr>
          <p:nvPr>
            <p:ph idx="1"/>
          </p:nvPr>
        </p:nvSpPr>
        <p:spPr/>
        <p:txBody>
          <a:bodyPr vert="horz" lIns="91440" tIns="45720" rIns="91440" bIns="45720" rtlCol="0" anchor="t">
            <a:normAutofit/>
          </a:bodyPr>
          <a:lstStyle/>
          <a:p>
            <a:r>
              <a:rPr lang="en-US"/>
              <a:t>In current scenerio , we see people facing difficulty to opt for best treatment in suitable hospital according to their need and ultimately end up getting long bills with unnecessary treatment or maybe even wrong treatment leading to </a:t>
            </a:r>
          </a:p>
          <a:p>
            <a:r>
              <a:rPr lang="en-US">
                <a:ea typeface="+mn-lt"/>
                <a:cs typeface="+mn-lt"/>
              </a:rPr>
              <a:t>Collecting patient health diagnostic data is a manual process and a lack of data makes it difficult for doctors to turn it into actionable recommendations</a:t>
            </a:r>
          </a:p>
          <a:p>
            <a:endParaRPr lang="en-US" dirty="0"/>
          </a:p>
        </p:txBody>
      </p:sp>
    </p:spTree>
    <p:extLst>
      <p:ext uri="{BB962C8B-B14F-4D97-AF65-F5344CB8AC3E}">
        <p14:creationId xmlns:p14="http://schemas.microsoft.com/office/powerpoint/2010/main" val="165602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9AAE-90F9-415D-AA71-C5613650EC53}"/>
              </a:ext>
            </a:extLst>
          </p:cNvPr>
          <p:cNvSpPr>
            <a:spLocks noGrp="1"/>
          </p:cNvSpPr>
          <p:nvPr>
            <p:ph type="title"/>
          </p:nvPr>
        </p:nvSpPr>
        <p:spPr/>
        <p:txBody>
          <a:bodyPr/>
          <a:lstStyle/>
          <a:p>
            <a:r>
              <a:rPr lang="en-US"/>
              <a:t>Solutions</a:t>
            </a:r>
          </a:p>
        </p:txBody>
      </p:sp>
      <p:sp>
        <p:nvSpPr>
          <p:cNvPr id="3" name="Content Placeholder 2">
            <a:extLst>
              <a:ext uri="{FF2B5EF4-FFF2-40B4-BE49-F238E27FC236}">
                <a16:creationId xmlns:a16="http://schemas.microsoft.com/office/drawing/2014/main" id="{DC06B627-308B-4591-B1B3-46DD263EFF02}"/>
              </a:ext>
            </a:extLst>
          </p:cNvPr>
          <p:cNvSpPr>
            <a:spLocks noGrp="1"/>
          </p:cNvSpPr>
          <p:nvPr>
            <p:ph idx="1"/>
          </p:nvPr>
        </p:nvSpPr>
        <p:spPr/>
        <p:txBody>
          <a:bodyPr vert="horz" lIns="91440" tIns="45720" rIns="91440" bIns="45720" rtlCol="0" anchor="t">
            <a:normAutofit/>
          </a:bodyPr>
          <a:lstStyle/>
          <a:p>
            <a:r>
              <a:rPr lang="en-GB">
                <a:solidFill>
                  <a:srgbClr val="FFFF00"/>
                </a:solidFill>
                <a:latin typeface="Amasis MT Pro Black"/>
                <a:ea typeface="+mn-lt"/>
                <a:cs typeface="+mn-lt"/>
              </a:rPr>
              <a:t>Hospital4you</a:t>
            </a:r>
            <a:r>
              <a:rPr lang="en-GB">
                <a:ea typeface="+mn-lt"/>
                <a:cs typeface="+mn-lt"/>
              </a:rPr>
              <a:t> is an online platform which provides recommendation of best Hospital in specified areas you want to search according to past report and reviews of hospitals and success rate of surgeries by taking care of every aspect such as death rate/safety measures/staff/best facility hospital is famous for. Also, the Health assistant feeds your symptoms and tells which hospital to consider by filtering accordingly best suited.</a:t>
            </a:r>
            <a:endParaRPr lang="en-US">
              <a:ea typeface="+mn-lt"/>
              <a:cs typeface="+mn-lt"/>
            </a:endParaRPr>
          </a:p>
          <a:p>
            <a:endParaRPr lang="en-US" dirty="0"/>
          </a:p>
        </p:txBody>
      </p:sp>
    </p:spTree>
    <p:extLst>
      <p:ext uri="{BB962C8B-B14F-4D97-AF65-F5344CB8AC3E}">
        <p14:creationId xmlns:p14="http://schemas.microsoft.com/office/powerpoint/2010/main" val="429362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FB7DD83-8C23-4292-86EE-35D1060B0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3790C9A-0991-401B-895E-E99FA71CB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0"/>
            <a:ext cx="12188952"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01C88B-9AAF-4BE4-8042-B43DC634881F}"/>
              </a:ext>
            </a:extLst>
          </p:cNvPr>
          <p:cNvSpPr>
            <a:spLocks noGrp="1"/>
          </p:cNvSpPr>
          <p:nvPr>
            <p:ph type="title"/>
          </p:nvPr>
        </p:nvSpPr>
        <p:spPr>
          <a:xfrm>
            <a:off x="1198181" y="726066"/>
            <a:ext cx="4795282" cy="5018227"/>
          </a:xfrm>
        </p:spPr>
        <p:txBody>
          <a:bodyPr anchor="ctr">
            <a:normAutofit/>
          </a:bodyPr>
          <a:lstStyle/>
          <a:p>
            <a:r>
              <a:rPr lang="en-GB"/>
              <a:t>Features in our Website :</a:t>
            </a:r>
          </a:p>
        </p:txBody>
      </p:sp>
      <p:sp>
        <p:nvSpPr>
          <p:cNvPr id="3" name="Content Placeholder 2">
            <a:extLst>
              <a:ext uri="{FF2B5EF4-FFF2-40B4-BE49-F238E27FC236}">
                <a16:creationId xmlns:a16="http://schemas.microsoft.com/office/drawing/2014/main" id="{25589AF2-833A-4F34-B02E-7166B2D97052}"/>
              </a:ext>
            </a:extLst>
          </p:cNvPr>
          <p:cNvSpPr>
            <a:spLocks noGrp="1"/>
          </p:cNvSpPr>
          <p:nvPr>
            <p:ph idx="1"/>
          </p:nvPr>
        </p:nvSpPr>
        <p:spPr>
          <a:xfrm>
            <a:off x="6195372" y="913444"/>
            <a:ext cx="5136055" cy="5031453"/>
          </a:xfrm>
        </p:spPr>
        <p:txBody>
          <a:bodyPr anchor="ctr">
            <a:normAutofit/>
          </a:bodyPr>
          <a:lstStyle/>
          <a:p>
            <a:r>
              <a:rPr lang="en-GB" sz="2000"/>
              <a:t>1. Searching nearby Hospitals </a:t>
            </a:r>
            <a:endParaRPr lang="en-US"/>
          </a:p>
          <a:p>
            <a:r>
              <a:rPr lang="en-GB" sz="2000"/>
              <a:t>2. How safe is your Hospital .</a:t>
            </a:r>
          </a:p>
          <a:p>
            <a:r>
              <a:rPr lang="en-GB" sz="2000"/>
              <a:t>3. Online Medical Records .</a:t>
            </a:r>
          </a:p>
          <a:p>
            <a:r>
              <a:rPr lang="en-GB" sz="2000"/>
              <a:t>4. Health Assistant to interact with User .</a:t>
            </a:r>
          </a:p>
          <a:p>
            <a:r>
              <a:rPr lang="en-GB" sz="2000"/>
              <a:t>5. information about various disease , disorders with symptoms and treatment .</a:t>
            </a:r>
          </a:p>
          <a:p>
            <a:r>
              <a:rPr lang="en-GB" sz="2000"/>
              <a:t>6. Emergency Service .</a:t>
            </a:r>
          </a:p>
          <a:p>
            <a:r>
              <a:rPr lang="en-GB" sz="2000"/>
              <a:t>7. Privacy of patient , with his complete profile and history .</a:t>
            </a:r>
          </a:p>
          <a:p>
            <a:r>
              <a:rPr lang="en-GB" sz="2000"/>
              <a:t>8. Newsletter</a:t>
            </a:r>
          </a:p>
          <a:p>
            <a:r>
              <a:rPr lang="en-GB" sz="2000">
                <a:ea typeface="+mn-lt"/>
                <a:cs typeface="+mn-lt"/>
              </a:rPr>
              <a:t>9. Medical Facilities Available</a:t>
            </a:r>
            <a:endParaRPr lang="en-GB" sz="2000" dirty="0">
              <a:ea typeface="+mn-lt"/>
              <a:cs typeface="+mn-lt"/>
            </a:endParaRPr>
          </a:p>
          <a:p>
            <a:pPr marL="0" indent="0">
              <a:buNone/>
            </a:pPr>
            <a:endParaRPr lang="en-GB" sz="2000"/>
          </a:p>
        </p:txBody>
      </p:sp>
    </p:spTree>
    <p:extLst>
      <p:ext uri="{BB962C8B-B14F-4D97-AF65-F5344CB8AC3E}">
        <p14:creationId xmlns:p14="http://schemas.microsoft.com/office/powerpoint/2010/main" val="155501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E4C0-F8F4-40EE-AD12-98FE41F3EB83}"/>
              </a:ext>
            </a:extLst>
          </p:cNvPr>
          <p:cNvSpPr>
            <a:spLocks noGrp="1"/>
          </p:cNvSpPr>
          <p:nvPr>
            <p:ph type="title"/>
          </p:nvPr>
        </p:nvSpPr>
        <p:spPr/>
        <p:txBody>
          <a:bodyPr/>
          <a:lstStyle/>
          <a:p>
            <a:r>
              <a:rPr lang="en-US"/>
              <a:t>Resources used :</a:t>
            </a:r>
          </a:p>
        </p:txBody>
      </p:sp>
      <p:sp>
        <p:nvSpPr>
          <p:cNvPr id="3" name="Content Placeholder 2">
            <a:extLst>
              <a:ext uri="{FF2B5EF4-FFF2-40B4-BE49-F238E27FC236}">
                <a16:creationId xmlns:a16="http://schemas.microsoft.com/office/drawing/2014/main" id="{A6FD50B0-B2E8-4B2A-9B47-4A6D0E03F0C8}"/>
              </a:ext>
            </a:extLst>
          </p:cNvPr>
          <p:cNvSpPr>
            <a:spLocks noGrp="1"/>
          </p:cNvSpPr>
          <p:nvPr>
            <p:ph idx="1"/>
          </p:nvPr>
        </p:nvSpPr>
        <p:spPr/>
        <p:txBody>
          <a:bodyPr vert="horz" lIns="91440" tIns="45720" rIns="91440" bIns="45720" rtlCol="0" anchor="t">
            <a:normAutofit/>
          </a:bodyPr>
          <a:lstStyle/>
          <a:p>
            <a:r>
              <a:rPr lang="en-US"/>
              <a:t>Postman</a:t>
            </a:r>
          </a:p>
          <a:p>
            <a:r>
              <a:rPr lang="en-US"/>
              <a:t>MERN stack</a:t>
            </a:r>
            <a:endParaRPr lang="en-US" dirty="0"/>
          </a:p>
          <a:p>
            <a:r>
              <a:rPr lang="en-US"/>
              <a:t>Heroku</a:t>
            </a:r>
            <a:endParaRPr lang="en-US" dirty="0"/>
          </a:p>
          <a:p>
            <a:r>
              <a:rPr lang="en-US"/>
              <a:t>Robo 3T</a:t>
            </a:r>
            <a:endParaRPr lang="en-US" dirty="0"/>
          </a:p>
          <a:p>
            <a:r>
              <a:rPr lang="en-US"/>
              <a:t>DIALOGFLOW</a:t>
            </a:r>
            <a:endParaRPr lang="en-US" dirty="0"/>
          </a:p>
          <a:p>
            <a:r>
              <a:rPr lang="en-US"/>
              <a:t>Github</a:t>
            </a:r>
            <a:endParaRPr lang="en-US" dirty="0"/>
          </a:p>
          <a:p>
            <a:r>
              <a:rPr lang="en-US"/>
              <a:t>Restful Api for Mailing  </a:t>
            </a:r>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42942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6958-CC0B-4E47-8533-7F0DAC3D1DD5}"/>
              </a:ext>
            </a:extLst>
          </p:cNvPr>
          <p:cNvSpPr>
            <a:spLocks noGrp="1"/>
          </p:cNvSpPr>
          <p:nvPr>
            <p:ph type="title"/>
          </p:nvPr>
        </p:nvSpPr>
        <p:spPr>
          <a:xfrm>
            <a:off x="838200" y="969609"/>
            <a:ext cx="10515600" cy="563563"/>
          </a:xfrm>
        </p:spPr>
        <p:txBody>
          <a:bodyPr>
            <a:normAutofit fontScale="90000"/>
          </a:bodyPr>
          <a:lstStyle/>
          <a:p>
            <a:r>
              <a:rPr lang="en-GB">
                <a:ea typeface="+mj-lt"/>
                <a:cs typeface="+mj-lt"/>
              </a:rPr>
              <a:t>PATIENT CENTERED MODEL</a:t>
            </a:r>
            <a:endParaRPr lang="en-US"/>
          </a:p>
          <a:p>
            <a:br>
              <a:rPr lang="en-US"/>
            </a:br>
            <a:endParaRPr lang="en-US"/>
          </a:p>
        </p:txBody>
      </p:sp>
      <p:sp>
        <p:nvSpPr>
          <p:cNvPr id="3" name="Content Placeholder 2">
            <a:extLst>
              <a:ext uri="{FF2B5EF4-FFF2-40B4-BE49-F238E27FC236}">
                <a16:creationId xmlns:a16="http://schemas.microsoft.com/office/drawing/2014/main" id="{EEBBD71C-6550-4662-8719-2F93CFAA0F6C}"/>
              </a:ext>
            </a:extLst>
          </p:cNvPr>
          <p:cNvSpPr>
            <a:spLocks noGrp="1"/>
          </p:cNvSpPr>
          <p:nvPr>
            <p:ph idx="1"/>
          </p:nvPr>
        </p:nvSpPr>
        <p:spPr/>
        <p:txBody>
          <a:bodyPr vert="horz" lIns="91440" tIns="45720" rIns="91440" bIns="45720" rtlCol="0" anchor="t">
            <a:normAutofit/>
          </a:bodyPr>
          <a:lstStyle/>
          <a:p>
            <a:r>
              <a:rPr lang="en-GB">
                <a:ea typeface="+mn-lt"/>
                <a:cs typeface="+mn-lt"/>
              </a:rPr>
              <a:t>Analyze Hospital based on facilities available .</a:t>
            </a:r>
          </a:p>
          <a:p>
            <a:r>
              <a:rPr lang="en-GB">
                <a:ea typeface="+mn-lt"/>
                <a:cs typeface="+mn-lt"/>
              </a:rPr>
              <a:t>Simplifies complexity of doctor’s job without distorting it.</a:t>
            </a:r>
            <a:endParaRPr lang="en-GB"/>
          </a:p>
          <a:p>
            <a:r>
              <a:rPr lang="en-GB">
                <a:ea typeface="+mn-lt"/>
                <a:cs typeface="+mn-lt"/>
              </a:rPr>
              <a:t>Provides a framework for research.</a:t>
            </a:r>
            <a:endParaRPr lang="en-US"/>
          </a:p>
          <a:p>
            <a:r>
              <a:rPr lang="en-US">
                <a:ea typeface="+mn-lt"/>
                <a:cs typeface="+mn-lt"/>
              </a:rPr>
              <a:t>Caring and healing approach</a:t>
            </a:r>
          </a:p>
          <a:p>
            <a:r>
              <a:rPr lang="en-US">
                <a:ea typeface="+mn-lt"/>
                <a:cs typeface="+mn-lt"/>
              </a:rPr>
              <a:t>Self-awareness</a:t>
            </a:r>
          </a:p>
          <a:p>
            <a:r>
              <a:rPr lang="en-US">
                <a:ea typeface="+mn-lt"/>
                <a:cs typeface="+mn-lt"/>
              </a:rPr>
              <a:t>Hassle free services</a:t>
            </a:r>
          </a:p>
          <a:p>
            <a:endParaRPr lang="en-US" dirty="0"/>
          </a:p>
          <a:p>
            <a:endParaRPr lang="en-US" dirty="0"/>
          </a:p>
          <a:p>
            <a:endParaRPr lang="en-GB" dirty="0"/>
          </a:p>
          <a:p>
            <a:endParaRPr lang="en-GB"/>
          </a:p>
        </p:txBody>
      </p:sp>
    </p:spTree>
    <p:extLst>
      <p:ext uri="{BB962C8B-B14F-4D97-AF65-F5344CB8AC3E}">
        <p14:creationId xmlns:p14="http://schemas.microsoft.com/office/powerpoint/2010/main" val="2155463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FB7DD83-8C23-4292-86EE-35D1060B0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3790C9A-0991-401B-895E-E99FA71CB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0"/>
            <a:ext cx="12188952"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04D18-066B-4861-B478-02B4CC5DFF3D}"/>
              </a:ext>
            </a:extLst>
          </p:cNvPr>
          <p:cNvSpPr>
            <a:spLocks noGrp="1"/>
          </p:cNvSpPr>
          <p:nvPr>
            <p:ph type="title"/>
          </p:nvPr>
        </p:nvSpPr>
        <p:spPr>
          <a:xfrm>
            <a:off x="1298823" y="481651"/>
            <a:ext cx="4795282" cy="5018227"/>
          </a:xfrm>
        </p:spPr>
        <p:txBody>
          <a:bodyPr anchor="ctr">
            <a:normAutofit/>
          </a:bodyPr>
          <a:lstStyle/>
          <a:p>
            <a:r>
              <a:rPr lang="en-GB"/>
              <a:t>Analysis of Hospitals :</a:t>
            </a:r>
          </a:p>
        </p:txBody>
      </p:sp>
      <p:sp>
        <p:nvSpPr>
          <p:cNvPr id="3" name="Content Placeholder 2">
            <a:extLst>
              <a:ext uri="{FF2B5EF4-FFF2-40B4-BE49-F238E27FC236}">
                <a16:creationId xmlns:a16="http://schemas.microsoft.com/office/drawing/2014/main" id="{26654ABF-9CDA-4EAC-AA3C-CD64ADC2BBE2}"/>
              </a:ext>
            </a:extLst>
          </p:cNvPr>
          <p:cNvSpPr>
            <a:spLocks noGrp="1"/>
          </p:cNvSpPr>
          <p:nvPr>
            <p:ph idx="1"/>
          </p:nvPr>
        </p:nvSpPr>
        <p:spPr>
          <a:xfrm>
            <a:off x="5936580" y="496500"/>
            <a:ext cx="4977905" cy="5017076"/>
          </a:xfrm>
        </p:spPr>
        <p:txBody>
          <a:bodyPr vert="horz" lIns="91440" tIns="45720" rIns="91440" bIns="45720" rtlCol="0" anchor="ctr">
            <a:normAutofit/>
          </a:bodyPr>
          <a:lstStyle/>
          <a:p>
            <a:endParaRPr lang="en-GB" sz="1800"/>
          </a:p>
          <a:p>
            <a:pPr marL="0" indent="0">
              <a:buNone/>
            </a:pPr>
            <a:r>
              <a:rPr lang="en-GB">
                <a:ea typeface="+mn-lt"/>
                <a:cs typeface="+mn-lt"/>
              </a:rPr>
              <a:t>Analyzing hospitals on the basis of various facilities provided by them, rated by patients. And recommending you the best hospital .</a:t>
            </a:r>
            <a:endParaRPr lang="en-GB"/>
          </a:p>
        </p:txBody>
      </p:sp>
    </p:spTree>
    <p:extLst>
      <p:ext uri="{BB962C8B-B14F-4D97-AF65-F5344CB8AC3E}">
        <p14:creationId xmlns:p14="http://schemas.microsoft.com/office/powerpoint/2010/main" val="282600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FB7DD83-8C23-4292-86EE-35D1060B0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3790C9A-0991-401B-895E-E99FA71CB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0"/>
            <a:ext cx="12188952"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B57A1-EFD8-436B-8788-12B49BC96530}"/>
              </a:ext>
            </a:extLst>
          </p:cNvPr>
          <p:cNvSpPr>
            <a:spLocks noGrp="1"/>
          </p:cNvSpPr>
          <p:nvPr>
            <p:ph type="title"/>
          </p:nvPr>
        </p:nvSpPr>
        <p:spPr>
          <a:xfrm>
            <a:off x="738106" y="596670"/>
            <a:ext cx="4953432" cy="5018227"/>
          </a:xfrm>
        </p:spPr>
        <p:txBody>
          <a:bodyPr anchor="ctr">
            <a:normAutofit/>
          </a:bodyPr>
          <a:lstStyle/>
          <a:p>
            <a:r>
              <a:rPr lang="en-GB"/>
              <a:t>Virtual Assistant :</a:t>
            </a:r>
          </a:p>
        </p:txBody>
      </p:sp>
      <p:sp>
        <p:nvSpPr>
          <p:cNvPr id="3" name="Content Placeholder 2">
            <a:extLst>
              <a:ext uri="{FF2B5EF4-FFF2-40B4-BE49-F238E27FC236}">
                <a16:creationId xmlns:a16="http://schemas.microsoft.com/office/drawing/2014/main" id="{5F660132-D4C0-4191-A58E-D8309B464F42}"/>
              </a:ext>
            </a:extLst>
          </p:cNvPr>
          <p:cNvSpPr>
            <a:spLocks noGrp="1"/>
          </p:cNvSpPr>
          <p:nvPr>
            <p:ph idx="1"/>
          </p:nvPr>
        </p:nvSpPr>
        <p:spPr>
          <a:xfrm>
            <a:off x="6258464" y="641111"/>
            <a:ext cx="4977905" cy="5017076"/>
          </a:xfrm>
        </p:spPr>
        <p:txBody>
          <a:bodyPr vert="horz" lIns="91440" tIns="45720" rIns="91440" bIns="45720" rtlCol="0" anchor="ctr">
            <a:normAutofit/>
          </a:bodyPr>
          <a:lstStyle/>
          <a:p>
            <a:endParaRPr lang="en-GB" sz="1800"/>
          </a:p>
          <a:p>
            <a:pPr marL="0" indent="0">
              <a:buNone/>
            </a:pPr>
            <a:r>
              <a:rPr lang="en-GB" dirty="0">
                <a:ea typeface="+mn-lt"/>
                <a:cs typeface="+mn-lt"/>
              </a:rPr>
              <a:t>An AI powered Health assistant for patients to chat </a:t>
            </a:r>
            <a:r>
              <a:rPr lang="en-GB">
                <a:ea typeface="+mn-lt"/>
                <a:cs typeface="+mn-lt"/>
              </a:rPr>
              <a:t>out their problems</a:t>
            </a:r>
            <a:r>
              <a:rPr lang="en-GB" dirty="0">
                <a:ea typeface="+mn-lt"/>
                <a:cs typeface="+mn-lt"/>
              </a:rPr>
              <a:t> and book appointments if necessary</a:t>
            </a:r>
            <a:endParaRPr lang="en-GB" dirty="0"/>
          </a:p>
        </p:txBody>
      </p:sp>
    </p:spTree>
    <p:extLst>
      <p:ext uri="{BB962C8B-B14F-4D97-AF65-F5344CB8AC3E}">
        <p14:creationId xmlns:p14="http://schemas.microsoft.com/office/powerpoint/2010/main" val="3911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4EF1-65B4-473B-89D2-71E2D6C0F5AE}"/>
              </a:ext>
            </a:extLst>
          </p:cNvPr>
          <p:cNvSpPr>
            <a:spLocks noGrp="1"/>
          </p:cNvSpPr>
          <p:nvPr>
            <p:ph type="title"/>
          </p:nvPr>
        </p:nvSpPr>
        <p:spPr/>
        <p:txBody>
          <a:bodyPr>
            <a:normAutofit fontScale="90000"/>
          </a:bodyPr>
          <a:lstStyle/>
          <a:p>
            <a:r>
              <a:rPr lang="en-US" b="0">
                <a:ea typeface="+mj-lt"/>
                <a:cs typeface="+mj-lt"/>
              </a:rPr>
              <a:t>Incorporating prevention and health promotion</a:t>
            </a:r>
            <a:endParaRPr lang="en-US"/>
          </a:p>
        </p:txBody>
      </p:sp>
      <p:sp>
        <p:nvSpPr>
          <p:cNvPr id="3" name="Content Placeholder 2">
            <a:extLst>
              <a:ext uri="{FF2B5EF4-FFF2-40B4-BE49-F238E27FC236}">
                <a16:creationId xmlns:a16="http://schemas.microsoft.com/office/drawing/2014/main" id="{FCFA47A5-0119-4AF0-A9A8-A14F41F8D7EC}"/>
              </a:ext>
            </a:extLst>
          </p:cNvPr>
          <p:cNvSpPr>
            <a:spLocks noGrp="1"/>
          </p:cNvSpPr>
          <p:nvPr>
            <p:ph idx="1"/>
          </p:nvPr>
        </p:nvSpPr>
        <p:spPr/>
        <p:txBody>
          <a:bodyPr vert="horz" lIns="91440" tIns="45720" rIns="91440" bIns="45720" rtlCol="0" anchor="t">
            <a:normAutofit/>
          </a:bodyPr>
          <a:lstStyle/>
          <a:p>
            <a:r>
              <a:rPr lang="en-US">
                <a:ea typeface="+mn-lt"/>
                <a:cs typeface="+mn-lt"/>
              </a:rPr>
              <a:t>Health enhancement </a:t>
            </a:r>
          </a:p>
          <a:p>
            <a:r>
              <a:rPr lang="en-US">
                <a:ea typeface="+mn-lt"/>
                <a:cs typeface="+mn-lt"/>
              </a:rPr>
              <a:t>Risk reduction policies</a:t>
            </a:r>
          </a:p>
          <a:p>
            <a:r>
              <a:rPr lang="en-US">
                <a:ea typeface="+mn-lt"/>
                <a:cs typeface="+mn-lt"/>
              </a:rPr>
              <a:t>Early detection of disease</a:t>
            </a:r>
          </a:p>
          <a:p>
            <a:r>
              <a:rPr lang="en-US">
                <a:ea typeface="+mn-lt"/>
                <a:cs typeface="+mn-lt"/>
              </a:rPr>
              <a:t>Ameliorate the effects of disease</a:t>
            </a:r>
          </a:p>
          <a:p>
            <a:r>
              <a:rPr lang="en-US"/>
              <a:t>Success Stories</a:t>
            </a:r>
          </a:p>
          <a:p>
            <a:r>
              <a:rPr lang="en-US"/>
              <a:t>Blog remedies</a:t>
            </a:r>
          </a:p>
        </p:txBody>
      </p:sp>
    </p:spTree>
    <p:extLst>
      <p:ext uri="{BB962C8B-B14F-4D97-AF65-F5344CB8AC3E}">
        <p14:creationId xmlns:p14="http://schemas.microsoft.com/office/powerpoint/2010/main" val="4230555313"/>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1B1D31"/>
      </a:dk2>
      <a:lt2>
        <a:srgbClr val="F0F3F3"/>
      </a:lt2>
      <a:accent1>
        <a:srgbClr val="C34D59"/>
      </a:accent1>
      <a:accent2>
        <a:srgbClr val="B13B79"/>
      </a:accent2>
      <a:accent3>
        <a:srgbClr val="C34DBC"/>
      </a:accent3>
      <a:accent4>
        <a:srgbClr val="873BB1"/>
      </a:accent4>
      <a:accent5>
        <a:srgbClr val="684DC3"/>
      </a:accent5>
      <a:accent6>
        <a:srgbClr val="3B51B1"/>
      </a:accent6>
      <a:hlink>
        <a:srgbClr val="7F51C5"/>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BlockprintVTI</vt:lpstr>
      <vt:lpstr>Hospital4you </vt:lpstr>
      <vt:lpstr>Problems</vt:lpstr>
      <vt:lpstr>Solutions</vt:lpstr>
      <vt:lpstr>Features in our Website :</vt:lpstr>
      <vt:lpstr>Resources used :</vt:lpstr>
      <vt:lpstr>PATIENT CENTERED MODEL  </vt:lpstr>
      <vt:lpstr>Analysis of Hospitals :</vt:lpstr>
      <vt:lpstr>Virtual Assistant :</vt:lpstr>
      <vt:lpstr>Incorporating prevention and health promotion</vt:lpstr>
      <vt:lpstr>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300</cp:revision>
  <dcterms:created xsi:type="dcterms:W3CDTF">2021-05-28T18:30:16Z</dcterms:created>
  <dcterms:modified xsi:type="dcterms:W3CDTF">2021-05-29T08:23:56Z</dcterms:modified>
</cp:coreProperties>
</file>