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Roboto Condensed"/>
      <p:regular r:id="rId22"/>
      <p:bold r:id="rId23"/>
      <p:italic r:id="rId24"/>
      <p:boldItalic r:id="rId25"/>
    </p:embeddedFont>
    <p:embeddedFont>
      <p:font typeface="Roboto Condensed Light"/>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RobotoCondensed-regular.fntdata"/><Relationship Id="rId21" Type="http://schemas.openxmlformats.org/officeDocument/2006/relationships/font" Target="fonts/Roboto-boldItalic.fntdata"/><Relationship Id="rId24" Type="http://schemas.openxmlformats.org/officeDocument/2006/relationships/font" Target="fonts/RobotoCondensed-italic.fntdata"/><Relationship Id="rId23" Type="http://schemas.openxmlformats.org/officeDocument/2006/relationships/font" Target="fonts/RobotoCondense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CondensedLight-regular.fntdata"/><Relationship Id="rId25" Type="http://schemas.openxmlformats.org/officeDocument/2006/relationships/font" Target="fonts/RobotoCondensed-boldItalic.fntdata"/><Relationship Id="rId28" Type="http://schemas.openxmlformats.org/officeDocument/2006/relationships/font" Target="fonts/RobotoCondensedLight-italic.fntdata"/><Relationship Id="rId27" Type="http://schemas.openxmlformats.org/officeDocument/2006/relationships/font" Target="fonts/RobotoCondensed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Condensed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6.xml"/><Relationship Id="rId33" Type="http://schemas.openxmlformats.org/officeDocument/2006/relationships/font" Target="fonts/Merriweather-boldItalic.fntdata"/><Relationship Id="rId10" Type="http://schemas.openxmlformats.org/officeDocument/2006/relationships/slide" Target="slides/slide5.xml"/><Relationship Id="rId32"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d54dfe26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d54dfe26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d54dfe26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d54dfe26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d54dfe26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d54dfe26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d3ecd4bf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d3ecd4bf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d3ecd4bf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d3ecd4bf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d54dfe26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d54dfe26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d3ecd4bf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d3ecd4bf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d54dfe26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d54dfe26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d402478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d402478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d54dfe26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d54dfe26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d54dfe26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d54dfe26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nvSpPr>
        <p:spPr>
          <a:xfrm>
            <a:off x="2882850" y="1867300"/>
            <a:ext cx="3378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latin typeface="Roboto"/>
                <a:ea typeface="Roboto"/>
                <a:cs typeface="Roboto"/>
                <a:sym typeface="Roboto"/>
              </a:rPr>
              <a:t>KAVACH</a:t>
            </a:r>
            <a:endParaRPr b="1" sz="6000">
              <a:latin typeface="Roboto"/>
              <a:ea typeface="Roboto"/>
              <a:cs typeface="Roboto"/>
              <a:sym typeface="Roboto"/>
            </a:endParaRPr>
          </a:p>
        </p:txBody>
      </p:sp>
      <p:sp>
        <p:nvSpPr>
          <p:cNvPr id="65" name="Google Shape;65;p13"/>
          <p:cNvSpPr txBox="1"/>
          <p:nvPr/>
        </p:nvSpPr>
        <p:spPr>
          <a:xfrm>
            <a:off x="0" y="4022150"/>
            <a:ext cx="914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Roboto Condensed Light"/>
                <a:ea typeface="Roboto Condensed Light"/>
                <a:cs typeface="Roboto Condensed Light"/>
                <a:sym typeface="Roboto Condensed Light"/>
              </a:rPr>
              <a:t>An idea to handle the vaccination process of all the Indian in a planned and productive manner.</a:t>
            </a:r>
            <a:endParaRPr sz="1600">
              <a:solidFill>
                <a:schemeClr val="lt1"/>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a:ea typeface="Roboto"/>
              <a:cs typeface="Roboto"/>
              <a:sym typeface="Roboto"/>
            </a:endParaRPr>
          </a:p>
        </p:txBody>
      </p:sp>
      <p:pic>
        <p:nvPicPr>
          <p:cNvPr id="66" name="Google Shape;66;p13"/>
          <p:cNvPicPr preferRelativeResize="0"/>
          <p:nvPr/>
        </p:nvPicPr>
        <p:blipFill>
          <a:blip r:embed="rId3">
            <a:alphaModFix/>
          </a:blip>
          <a:stretch>
            <a:fillRect/>
          </a:stretch>
        </p:blipFill>
        <p:spPr>
          <a:xfrm>
            <a:off x="3704238" y="314650"/>
            <a:ext cx="1735525" cy="1735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IMPACT OF KAVACH</a:t>
            </a:r>
            <a:endParaRPr/>
          </a:p>
        </p:txBody>
      </p:sp>
      <p:sp>
        <p:nvSpPr>
          <p:cNvPr id="127" name="Google Shape;127;p22"/>
          <p:cNvSpPr txBox="1"/>
          <p:nvPr/>
        </p:nvSpPr>
        <p:spPr>
          <a:xfrm>
            <a:off x="0" y="1372975"/>
            <a:ext cx="9144000" cy="4063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 sz="1700"/>
              <a:t>Implementing such a idea would enable various complex task to be handled in an easy and effective manner.</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Various components of this Project would definitely accelerate efficient delivery of Health Services which would revolutionize the Health-tech industry.</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Inbuilt protection mechanism like connecting patients with Doctors via Video calling would reduce the opacity and envision the Future World.</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Project KAVACH would also help Govt. Authorities to monitor the Congested Gatherings and stronghold a deep check on Norms Violations.</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It would also be  feasible to get most of the queries solved and health-related issues being consulted with Expert Doctors for free along with COVID19 detection.</a:t>
            </a:r>
            <a:endParaRPr sz="1700"/>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25" y="3485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SCOPE</a:t>
            </a:r>
            <a:endParaRPr/>
          </a:p>
        </p:txBody>
      </p:sp>
      <p:sp>
        <p:nvSpPr>
          <p:cNvPr id="133" name="Google Shape;133;p23"/>
          <p:cNvSpPr txBox="1"/>
          <p:nvPr/>
        </p:nvSpPr>
        <p:spPr>
          <a:xfrm>
            <a:off x="25" y="1291675"/>
            <a:ext cx="91440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This idea can further be broadened into various other </a:t>
            </a:r>
            <a:r>
              <a:rPr lang="en" sz="1800"/>
              <a:t>dynamics</a:t>
            </a:r>
            <a:r>
              <a:rPr lang="en" sz="1800"/>
              <a:t> of healthcare system as well.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One such idea is enabling people to register </a:t>
            </a:r>
            <a:r>
              <a:rPr lang="en" sz="1800"/>
              <a:t>their</a:t>
            </a:r>
            <a:r>
              <a:rPr lang="en" sz="1800"/>
              <a:t> </a:t>
            </a:r>
            <a:r>
              <a:rPr lang="en" sz="1800"/>
              <a:t>vaccine</a:t>
            </a:r>
            <a:r>
              <a:rPr lang="en" sz="1800"/>
              <a:t> slot on Portal thus reducing their efforts to revisit on another site to </a:t>
            </a:r>
            <a:r>
              <a:rPr lang="en" sz="1800"/>
              <a:t>register</a:t>
            </a:r>
            <a:r>
              <a:rPr lang="en" sz="1800"/>
              <a:t> for the same. </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Furthermore</a:t>
            </a:r>
            <a:r>
              <a:rPr lang="en" sz="1800"/>
              <a:t>, during the medical Assistance being provided to the patient if found to severely ill or requires immediate hospitalization could reserve a bed at its nearest hospital at the portal itself thus reducing the time for paperwork and other </a:t>
            </a:r>
            <a:r>
              <a:rPr lang="en" sz="1800"/>
              <a:t>formalities</a:t>
            </a:r>
            <a:r>
              <a:rPr lang="en" sz="1800"/>
              <a:t>.</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To provide uneducated people or with people no means of access to internet a way for </a:t>
            </a:r>
            <a:r>
              <a:rPr lang="en" sz="1800"/>
              <a:t>registering themselves for vaccine through a automated calling function.</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1611975" y="711775"/>
            <a:ext cx="5334900" cy="3009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nvSpPr>
        <p:spPr>
          <a:xfrm>
            <a:off x="2557650" y="107125"/>
            <a:ext cx="40287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600">
                <a:solidFill>
                  <a:schemeClr val="lt1"/>
                </a:solidFill>
                <a:latin typeface="Roboto"/>
                <a:ea typeface="Roboto"/>
                <a:cs typeface="Roboto"/>
                <a:sym typeface="Roboto"/>
              </a:rPr>
              <a:t>TEAM PAKSHI</a:t>
            </a:r>
            <a:endParaRPr sz="4600">
              <a:solidFill>
                <a:schemeClr val="lt1"/>
              </a:solidFill>
              <a:latin typeface="Roboto"/>
              <a:ea typeface="Roboto"/>
              <a:cs typeface="Roboto"/>
              <a:sym typeface="Roboto"/>
            </a:endParaRPr>
          </a:p>
        </p:txBody>
      </p:sp>
      <p:sp>
        <p:nvSpPr>
          <p:cNvPr id="72" name="Google Shape;72;p14"/>
          <p:cNvSpPr txBox="1"/>
          <p:nvPr/>
        </p:nvSpPr>
        <p:spPr>
          <a:xfrm>
            <a:off x="523725" y="923725"/>
            <a:ext cx="73380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u="sng">
                <a:solidFill>
                  <a:srgbClr val="F3F3F3"/>
                </a:solidFill>
                <a:latin typeface="Roboto"/>
                <a:ea typeface="Roboto"/>
                <a:cs typeface="Roboto"/>
                <a:sym typeface="Roboto"/>
              </a:rPr>
              <a:t>OUR CONTRIBUTORS</a:t>
            </a:r>
            <a:endParaRPr sz="2100" u="sng">
              <a:solidFill>
                <a:srgbClr val="F3F3F3"/>
              </a:solidFill>
              <a:latin typeface="Roboto"/>
              <a:ea typeface="Roboto"/>
              <a:cs typeface="Roboto"/>
              <a:sym typeface="Roboto"/>
            </a:endParaRPr>
          </a:p>
          <a:p>
            <a:pPr indent="0" lvl="0" marL="0" rtl="0" algn="l">
              <a:spcBef>
                <a:spcPts val="0"/>
              </a:spcBef>
              <a:spcAft>
                <a:spcPts val="0"/>
              </a:spcAft>
              <a:buNone/>
            </a:pPr>
            <a:r>
              <a:t/>
            </a:r>
            <a:endParaRPr sz="2100">
              <a:solidFill>
                <a:srgbClr val="F3F3F3"/>
              </a:solidFill>
              <a:latin typeface="Roboto"/>
              <a:ea typeface="Roboto"/>
              <a:cs typeface="Roboto"/>
              <a:sym typeface="Roboto"/>
            </a:endParaRPr>
          </a:p>
          <a:p>
            <a:pPr indent="0" lvl="0" marL="0" rtl="0" algn="l">
              <a:spcBef>
                <a:spcPts val="0"/>
              </a:spcBef>
              <a:spcAft>
                <a:spcPts val="0"/>
              </a:spcAft>
              <a:buNone/>
            </a:pPr>
            <a:r>
              <a:rPr lang="en" sz="2100">
                <a:solidFill>
                  <a:srgbClr val="F3F3F3"/>
                </a:solidFill>
                <a:latin typeface="Roboto"/>
                <a:ea typeface="Roboto"/>
                <a:cs typeface="Roboto"/>
                <a:sym typeface="Roboto"/>
              </a:rPr>
              <a:t>ANUPAM GUPTA</a:t>
            </a:r>
            <a:endParaRPr sz="2100">
              <a:solidFill>
                <a:srgbClr val="F3F3F3"/>
              </a:solidFill>
              <a:latin typeface="Roboto"/>
              <a:ea typeface="Roboto"/>
              <a:cs typeface="Roboto"/>
              <a:sym typeface="Roboto"/>
            </a:endParaRPr>
          </a:p>
          <a:p>
            <a:pPr indent="0" lvl="0" marL="0" rtl="0" algn="l">
              <a:spcBef>
                <a:spcPts val="0"/>
              </a:spcBef>
              <a:spcAft>
                <a:spcPts val="0"/>
              </a:spcAft>
              <a:buNone/>
            </a:pPr>
            <a:r>
              <a:t/>
            </a:r>
            <a:endParaRPr sz="2100">
              <a:solidFill>
                <a:srgbClr val="F3F3F3"/>
              </a:solidFill>
              <a:latin typeface="Roboto"/>
              <a:ea typeface="Roboto"/>
              <a:cs typeface="Roboto"/>
              <a:sym typeface="Roboto"/>
            </a:endParaRPr>
          </a:p>
          <a:p>
            <a:pPr indent="0" lvl="0" marL="0" rtl="0" algn="l">
              <a:spcBef>
                <a:spcPts val="0"/>
              </a:spcBef>
              <a:spcAft>
                <a:spcPts val="0"/>
              </a:spcAft>
              <a:buNone/>
            </a:pPr>
            <a:r>
              <a:rPr lang="en" sz="2100">
                <a:solidFill>
                  <a:srgbClr val="F3F3F3"/>
                </a:solidFill>
                <a:latin typeface="Roboto"/>
                <a:ea typeface="Roboto"/>
                <a:cs typeface="Roboto"/>
                <a:sym typeface="Roboto"/>
              </a:rPr>
              <a:t>KUNAL AGGARWAL</a:t>
            </a:r>
            <a:endParaRPr sz="2100">
              <a:solidFill>
                <a:srgbClr val="F3F3F3"/>
              </a:solidFill>
              <a:latin typeface="Roboto"/>
              <a:ea typeface="Roboto"/>
              <a:cs typeface="Roboto"/>
              <a:sym typeface="Roboto"/>
            </a:endParaRPr>
          </a:p>
          <a:p>
            <a:pPr indent="0" lvl="0" marL="0" rtl="0" algn="l">
              <a:spcBef>
                <a:spcPts val="0"/>
              </a:spcBef>
              <a:spcAft>
                <a:spcPts val="0"/>
              </a:spcAft>
              <a:buNone/>
            </a:pPr>
            <a:r>
              <a:t/>
            </a:r>
            <a:endParaRPr sz="2100">
              <a:solidFill>
                <a:srgbClr val="F3F3F3"/>
              </a:solidFill>
              <a:latin typeface="Roboto"/>
              <a:ea typeface="Roboto"/>
              <a:cs typeface="Roboto"/>
              <a:sym typeface="Roboto"/>
            </a:endParaRPr>
          </a:p>
          <a:p>
            <a:pPr indent="0" lvl="0" marL="0" rtl="0" algn="l">
              <a:spcBef>
                <a:spcPts val="0"/>
              </a:spcBef>
              <a:spcAft>
                <a:spcPts val="0"/>
              </a:spcAft>
              <a:buNone/>
            </a:pPr>
            <a:r>
              <a:rPr lang="en" sz="2100">
                <a:solidFill>
                  <a:srgbClr val="F3F3F3"/>
                </a:solidFill>
                <a:latin typeface="Roboto"/>
                <a:ea typeface="Roboto"/>
                <a:cs typeface="Roboto"/>
                <a:sym typeface="Roboto"/>
              </a:rPr>
              <a:t>NIDHI CHAURASIA</a:t>
            </a:r>
            <a:endParaRPr sz="2100">
              <a:solidFill>
                <a:srgbClr val="F3F3F3"/>
              </a:solidFill>
              <a:latin typeface="Roboto"/>
              <a:ea typeface="Roboto"/>
              <a:cs typeface="Roboto"/>
              <a:sym typeface="Roboto"/>
            </a:endParaRPr>
          </a:p>
          <a:p>
            <a:pPr indent="0" lvl="0" marL="0" rtl="0" algn="l">
              <a:spcBef>
                <a:spcPts val="0"/>
              </a:spcBef>
              <a:spcAft>
                <a:spcPts val="0"/>
              </a:spcAft>
              <a:buNone/>
            </a:pPr>
            <a:r>
              <a:t/>
            </a:r>
            <a:endParaRPr sz="2100">
              <a:solidFill>
                <a:srgbClr val="F3F3F3"/>
              </a:solidFill>
              <a:latin typeface="Roboto"/>
              <a:ea typeface="Roboto"/>
              <a:cs typeface="Roboto"/>
              <a:sym typeface="Roboto"/>
            </a:endParaRPr>
          </a:p>
          <a:p>
            <a:pPr indent="0" lvl="0" marL="0" rtl="0" algn="l">
              <a:spcBef>
                <a:spcPts val="0"/>
              </a:spcBef>
              <a:spcAft>
                <a:spcPts val="0"/>
              </a:spcAft>
              <a:buNone/>
            </a:pPr>
            <a:r>
              <a:rPr lang="en" sz="2100">
                <a:solidFill>
                  <a:srgbClr val="F3F3F3"/>
                </a:solidFill>
                <a:latin typeface="Roboto"/>
                <a:ea typeface="Roboto"/>
                <a:cs typeface="Roboto"/>
                <a:sym typeface="Roboto"/>
              </a:rPr>
              <a:t>MEENAKSHI</a:t>
            </a:r>
            <a:endParaRPr sz="2100">
              <a:solidFill>
                <a:srgbClr val="F3F3F3"/>
              </a:solidFill>
              <a:latin typeface="Roboto"/>
              <a:ea typeface="Roboto"/>
              <a:cs typeface="Roboto"/>
              <a:sym typeface="Roboto"/>
            </a:endParaRPr>
          </a:p>
        </p:txBody>
      </p:sp>
      <p:sp>
        <p:nvSpPr>
          <p:cNvPr id="73" name="Google Shape;73;p14"/>
          <p:cNvSpPr txBox="1"/>
          <p:nvPr/>
        </p:nvSpPr>
        <p:spPr>
          <a:xfrm>
            <a:off x="523725" y="4111650"/>
            <a:ext cx="7338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u="sng">
                <a:solidFill>
                  <a:srgbClr val="FFFFFF"/>
                </a:solidFill>
                <a:latin typeface="Roboto"/>
                <a:ea typeface="Roboto"/>
                <a:cs typeface="Roboto"/>
                <a:sym typeface="Roboto"/>
              </a:rPr>
              <a:t>THEME</a:t>
            </a:r>
            <a:r>
              <a:rPr lang="en" sz="2900">
                <a:solidFill>
                  <a:srgbClr val="FFFFFF"/>
                </a:solidFill>
                <a:latin typeface="Roboto"/>
                <a:ea typeface="Roboto"/>
                <a:cs typeface="Roboto"/>
                <a:sym typeface="Roboto"/>
              </a:rPr>
              <a:t> : HEALTH TECH</a:t>
            </a:r>
            <a:endParaRPr sz="2900">
              <a:solidFill>
                <a:srgbClr val="FFFFFF"/>
              </a:solidFill>
              <a:latin typeface="Roboto"/>
              <a:ea typeface="Roboto"/>
              <a:cs typeface="Roboto"/>
              <a:sym typeface="Roboto"/>
            </a:endParaRPr>
          </a:p>
        </p:txBody>
      </p:sp>
      <p:sp>
        <p:nvSpPr>
          <p:cNvPr id="74" name="Google Shape;74;p14"/>
          <p:cNvSpPr txBox="1"/>
          <p:nvPr/>
        </p:nvSpPr>
        <p:spPr>
          <a:xfrm>
            <a:off x="1661750" y="2321175"/>
            <a:ext cx="7332900" cy="85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nvSpPr>
        <p:spPr>
          <a:xfrm>
            <a:off x="3121650" y="362575"/>
            <a:ext cx="2900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chemeClr val="lt1"/>
                </a:solidFill>
                <a:latin typeface="Roboto"/>
                <a:ea typeface="Roboto"/>
                <a:cs typeface="Roboto"/>
                <a:sym typeface="Roboto"/>
              </a:rPr>
              <a:t>PROBLEM...</a:t>
            </a:r>
            <a:endParaRPr sz="4000">
              <a:solidFill>
                <a:schemeClr val="lt1"/>
              </a:solidFill>
              <a:latin typeface="Roboto"/>
              <a:ea typeface="Roboto"/>
              <a:cs typeface="Roboto"/>
              <a:sym typeface="Roboto"/>
            </a:endParaRPr>
          </a:p>
        </p:txBody>
      </p:sp>
      <p:sp>
        <p:nvSpPr>
          <p:cNvPr id="80" name="Google Shape;80;p15"/>
          <p:cNvSpPr txBox="1"/>
          <p:nvPr/>
        </p:nvSpPr>
        <p:spPr>
          <a:xfrm>
            <a:off x="0" y="1395375"/>
            <a:ext cx="9144000" cy="800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Roboto Condensed Light"/>
              <a:buChar char="●"/>
            </a:pPr>
            <a:r>
              <a:rPr lang="en" sz="2000">
                <a:latin typeface="Roboto Condensed Light"/>
                <a:ea typeface="Roboto Condensed Light"/>
                <a:cs typeface="Roboto Condensed Light"/>
                <a:sym typeface="Roboto Condensed Light"/>
              </a:rPr>
              <a:t>The idea of deploying the mechanism of vaccinating everyone is itself an enormous task.</a:t>
            </a:r>
            <a:endParaRPr sz="2000">
              <a:latin typeface="Roboto Condensed Light"/>
              <a:ea typeface="Roboto Condensed Light"/>
              <a:cs typeface="Roboto Condensed Light"/>
              <a:sym typeface="Roboto Condensed Light"/>
            </a:endParaRPr>
          </a:p>
        </p:txBody>
      </p:sp>
      <p:pic>
        <p:nvPicPr>
          <p:cNvPr id="81" name="Google Shape;81;p15"/>
          <p:cNvPicPr preferRelativeResize="0"/>
          <p:nvPr/>
        </p:nvPicPr>
        <p:blipFill>
          <a:blip r:embed="rId3">
            <a:alphaModFix/>
          </a:blip>
          <a:stretch>
            <a:fillRect/>
          </a:stretch>
        </p:blipFill>
        <p:spPr>
          <a:xfrm>
            <a:off x="6022350" y="76195"/>
            <a:ext cx="1097775" cy="1159375"/>
          </a:xfrm>
          <a:prstGeom prst="rect">
            <a:avLst/>
          </a:prstGeom>
          <a:noFill/>
          <a:ln>
            <a:noFill/>
          </a:ln>
        </p:spPr>
      </p:pic>
      <p:sp>
        <p:nvSpPr>
          <p:cNvPr id="82" name="Google Shape;82;p15"/>
          <p:cNvSpPr txBox="1"/>
          <p:nvPr/>
        </p:nvSpPr>
        <p:spPr>
          <a:xfrm>
            <a:off x="0" y="2257175"/>
            <a:ext cx="9144000" cy="2339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Roboto Condensed Light"/>
              <a:buChar char="●"/>
            </a:pPr>
            <a:r>
              <a:rPr lang="en" sz="2000">
                <a:latin typeface="Roboto Condensed Light"/>
                <a:ea typeface="Roboto Condensed Light"/>
                <a:cs typeface="Roboto Condensed Light"/>
                <a:sym typeface="Roboto Condensed Light"/>
              </a:rPr>
              <a:t>For just anyone registering themselves, it requires a lot of prior knowledge before it such as from finding nearest vaccination center to finding the answers of their common questions about vaccines.</a:t>
            </a:r>
            <a:endParaRPr sz="2000">
              <a:latin typeface="Roboto Condensed Light"/>
              <a:ea typeface="Roboto Condensed Light"/>
              <a:cs typeface="Roboto Condensed Light"/>
              <a:sym typeface="Roboto Condensed Light"/>
            </a:endParaRPr>
          </a:p>
          <a:p>
            <a:pPr indent="0" lvl="0" marL="457200" rtl="0" algn="l">
              <a:spcBef>
                <a:spcPts val="0"/>
              </a:spcBef>
              <a:spcAft>
                <a:spcPts val="0"/>
              </a:spcAft>
              <a:buNone/>
            </a:pPr>
            <a:r>
              <a:t/>
            </a:r>
            <a:endParaRPr sz="2000">
              <a:latin typeface="Roboto Condensed Light"/>
              <a:ea typeface="Roboto Condensed Light"/>
              <a:cs typeface="Roboto Condensed Light"/>
              <a:sym typeface="Roboto Condensed Light"/>
            </a:endParaRPr>
          </a:p>
          <a:p>
            <a:pPr indent="-355600" lvl="0" marL="457200" rtl="0" algn="l">
              <a:spcBef>
                <a:spcPts val="0"/>
              </a:spcBef>
              <a:spcAft>
                <a:spcPts val="0"/>
              </a:spcAft>
              <a:buSzPts val="2000"/>
              <a:buFont typeface="Roboto Condensed Light"/>
              <a:buChar char="●"/>
            </a:pPr>
            <a:r>
              <a:rPr lang="en" sz="2000">
                <a:latin typeface="Roboto Condensed Light"/>
                <a:ea typeface="Roboto Condensed Light"/>
                <a:cs typeface="Roboto Condensed Light"/>
                <a:sym typeface="Roboto Condensed Light"/>
              </a:rPr>
              <a:t>As the healthcare system being overwhelmed by the intake of more and more patients, it’s getting difficult for common people to get access to proper medical assistance as well as answer to their general queries.</a:t>
            </a:r>
            <a:endParaRPr sz="2000">
              <a:latin typeface="Roboto Condensed Light"/>
              <a:ea typeface="Roboto Condensed Light"/>
              <a:cs typeface="Roboto Condensed Light"/>
              <a:sym typeface="Roboto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nvSpPr>
        <p:spPr>
          <a:xfrm>
            <a:off x="0" y="0"/>
            <a:ext cx="9144000" cy="2324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900">
              <a:solidFill>
                <a:schemeClr val="dk1"/>
              </a:solidFill>
              <a:latin typeface="Roboto Condensed Light"/>
              <a:ea typeface="Roboto Condensed Light"/>
              <a:cs typeface="Roboto Condensed Light"/>
              <a:sym typeface="Roboto Condensed Light"/>
            </a:endParaRPr>
          </a:p>
          <a:p>
            <a:pPr indent="-355600" lvl="0" marL="457200" rtl="0" algn="l">
              <a:spcBef>
                <a:spcPts val="0"/>
              </a:spcBef>
              <a:spcAft>
                <a:spcPts val="0"/>
              </a:spcAft>
              <a:buSzPts val="2000"/>
              <a:buFont typeface="Roboto Condensed Light"/>
              <a:buChar char="●"/>
            </a:pPr>
            <a:r>
              <a:rPr lang="en" sz="2000">
                <a:latin typeface="Roboto Condensed Light"/>
                <a:ea typeface="Roboto Condensed Light"/>
                <a:cs typeface="Roboto Condensed Light"/>
                <a:sym typeface="Roboto Condensed Light"/>
              </a:rPr>
              <a:t>Apart from registering for the vaccine, people hugely suffer from lack of proper information as well as false information.</a:t>
            </a:r>
            <a:endParaRPr sz="20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20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2000">
              <a:latin typeface="Roboto Condensed Light"/>
              <a:ea typeface="Roboto Condensed Light"/>
              <a:cs typeface="Roboto Condensed Light"/>
              <a:sym typeface="Roboto Condensed Light"/>
            </a:endParaRPr>
          </a:p>
          <a:p>
            <a:pPr indent="-355600" lvl="0" marL="457200" rtl="0" algn="l">
              <a:spcBef>
                <a:spcPts val="0"/>
              </a:spcBef>
              <a:spcAft>
                <a:spcPts val="0"/>
              </a:spcAft>
              <a:buSzPts val="2000"/>
              <a:buFont typeface="Roboto Condensed Light"/>
              <a:buChar char="●"/>
            </a:pPr>
            <a:r>
              <a:rPr lang="en" sz="2000">
                <a:latin typeface="Roboto Condensed Light"/>
                <a:ea typeface="Roboto Condensed Light"/>
                <a:cs typeface="Roboto Condensed Light"/>
                <a:sym typeface="Roboto Condensed Light"/>
              </a:rPr>
              <a:t>Not only this, even the authorities at vaccination center also sometimes fails to have proper social distancing among people.</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nvSpPr>
        <p:spPr>
          <a:xfrm>
            <a:off x="3079800" y="304850"/>
            <a:ext cx="2984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chemeClr val="lt1"/>
                </a:solidFill>
                <a:latin typeface="Roboto"/>
                <a:ea typeface="Roboto"/>
                <a:cs typeface="Roboto"/>
                <a:sym typeface="Roboto"/>
              </a:rPr>
              <a:t>SOLUTION</a:t>
            </a:r>
            <a:r>
              <a:rPr lang="en" sz="4000">
                <a:solidFill>
                  <a:schemeClr val="lt1"/>
                </a:solidFill>
                <a:latin typeface="Roboto"/>
                <a:ea typeface="Roboto"/>
                <a:cs typeface="Roboto"/>
                <a:sym typeface="Roboto"/>
              </a:rPr>
              <a:t>...</a:t>
            </a:r>
            <a:endParaRPr sz="4000">
              <a:solidFill>
                <a:schemeClr val="lt1"/>
              </a:solidFill>
              <a:latin typeface="Roboto"/>
              <a:ea typeface="Roboto"/>
              <a:cs typeface="Roboto"/>
              <a:sym typeface="Roboto"/>
            </a:endParaRPr>
          </a:p>
        </p:txBody>
      </p:sp>
      <p:sp>
        <p:nvSpPr>
          <p:cNvPr id="93" name="Google Shape;93;p17"/>
          <p:cNvSpPr txBox="1"/>
          <p:nvPr/>
        </p:nvSpPr>
        <p:spPr>
          <a:xfrm>
            <a:off x="2700" y="1280175"/>
            <a:ext cx="9144000" cy="11082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Roboto Condensed"/>
              <a:buChar char="●"/>
            </a:pPr>
            <a:r>
              <a:rPr lang="en" sz="2000">
                <a:solidFill>
                  <a:schemeClr val="dk1"/>
                </a:solidFill>
                <a:latin typeface="Roboto Condensed Light"/>
                <a:ea typeface="Roboto Condensed Light"/>
                <a:cs typeface="Roboto Condensed Light"/>
                <a:sym typeface="Roboto Condensed Light"/>
              </a:rPr>
              <a:t>We intend to solve such problems by providing a complete 360</a:t>
            </a:r>
            <a:r>
              <a:rPr lang="en" sz="2000">
                <a:solidFill>
                  <a:schemeClr val="dk1"/>
                </a:solidFill>
                <a:highlight>
                  <a:srgbClr val="FFFFFF"/>
                </a:highlight>
              </a:rPr>
              <a:t>°</a:t>
            </a:r>
            <a:r>
              <a:rPr lang="en" sz="2000">
                <a:solidFill>
                  <a:schemeClr val="dk1"/>
                </a:solidFill>
                <a:latin typeface="Roboto Condensed Light"/>
                <a:ea typeface="Roboto Condensed Light"/>
                <a:cs typeface="Roboto Condensed Light"/>
                <a:sym typeface="Roboto Condensed Light"/>
              </a:rPr>
              <a:t> Assistance able to conquer all the provided dynamic tasks which would be available to everyone’s fingertip naming it as </a:t>
            </a:r>
            <a:r>
              <a:rPr b="1" lang="en" sz="2000">
                <a:solidFill>
                  <a:schemeClr val="dk1"/>
                </a:solidFill>
                <a:latin typeface="Roboto Condensed"/>
                <a:ea typeface="Roboto Condensed"/>
                <a:cs typeface="Roboto Condensed"/>
                <a:sym typeface="Roboto Condensed"/>
              </a:rPr>
              <a:t>KAVACH</a:t>
            </a:r>
            <a:r>
              <a:rPr lang="en" sz="2000">
                <a:solidFill>
                  <a:schemeClr val="dk1"/>
                </a:solidFill>
                <a:latin typeface="Roboto Condensed Light"/>
                <a:ea typeface="Roboto Condensed Light"/>
                <a:cs typeface="Roboto Condensed Light"/>
                <a:sym typeface="Roboto Condensed Light"/>
              </a:rPr>
              <a:t>.</a:t>
            </a:r>
            <a:endParaRPr sz="1900">
              <a:solidFill>
                <a:schemeClr val="dk1"/>
              </a:solidFill>
              <a:latin typeface="Roboto Condensed Light"/>
              <a:ea typeface="Roboto Condensed Light"/>
              <a:cs typeface="Roboto Condensed Light"/>
              <a:sym typeface="Roboto Condensed Light"/>
            </a:endParaRPr>
          </a:p>
        </p:txBody>
      </p:sp>
      <p:pic>
        <p:nvPicPr>
          <p:cNvPr id="94" name="Google Shape;94;p17"/>
          <p:cNvPicPr preferRelativeResize="0"/>
          <p:nvPr/>
        </p:nvPicPr>
        <p:blipFill>
          <a:blip r:embed="rId3">
            <a:alphaModFix/>
          </a:blip>
          <a:stretch>
            <a:fillRect/>
          </a:stretch>
        </p:blipFill>
        <p:spPr>
          <a:xfrm>
            <a:off x="6207055" y="202425"/>
            <a:ext cx="1259195" cy="902825"/>
          </a:xfrm>
          <a:prstGeom prst="rect">
            <a:avLst/>
          </a:prstGeom>
          <a:noFill/>
          <a:ln>
            <a:noFill/>
          </a:ln>
        </p:spPr>
      </p:pic>
      <p:sp>
        <p:nvSpPr>
          <p:cNvPr id="95" name="Google Shape;95;p17"/>
          <p:cNvSpPr txBox="1"/>
          <p:nvPr/>
        </p:nvSpPr>
        <p:spPr>
          <a:xfrm>
            <a:off x="0" y="3725475"/>
            <a:ext cx="9144000" cy="11082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Roboto Condensed Light"/>
              <a:buChar char="●"/>
            </a:pPr>
            <a:r>
              <a:rPr b="1" lang="en" sz="2000">
                <a:solidFill>
                  <a:schemeClr val="dk1"/>
                </a:solidFill>
                <a:latin typeface="Roboto Condensed"/>
                <a:ea typeface="Roboto Condensed"/>
                <a:cs typeface="Roboto Condensed"/>
                <a:sym typeface="Roboto Condensed"/>
              </a:rPr>
              <a:t>Live Geo Location Based Tracking</a:t>
            </a:r>
            <a:r>
              <a:rPr lang="en" sz="2000">
                <a:solidFill>
                  <a:schemeClr val="dk1"/>
                </a:solidFill>
                <a:latin typeface="Roboto Condensed Light"/>
                <a:ea typeface="Roboto Condensed Light"/>
                <a:cs typeface="Roboto Condensed Light"/>
                <a:sym typeface="Roboto Condensed Light"/>
              </a:rPr>
              <a:t> - Having a Live Geo Location Based Tracking would facilitate the people in finding the nearest vaccination center alongwith all the other necessary knowledge.</a:t>
            </a:r>
            <a:endParaRPr/>
          </a:p>
        </p:txBody>
      </p:sp>
      <p:sp>
        <p:nvSpPr>
          <p:cNvPr id="96" name="Google Shape;96;p17"/>
          <p:cNvSpPr txBox="1"/>
          <p:nvPr/>
        </p:nvSpPr>
        <p:spPr>
          <a:xfrm>
            <a:off x="0" y="2571750"/>
            <a:ext cx="9144000" cy="800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Roboto Condensed Light"/>
              <a:buChar char="●"/>
            </a:pPr>
            <a:r>
              <a:rPr lang="en" sz="2000">
                <a:solidFill>
                  <a:schemeClr val="dk1"/>
                </a:solidFill>
                <a:latin typeface="Roboto Condensed Light"/>
                <a:ea typeface="Roboto Condensed Light"/>
                <a:cs typeface="Roboto Condensed Light"/>
                <a:sym typeface="Roboto Condensed Light"/>
              </a:rPr>
              <a:t>The system would possess a wide variety of advanced features that would help in delivering the details of all queries raised by people.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nvSpPr>
        <p:spPr>
          <a:xfrm>
            <a:off x="0" y="265225"/>
            <a:ext cx="9144000" cy="4699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Roboto Condensed Light"/>
              <a:buChar char="●"/>
            </a:pPr>
            <a:r>
              <a:rPr b="1" lang="en" sz="2000">
                <a:solidFill>
                  <a:schemeClr val="lt1"/>
                </a:solidFill>
                <a:latin typeface="Roboto Condensed"/>
                <a:ea typeface="Roboto Condensed"/>
                <a:cs typeface="Roboto Condensed"/>
                <a:sym typeface="Roboto Condensed"/>
              </a:rPr>
              <a:t>Inbuilt Video Calling Functionality/ Medical Assistance </a:t>
            </a:r>
            <a:r>
              <a:rPr lang="en" sz="2000">
                <a:solidFill>
                  <a:schemeClr val="lt1"/>
                </a:solidFill>
                <a:latin typeface="Roboto Condensed Light"/>
                <a:ea typeface="Roboto Condensed Light"/>
                <a:cs typeface="Roboto Condensed Light"/>
                <a:sym typeface="Roboto Condensed Light"/>
              </a:rPr>
              <a:t>- </a:t>
            </a:r>
            <a:r>
              <a:rPr lang="en" sz="2000">
                <a:solidFill>
                  <a:schemeClr val="lt1"/>
                </a:solidFill>
                <a:latin typeface="Roboto Condensed Light"/>
                <a:ea typeface="Roboto Condensed Light"/>
                <a:cs typeface="Roboto Condensed Light"/>
                <a:sym typeface="Roboto Condensed Light"/>
              </a:rPr>
              <a:t>Providing a inbuilt Video Calling Functionality would ensure that the medical assistance be provided to the one in dire need by virtually resolving their queries and providing a faster and reliable communication between the people and the authorities.</a:t>
            </a:r>
            <a:endParaRPr sz="2000">
              <a:solidFill>
                <a:schemeClr val="lt1"/>
              </a:solidFill>
              <a:latin typeface="Roboto Condensed Light"/>
              <a:ea typeface="Roboto Condensed Light"/>
              <a:cs typeface="Roboto Condensed Light"/>
              <a:sym typeface="Roboto Condensed Light"/>
            </a:endParaRPr>
          </a:p>
          <a:p>
            <a:pPr indent="0" lvl="0" marL="0" rtl="0" algn="l">
              <a:spcBef>
                <a:spcPts val="1600"/>
              </a:spcBef>
              <a:spcAft>
                <a:spcPts val="0"/>
              </a:spcAft>
              <a:buNone/>
            </a:pPr>
            <a:r>
              <a:t/>
            </a:r>
            <a:endParaRPr sz="2000">
              <a:solidFill>
                <a:schemeClr val="lt1"/>
              </a:solidFill>
              <a:latin typeface="Roboto Condensed Light"/>
              <a:ea typeface="Roboto Condensed Light"/>
              <a:cs typeface="Roboto Condensed Light"/>
              <a:sym typeface="Roboto Condensed Light"/>
            </a:endParaRPr>
          </a:p>
          <a:p>
            <a:pPr indent="-355600" lvl="0" marL="457200" rtl="0" algn="l">
              <a:spcBef>
                <a:spcPts val="1600"/>
              </a:spcBef>
              <a:spcAft>
                <a:spcPts val="0"/>
              </a:spcAft>
              <a:buClr>
                <a:schemeClr val="lt1"/>
              </a:buClr>
              <a:buSzPts val="2000"/>
              <a:buFont typeface="Roboto Condensed Light"/>
              <a:buChar char="●"/>
            </a:pPr>
            <a:r>
              <a:rPr b="1" lang="en" sz="2000">
                <a:solidFill>
                  <a:schemeClr val="lt1"/>
                </a:solidFill>
                <a:latin typeface="Roboto Condensed"/>
                <a:ea typeface="Roboto Condensed"/>
                <a:cs typeface="Roboto Condensed"/>
                <a:sym typeface="Roboto Condensed"/>
              </a:rPr>
              <a:t>Covid 19 Detection Using X-Ray</a:t>
            </a:r>
            <a:r>
              <a:rPr lang="en" sz="2000">
                <a:solidFill>
                  <a:schemeClr val="lt1"/>
                </a:solidFill>
                <a:latin typeface="Roboto Condensed Light"/>
                <a:ea typeface="Roboto Condensed Light"/>
                <a:cs typeface="Roboto Condensed Light"/>
                <a:sym typeface="Roboto Condensed Light"/>
              </a:rPr>
              <a:t> - </a:t>
            </a:r>
            <a:r>
              <a:rPr lang="en" sz="2000">
                <a:solidFill>
                  <a:schemeClr val="lt1"/>
                </a:solidFill>
                <a:latin typeface="Roboto Condensed Light"/>
                <a:ea typeface="Roboto Condensed Light"/>
                <a:cs typeface="Roboto Condensed Light"/>
                <a:sym typeface="Roboto Condensed Light"/>
              </a:rPr>
              <a:t>By utilizing the understandings of deep learning and CNN for creating a Covid-19 detection using X-Ray the idea is to create an image classification model that can predict Chest X-Rays whether having Covid 19 or not.</a:t>
            </a:r>
            <a:endParaRPr sz="2000">
              <a:solidFill>
                <a:schemeClr val="lt1"/>
              </a:solidFill>
              <a:latin typeface="Roboto Condensed Light"/>
              <a:ea typeface="Roboto Condensed Light"/>
              <a:cs typeface="Roboto Condensed Light"/>
              <a:sym typeface="Roboto Condensed Light"/>
            </a:endParaRPr>
          </a:p>
          <a:p>
            <a:pPr indent="0" lvl="0" marL="0" rtl="0" algn="l">
              <a:spcBef>
                <a:spcPts val="1600"/>
              </a:spcBef>
              <a:spcAft>
                <a:spcPts val="0"/>
              </a:spcAft>
              <a:buNone/>
            </a:pPr>
            <a:r>
              <a:t/>
            </a:r>
            <a:endParaRPr sz="2000">
              <a:solidFill>
                <a:schemeClr val="lt1"/>
              </a:solidFill>
              <a:latin typeface="Roboto Condensed Light"/>
              <a:ea typeface="Roboto Condensed Light"/>
              <a:cs typeface="Roboto Condensed Light"/>
              <a:sym typeface="Roboto Condensed Light"/>
            </a:endParaRPr>
          </a:p>
          <a:p>
            <a:pPr indent="-355600" lvl="0" marL="457200" rtl="0" algn="l">
              <a:spcBef>
                <a:spcPts val="1600"/>
              </a:spcBef>
              <a:spcAft>
                <a:spcPts val="0"/>
              </a:spcAft>
              <a:buClr>
                <a:schemeClr val="lt1"/>
              </a:buClr>
              <a:buSzPts val="2000"/>
              <a:buFont typeface="Roboto Condensed Light"/>
              <a:buChar char="●"/>
            </a:pPr>
            <a:r>
              <a:rPr b="1" lang="en" sz="2000">
                <a:solidFill>
                  <a:schemeClr val="lt1"/>
                </a:solidFill>
                <a:latin typeface="Roboto Condensed"/>
                <a:ea typeface="Roboto Condensed"/>
                <a:cs typeface="Roboto Condensed"/>
                <a:sym typeface="Roboto Condensed"/>
              </a:rPr>
              <a:t>Chatbot</a:t>
            </a:r>
            <a:r>
              <a:rPr lang="en" sz="2000">
                <a:solidFill>
                  <a:schemeClr val="lt1"/>
                </a:solidFill>
                <a:latin typeface="Roboto Condensed Light"/>
                <a:ea typeface="Roboto Condensed Light"/>
                <a:cs typeface="Roboto Condensed Light"/>
                <a:sym typeface="Roboto Condensed Light"/>
              </a:rPr>
              <a:t> - For any general queries people could use the Chatbot that would be integrated along the solution making it easier for them to have access to required information.</a:t>
            </a:r>
            <a:endParaRPr sz="2000">
              <a:solidFill>
                <a:schemeClr val="lt1"/>
              </a:solidFill>
              <a:latin typeface="Roboto Condensed Light"/>
              <a:ea typeface="Roboto Condensed Light"/>
              <a:cs typeface="Roboto Condensed Light"/>
              <a:sym typeface="Roboto Condensed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nvSpPr>
        <p:spPr>
          <a:xfrm>
            <a:off x="0" y="1599650"/>
            <a:ext cx="9144000" cy="7695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dk1"/>
              </a:buClr>
              <a:buSzPts val="1900"/>
              <a:buFont typeface="Roboto Condensed Light"/>
              <a:buChar char="●"/>
            </a:pPr>
            <a:r>
              <a:rPr lang="en" sz="1900">
                <a:solidFill>
                  <a:schemeClr val="dk1"/>
                </a:solidFill>
                <a:latin typeface="Roboto Condensed Light"/>
                <a:ea typeface="Roboto Condensed Light"/>
                <a:cs typeface="Roboto Condensed Light"/>
                <a:sym typeface="Roboto Condensed Light"/>
              </a:rPr>
              <a:t>Also, the availability of all the useful links and a dedicated blog regarding all the important information in one place would also ensure in overall well being.</a:t>
            </a:r>
            <a:endParaRPr sz="1900">
              <a:solidFill>
                <a:schemeClr val="dk1"/>
              </a:solidFill>
              <a:latin typeface="Roboto Condensed Light"/>
              <a:ea typeface="Roboto Condensed Light"/>
              <a:cs typeface="Roboto Condensed Light"/>
              <a:sym typeface="Roboto Condensed Light"/>
            </a:endParaRPr>
          </a:p>
        </p:txBody>
      </p:sp>
      <p:sp>
        <p:nvSpPr>
          <p:cNvPr id="107" name="Google Shape;107;p19"/>
          <p:cNvSpPr txBox="1"/>
          <p:nvPr/>
        </p:nvSpPr>
        <p:spPr>
          <a:xfrm>
            <a:off x="4048850" y="1199450"/>
            <a:ext cx="30000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1600"/>
              </a:spcAft>
              <a:buNone/>
            </a:pPr>
            <a:r>
              <a:t/>
            </a:r>
            <a:endParaRPr/>
          </a:p>
        </p:txBody>
      </p:sp>
      <p:sp>
        <p:nvSpPr>
          <p:cNvPr id="108" name="Google Shape;108;p19"/>
          <p:cNvSpPr txBox="1"/>
          <p:nvPr/>
        </p:nvSpPr>
        <p:spPr>
          <a:xfrm>
            <a:off x="0" y="79150"/>
            <a:ext cx="9144000" cy="11082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Roboto Condensed Light"/>
              <a:buChar char="●"/>
            </a:pPr>
            <a:r>
              <a:rPr b="1" lang="en" sz="2000">
                <a:solidFill>
                  <a:schemeClr val="dk1"/>
                </a:solidFill>
                <a:latin typeface="Roboto Condensed"/>
                <a:ea typeface="Roboto Condensed"/>
                <a:cs typeface="Roboto Condensed"/>
                <a:sym typeface="Roboto Condensed"/>
              </a:rPr>
              <a:t>CCTV Surveillance Application</a:t>
            </a:r>
            <a:r>
              <a:rPr lang="en" sz="2000">
                <a:solidFill>
                  <a:schemeClr val="dk1"/>
                </a:solidFill>
                <a:latin typeface="Roboto Condensed Light"/>
                <a:ea typeface="Roboto Condensed Light"/>
                <a:cs typeface="Roboto Condensed Light"/>
                <a:sym typeface="Roboto Condensed Light"/>
              </a:rPr>
              <a:t> - U</a:t>
            </a:r>
            <a:r>
              <a:rPr lang="en" sz="2000">
                <a:solidFill>
                  <a:schemeClr val="dk1"/>
                </a:solidFill>
                <a:latin typeface="Roboto Condensed Light"/>
                <a:ea typeface="Roboto Condensed Light"/>
                <a:cs typeface="Roboto Condensed Light"/>
                <a:sym typeface="Roboto Condensed Light"/>
              </a:rPr>
              <a:t>sing deep learning mechanisms the idea is to create an application which would detect any social distancing violations as well as would keep track of any violence taking place at the vaccination center.</a:t>
            </a:r>
            <a:endParaRPr sz="20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nvSpPr>
        <p:spPr>
          <a:xfrm>
            <a:off x="0" y="304850"/>
            <a:ext cx="9144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chemeClr val="lt1"/>
                </a:solidFill>
                <a:latin typeface="Roboto"/>
                <a:ea typeface="Roboto"/>
                <a:cs typeface="Roboto"/>
                <a:sym typeface="Roboto"/>
              </a:rPr>
              <a:t>     </a:t>
            </a:r>
            <a:r>
              <a:rPr lang="en" sz="4000" u="sng">
                <a:solidFill>
                  <a:schemeClr val="lt1"/>
                </a:solidFill>
                <a:latin typeface="Roboto"/>
                <a:ea typeface="Roboto"/>
                <a:cs typeface="Roboto"/>
                <a:sym typeface="Roboto"/>
              </a:rPr>
              <a:t>TECHNOLOGIES</a:t>
            </a:r>
            <a:r>
              <a:rPr lang="en" sz="4000">
                <a:solidFill>
                  <a:schemeClr val="lt1"/>
                </a:solidFill>
                <a:latin typeface="Roboto"/>
                <a:ea typeface="Roboto"/>
                <a:cs typeface="Roboto"/>
                <a:sym typeface="Roboto"/>
              </a:rPr>
              <a:t>  </a:t>
            </a:r>
            <a:r>
              <a:rPr lang="en" sz="4000" u="sng">
                <a:solidFill>
                  <a:schemeClr val="dk1"/>
                </a:solidFill>
                <a:latin typeface="Roboto"/>
                <a:ea typeface="Roboto"/>
                <a:cs typeface="Roboto"/>
                <a:sym typeface="Roboto"/>
              </a:rPr>
              <a:t>STACKS</a:t>
            </a:r>
            <a:endParaRPr sz="4000" u="sng">
              <a:solidFill>
                <a:schemeClr val="dk1"/>
              </a:solidFill>
              <a:latin typeface="Roboto"/>
              <a:ea typeface="Roboto"/>
              <a:cs typeface="Roboto"/>
              <a:sym typeface="Roboto"/>
            </a:endParaRPr>
          </a:p>
        </p:txBody>
      </p:sp>
      <p:sp>
        <p:nvSpPr>
          <p:cNvPr id="114" name="Google Shape;114;p20"/>
          <p:cNvSpPr txBox="1"/>
          <p:nvPr/>
        </p:nvSpPr>
        <p:spPr>
          <a:xfrm>
            <a:off x="616025" y="1403100"/>
            <a:ext cx="3300900" cy="37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F3F3F3"/>
                </a:solidFill>
                <a:latin typeface="Roboto"/>
                <a:ea typeface="Roboto"/>
                <a:cs typeface="Roboto"/>
                <a:sym typeface="Roboto"/>
              </a:rPr>
              <a:t>TENSORFLOW</a:t>
            </a:r>
            <a:endParaRPr sz="2100">
              <a:solidFill>
                <a:srgbClr val="F3F3F3"/>
              </a:solidFill>
              <a:latin typeface="Roboto"/>
              <a:ea typeface="Roboto"/>
              <a:cs typeface="Roboto"/>
              <a:sym typeface="Roboto"/>
            </a:endParaRPr>
          </a:p>
          <a:p>
            <a:pPr indent="0" lvl="0" marL="0" rtl="0" algn="l">
              <a:spcBef>
                <a:spcPts val="0"/>
              </a:spcBef>
              <a:spcAft>
                <a:spcPts val="0"/>
              </a:spcAft>
              <a:buNone/>
            </a:pPr>
            <a:r>
              <a:t/>
            </a:r>
            <a:endParaRPr sz="2100">
              <a:solidFill>
                <a:srgbClr val="F3F3F3"/>
              </a:solidFill>
              <a:latin typeface="Roboto"/>
              <a:ea typeface="Roboto"/>
              <a:cs typeface="Roboto"/>
              <a:sym typeface="Roboto"/>
            </a:endParaRPr>
          </a:p>
          <a:p>
            <a:pPr indent="0" lvl="0" marL="0" rtl="0" algn="l">
              <a:spcBef>
                <a:spcPts val="0"/>
              </a:spcBef>
              <a:spcAft>
                <a:spcPts val="0"/>
              </a:spcAft>
              <a:buNone/>
            </a:pPr>
            <a:r>
              <a:rPr lang="en" sz="2100">
                <a:solidFill>
                  <a:srgbClr val="F3F3F3"/>
                </a:solidFill>
                <a:latin typeface="Roboto"/>
                <a:ea typeface="Roboto"/>
                <a:cs typeface="Roboto"/>
                <a:sym typeface="Roboto"/>
              </a:rPr>
              <a:t>MACHINE LEARNING</a:t>
            </a:r>
            <a:endParaRPr sz="2100">
              <a:solidFill>
                <a:srgbClr val="F3F3F3"/>
              </a:solidFill>
              <a:latin typeface="Roboto"/>
              <a:ea typeface="Roboto"/>
              <a:cs typeface="Roboto"/>
              <a:sym typeface="Roboto"/>
            </a:endParaRPr>
          </a:p>
          <a:p>
            <a:pPr indent="0" lvl="0" marL="0" rtl="0" algn="l">
              <a:spcBef>
                <a:spcPts val="0"/>
              </a:spcBef>
              <a:spcAft>
                <a:spcPts val="0"/>
              </a:spcAft>
              <a:buNone/>
            </a:pPr>
            <a:r>
              <a:t/>
            </a:r>
            <a:endParaRPr sz="2100">
              <a:solidFill>
                <a:srgbClr val="F3F3F3"/>
              </a:solidFill>
              <a:latin typeface="Roboto"/>
              <a:ea typeface="Roboto"/>
              <a:cs typeface="Roboto"/>
              <a:sym typeface="Roboto"/>
            </a:endParaRPr>
          </a:p>
          <a:p>
            <a:pPr indent="0" lvl="0" marL="0" rtl="0" algn="l">
              <a:spcBef>
                <a:spcPts val="0"/>
              </a:spcBef>
              <a:spcAft>
                <a:spcPts val="0"/>
              </a:spcAft>
              <a:buNone/>
            </a:pPr>
            <a:r>
              <a:rPr lang="en" sz="2100">
                <a:solidFill>
                  <a:srgbClr val="F3F3F3"/>
                </a:solidFill>
                <a:latin typeface="Roboto"/>
                <a:ea typeface="Roboto"/>
                <a:cs typeface="Roboto"/>
                <a:sym typeface="Roboto"/>
              </a:rPr>
              <a:t>WEBRTC</a:t>
            </a:r>
            <a:endParaRPr sz="2100">
              <a:solidFill>
                <a:srgbClr val="F3F3F3"/>
              </a:solidFill>
              <a:latin typeface="Roboto"/>
              <a:ea typeface="Roboto"/>
              <a:cs typeface="Roboto"/>
              <a:sym typeface="Roboto"/>
            </a:endParaRPr>
          </a:p>
          <a:p>
            <a:pPr indent="0" lvl="0" marL="0" rtl="0" algn="l">
              <a:spcBef>
                <a:spcPts val="0"/>
              </a:spcBef>
              <a:spcAft>
                <a:spcPts val="0"/>
              </a:spcAft>
              <a:buNone/>
            </a:pPr>
            <a:r>
              <a:t/>
            </a:r>
            <a:endParaRPr sz="2100">
              <a:solidFill>
                <a:srgbClr val="F3F3F3"/>
              </a:solidFill>
              <a:latin typeface="Roboto"/>
              <a:ea typeface="Roboto"/>
              <a:cs typeface="Roboto"/>
              <a:sym typeface="Roboto"/>
            </a:endParaRPr>
          </a:p>
          <a:p>
            <a:pPr indent="0" lvl="0" marL="0" rtl="0" algn="l">
              <a:spcBef>
                <a:spcPts val="0"/>
              </a:spcBef>
              <a:spcAft>
                <a:spcPts val="0"/>
              </a:spcAft>
              <a:buNone/>
            </a:pPr>
            <a:r>
              <a:rPr lang="en" sz="2100">
                <a:solidFill>
                  <a:srgbClr val="F3F3F3"/>
                </a:solidFill>
                <a:latin typeface="Roboto"/>
                <a:ea typeface="Roboto"/>
                <a:cs typeface="Roboto"/>
                <a:sym typeface="Roboto"/>
              </a:rPr>
              <a:t>MAPMYINDIA API</a:t>
            </a:r>
            <a:endParaRPr sz="2100">
              <a:solidFill>
                <a:srgbClr val="F3F3F3"/>
              </a:solidFill>
              <a:latin typeface="Roboto"/>
              <a:ea typeface="Roboto"/>
              <a:cs typeface="Roboto"/>
              <a:sym typeface="Roboto"/>
            </a:endParaRPr>
          </a:p>
          <a:p>
            <a:pPr indent="0" lvl="0" marL="0" rtl="0" algn="l">
              <a:spcBef>
                <a:spcPts val="0"/>
              </a:spcBef>
              <a:spcAft>
                <a:spcPts val="0"/>
              </a:spcAft>
              <a:buNone/>
            </a:pPr>
            <a:r>
              <a:t/>
            </a:r>
            <a:endParaRPr sz="2100">
              <a:solidFill>
                <a:srgbClr val="F3F3F3"/>
              </a:solidFill>
              <a:latin typeface="Roboto"/>
              <a:ea typeface="Roboto"/>
              <a:cs typeface="Roboto"/>
              <a:sym typeface="Roboto"/>
            </a:endParaRPr>
          </a:p>
          <a:p>
            <a:pPr indent="0" lvl="0" marL="0" rtl="0" algn="l">
              <a:spcBef>
                <a:spcPts val="0"/>
              </a:spcBef>
              <a:spcAft>
                <a:spcPts val="0"/>
              </a:spcAft>
              <a:buNone/>
            </a:pPr>
            <a:r>
              <a:rPr lang="en" sz="2100">
                <a:solidFill>
                  <a:srgbClr val="F3F3F3"/>
                </a:solidFill>
                <a:latin typeface="Roboto"/>
                <a:ea typeface="Roboto"/>
                <a:cs typeface="Roboto"/>
                <a:sym typeface="Roboto"/>
              </a:rPr>
              <a:t>DIALOGFLOW</a:t>
            </a:r>
            <a:endParaRPr sz="2100">
              <a:solidFill>
                <a:srgbClr val="F3F3F3"/>
              </a:solidFill>
              <a:latin typeface="Roboto"/>
              <a:ea typeface="Roboto"/>
              <a:cs typeface="Roboto"/>
              <a:sym typeface="Roboto"/>
            </a:endParaRPr>
          </a:p>
          <a:p>
            <a:pPr indent="0" lvl="0" marL="0" rtl="0" algn="l">
              <a:spcBef>
                <a:spcPts val="0"/>
              </a:spcBef>
              <a:spcAft>
                <a:spcPts val="0"/>
              </a:spcAft>
              <a:buNone/>
            </a:pPr>
            <a:r>
              <a:t/>
            </a:r>
            <a:endParaRPr sz="2100">
              <a:solidFill>
                <a:srgbClr val="F3F3F3"/>
              </a:solidFill>
              <a:latin typeface="Roboto"/>
              <a:ea typeface="Roboto"/>
              <a:cs typeface="Roboto"/>
              <a:sym typeface="Roboto"/>
            </a:endParaRPr>
          </a:p>
          <a:p>
            <a:pPr indent="0" lvl="0" marL="0" rtl="0" algn="l">
              <a:spcBef>
                <a:spcPts val="0"/>
              </a:spcBef>
              <a:spcAft>
                <a:spcPts val="0"/>
              </a:spcAft>
              <a:buNone/>
            </a:pPr>
            <a:r>
              <a:rPr lang="en" sz="2100">
                <a:solidFill>
                  <a:srgbClr val="F3F3F3"/>
                </a:solidFill>
                <a:latin typeface="Roboto"/>
                <a:ea typeface="Roboto"/>
                <a:cs typeface="Roboto"/>
                <a:sym typeface="Roboto"/>
              </a:rPr>
              <a:t>HTML</a:t>
            </a:r>
            <a:endParaRPr sz="2100">
              <a:solidFill>
                <a:srgbClr val="F3F3F3"/>
              </a:solidFill>
              <a:latin typeface="Roboto"/>
              <a:ea typeface="Roboto"/>
              <a:cs typeface="Roboto"/>
              <a:sym typeface="Roboto"/>
            </a:endParaRPr>
          </a:p>
        </p:txBody>
      </p:sp>
      <p:sp>
        <p:nvSpPr>
          <p:cNvPr id="115" name="Google Shape;115;p20"/>
          <p:cNvSpPr txBox="1"/>
          <p:nvPr/>
        </p:nvSpPr>
        <p:spPr>
          <a:xfrm>
            <a:off x="5476700" y="1403100"/>
            <a:ext cx="3300900" cy="37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CSS</a:t>
            </a:r>
            <a:endParaRPr sz="2100">
              <a:solidFill>
                <a:schemeClr val="dk1"/>
              </a:solidFill>
              <a:latin typeface="Roboto"/>
              <a:ea typeface="Roboto"/>
              <a:cs typeface="Roboto"/>
              <a:sym typeface="Roboto"/>
            </a:endParaRPr>
          </a:p>
          <a:p>
            <a:pPr indent="0" lvl="0" marL="0" rtl="0" algn="l">
              <a:spcBef>
                <a:spcPts val="0"/>
              </a:spcBef>
              <a:spcAft>
                <a:spcPts val="0"/>
              </a:spcAft>
              <a:buNone/>
            </a:pPr>
            <a:r>
              <a:t/>
            </a:r>
            <a:endParaRPr sz="2100">
              <a:solidFill>
                <a:schemeClr val="dk1"/>
              </a:solidFill>
              <a:latin typeface="Roboto"/>
              <a:ea typeface="Roboto"/>
              <a:cs typeface="Roboto"/>
              <a:sym typeface="Roboto"/>
            </a:endParaRPr>
          </a:p>
          <a:p>
            <a:pPr indent="0" lvl="0" marL="0" rtl="0" algn="l">
              <a:spcBef>
                <a:spcPts val="0"/>
              </a:spcBef>
              <a:spcAft>
                <a:spcPts val="0"/>
              </a:spcAft>
              <a:buNone/>
            </a:pPr>
            <a:r>
              <a:rPr lang="en" sz="2100">
                <a:solidFill>
                  <a:schemeClr val="dk1"/>
                </a:solidFill>
                <a:latin typeface="Roboto"/>
                <a:ea typeface="Roboto"/>
                <a:cs typeface="Roboto"/>
                <a:sym typeface="Roboto"/>
              </a:rPr>
              <a:t>JAVASCRIPT</a:t>
            </a:r>
            <a:endParaRPr sz="2100">
              <a:solidFill>
                <a:schemeClr val="dk1"/>
              </a:solidFill>
              <a:latin typeface="Roboto"/>
              <a:ea typeface="Roboto"/>
              <a:cs typeface="Roboto"/>
              <a:sym typeface="Roboto"/>
            </a:endParaRPr>
          </a:p>
          <a:p>
            <a:pPr indent="0" lvl="0" marL="0" rtl="0" algn="l">
              <a:spcBef>
                <a:spcPts val="0"/>
              </a:spcBef>
              <a:spcAft>
                <a:spcPts val="0"/>
              </a:spcAft>
              <a:buNone/>
            </a:pPr>
            <a:r>
              <a:t/>
            </a:r>
            <a:endParaRPr sz="2100">
              <a:solidFill>
                <a:schemeClr val="dk1"/>
              </a:solidFill>
              <a:latin typeface="Roboto"/>
              <a:ea typeface="Roboto"/>
              <a:cs typeface="Roboto"/>
              <a:sym typeface="Roboto"/>
            </a:endParaRPr>
          </a:p>
          <a:p>
            <a:pPr indent="0" lvl="0" marL="0" rtl="0" algn="l">
              <a:spcBef>
                <a:spcPts val="0"/>
              </a:spcBef>
              <a:spcAft>
                <a:spcPts val="0"/>
              </a:spcAft>
              <a:buNone/>
            </a:pPr>
            <a:r>
              <a:rPr lang="en" sz="2100">
                <a:solidFill>
                  <a:schemeClr val="dk1"/>
                </a:solidFill>
                <a:latin typeface="Roboto"/>
                <a:ea typeface="Roboto"/>
                <a:cs typeface="Roboto"/>
                <a:sym typeface="Roboto"/>
              </a:rPr>
              <a:t>NODE JS</a:t>
            </a:r>
            <a:endParaRPr sz="2100">
              <a:solidFill>
                <a:schemeClr val="dk1"/>
              </a:solidFill>
              <a:latin typeface="Roboto"/>
              <a:ea typeface="Roboto"/>
              <a:cs typeface="Roboto"/>
              <a:sym typeface="Roboto"/>
            </a:endParaRPr>
          </a:p>
          <a:p>
            <a:pPr indent="0" lvl="0" marL="0" rtl="0" algn="l">
              <a:spcBef>
                <a:spcPts val="0"/>
              </a:spcBef>
              <a:spcAft>
                <a:spcPts val="0"/>
              </a:spcAft>
              <a:buNone/>
            </a:pPr>
            <a:r>
              <a:t/>
            </a:r>
            <a:endParaRPr sz="2100">
              <a:solidFill>
                <a:schemeClr val="dk1"/>
              </a:solidFill>
              <a:latin typeface="Roboto"/>
              <a:ea typeface="Roboto"/>
              <a:cs typeface="Roboto"/>
              <a:sym typeface="Roboto"/>
            </a:endParaRPr>
          </a:p>
          <a:p>
            <a:pPr indent="0" lvl="0" marL="0" rtl="0" algn="l">
              <a:spcBef>
                <a:spcPts val="0"/>
              </a:spcBef>
              <a:spcAft>
                <a:spcPts val="0"/>
              </a:spcAft>
              <a:buNone/>
            </a:pPr>
            <a:r>
              <a:rPr lang="en" sz="2100">
                <a:solidFill>
                  <a:schemeClr val="dk1"/>
                </a:solidFill>
                <a:latin typeface="Roboto"/>
                <a:ea typeface="Roboto"/>
                <a:cs typeface="Roboto"/>
                <a:sym typeface="Roboto"/>
              </a:rPr>
              <a:t>PYTHON</a:t>
            </a:r>
            <a:endParaRPr sz="2100">
              <a:solidFill>
                <a:schemeClr val="dk1"/>
              </a:solidFill>
              <a:latin typeface="Roboto"/>
              <a:ea typeface="Roboto"/>
              <a:cs typeface="Roboto"/>
              <a:sym typeface="Roboto"/>
            </a:endParaRPr>
          </a:p>
          <a:p>
            <a:pPr indent="0" lvl="0" marL="0" rtl="0" algn="l">
              <a:spcBef>
                <a:spcPts val="0"/>
              </a:spcBef>
              <a:spcAft>
                <a:spcPts val="0"/>
              </a:spcAft>
              <a:buNone/>
            </a:pPr>
            <a:r>
              <a:t/>
            </a:r>
            <a:endParaRPr sz="2100">
              <a:solidFill>
                <a:schemeClr val="dk1"/>
              </a:solidFill>
              <a:latin typeface="Roboto"/>
              <a:ea typeface="Roboto"/>
              <a:cs typeface="Roboto"/>
              <a:sym typeface="Roboto"/>
            </a:endParaRPr>
          </a:p>
          <a:p>
            <a:pPr indent="0" lvl="0" marL="0" rtl="0" algn="l">
              <a:spcBef>
                <a:spcPts val="0"/>
              </a:spcBef>
              <a:spcAft>
                <a:spcPts val="0"/>
              </a:spcAft>
              <a:buNone/>
            </a:pPr>
            <a:r>
              <a:rPr lang="en" sz="2100">
                <a:solidFill>
                  <a:schemeClr val="dk1"/>
                </a:solidFill>
                <a:latin typeface="Roboto"/>
                <a:ea typeface="Roboto"/>
                <a:cs typeface="Roboto"/>
                <a:sym typeface="Roboto"/>
              </a:rPr>
              <a:t>BOOTSTRAP</a:t>
            </a:r>
            <a:endParaRPr sz="2100">
              <a:solidFill>
                <a:schemeClr val="dk1"/>
              </a:solidFill>
              <a:latin typeface="Roboto"/>
              <a:ea typeface="Roboto"/>
              <a:cs typeface="Roboto"/>
              <a:sym typeface="Roboto"/>
            </a:endParaRPr>
          </a:p>
          <a:p>
            <a:pPr indent="0" lvl="0" marL="0" rtl="0" algn="l">
              <a:spcBef>
                <a:spcPts val="0"/>
              </a:spcBef>
              <a:spcAft>
                <a:spcPts val="0"/>
              </a:spcAft>
              <a:buNone/>
            </a:pPr>
            <a:r>
              <a:t/>
            </a:r>
            <a:endParaRPr sz="2100">
              <a:solidFill>
                <a:schemeClr val="dk1"/>
              </a:solidFill>
              <a:latin typeface="Roboto"/>
              <a:ea typeface="Roboto"/>
              <a:cs typeface="Roboto"/>
              <a:sym typeface="Roboto"/>
            </a:endParaRPr>
          </a:p>
          <a:p>
            <a:pPr indent="0" lvl="0" marL="0" rtl="0" algn="l">
              <a:spcBef>
                <a:spcPts val="0"/>
              </a:spcBef>
              <a:spcAft>
                <a:spcPts val="0"/>
              </a:spcAft>
              <a:buNone/>
            </a:pPr>
            <a:r>
              <a:rPr lang="en" sz="2100">
                <a:solidFill>
                  <a:schemeClr val="dk1"/>
                </a:solidFill>
                <a:latin typeface="Roboto"/>
                <a:ea typeface="Roboto"/>
                <a:cs typeface="Roboto"/>
                <a:sym typeface="Roboto"/>
              </a:rPr>
              <a:t>WEB SOCKET</a:t>
            </a:r>
            <a:endParaRPr sz="2100">
              <a:solidFill>
                <a:srgbClr val="F3F3F3"/>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nvSpPr>
        <p:spPr>
          <a:xfrm>
            <a:off x="2458650" y="304850"/>
            <a:ext cx="4226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chemeClr val="lt1"/>
                </a:solidFill>
                <a:latin typeface="Roboto"/>
                <a:ea typeface="Roboto"/>
                <a:cs typeface="Roboto"/>
                <a:sym typeface="Roboto"/>
              </a:rPr>
              <a:t>ABOUT KAVACH</a:t>
            </a:r>
            <a:endParaRPr sz="4000">
              <a:solidFill>
                <a:schemeClr val="lt1"/>
              </a:solidFill>
              <a:latin typeface="Roboto"/>
              <a:ea typeface="Roboto"/>
              <a:cs typeface="Roboto"/>
              <a:sym typeface="Roboto"/>
            </a:endParaRPr>
          </a:p>
        </p:txBody>
      </p:sp>
      <p:sp>
        <p:nvSpPr>
          <p:cNvPr id="121" name="Google Shape;121;p21"/>
          <p:cNvSpPr txBox="1"/>
          <p:nvPr/>
        </p:nvSpPr>
        <p:spPr>
          <a:xfrm>
            <a:off x="0" y="1502000"/>
            <a:ext cx="9144000" cy="3263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lang="en" sz="2000"/>
              <a:t>Project </a:t>
            </a:r>
            <a:r>
              <a:rPr b="1" lang="en" sz="2000"/>
              <a:t>KAVACH</a:t>
            </a:r>
            <a:r>
              <a:rPr lang="en" sz="2000"/>
              <a:t> would contribute to the most gigantic Challenge of this era i.e. </a:t>
            </a:r>
            <a:r>
              <a:rPr lang="en" sz="2000">
                <a:solidFill>
                  <a:srgbClr val="202124"/>
                </a:solidFill>
                <a:highlight>
                  <a:srgbClr val="FFFFFF"/>
                </a:highlight>
              </a:rPr>
              <a:t>tranquillizing </a:t>
            </a:r>
            <a:r>
              <a:rPr lang="en" sz="2000"/>
              <a:t>Vaccination procedure amalgamating with the latest emerging technologies like ML and Webrtc during the Pandemic focusing on most elemental outcomes that impacts Public welfare and health safety.</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 sz="2000"/>
              <a:t>After a great research we made an impact under this perspective that usually allows Everyone to take one step further in different spheres of Coronavirus prevention and safety.</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