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60" r:id="rId3"/>
    <p:sldId id="288" r:id="rId4"/>
    <p:sldId id="257" r:id="rId5"/>
    <p:sldId id="277" r:id="rId6"/>
    <p:sldId id="261" r:id="rId7"/>
    <p:sldId id="282" r:id="rId8"/>
    <p:sldId id="263" r:id="rId9"/>
    <p:sldId id="285" r:id="rId10"/>
    <p:sldId id="278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mbria Math" panose="02040503050406030204" pitchFamily="18" charset="0"/>
      <p:regular r:id="rId17"/>
    </p:embeddedFont>
    <p:embeddedFont>
      <p:font typeface="Fira Sans" panose="020B0604020202020204" charset="0"/>
      <p:regular r:id="rId18"/>
      <p:bold r:id="rId19"/>
      <p:italic r:id="rId20"/>
      <p:boldItalic r:id="rId21"/>
    </p:embeddedFont>
    <p:embeddedFont>
      <p:font typeface="Fira Sans Light" panose="020B0604020202020204" charset="0"/>
      <p:regular r:id="rId22"/>
      <p:bold r:id="rId23"/>
      <p:italic r:id="rId24"/>
      <p:boldItalic r:id="rId25"/>
    </p:embeddedFont>
    <p:embeddedFont>
      <p:font typeface="Fira Sans Medium" panose="020B0604020202020204" charset="0"/>
      <p:regular r:id="rId26"/>
      <p:bold r:id="rId27"/>
      <p:italic r:id="rId28"/>
      <p:boldItalic r:id="rId29"/>
    </p:embeddedFont>
    <p:embeddedFont>
      <p:font typeface="Fira Sans SemiBold" panose="020B0604020202020204" charset="0"/>
      <p:regular r:id="rId30"/>
      <p:bold r:id="rId31"/>
      <p:italic r:id="rId32"/>
      <p:boldItalic r:id="rId33"/>
    </p:embeddedFont>
    <p:embeddedFont>
      <p:font typeface="Roboto Condensed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00860D-6354-4378-A09D-8DFCC888E2C9}">
  <a:tblStyle styleId="{9800860D-6354-4378-A09D-8DFCC888E2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3F8801-1707-46FC-A2A7-8ED0A2465BA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font" Target="fonts/font2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f4c74116a_3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f4c74116a_3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b2f7c811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b2f7c811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2f7c811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2f7c811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b2f7c811e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b2f7c811e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745725" y="0"/>
            <a:ext cx="4406366" cy="5143500"/>
          </a:xfrm>
          <a:custGeom>
            <a:avLst/>
            <a:gdLst/>
            <a:ahLst/>
            <a:cxnLst/>
            <a:rect l="l" t="t" r="r" b="b"/>
            <a:pathLst>
              <a:path w="6228079" h="6858000" extrusionOk="0">
                <a:moveTo>
                  <a:pt x="0" y="0"/>
                </a:moveTo>
                <a:cubicBezTo>
                  <a:pt x="1192022" y="1180275"/>
                  <a:pt x="1930400" y="2817749"/>
                  <a:pt x="1930400" y="4627690"/>
                </a:cubicBezTo>
                <a:cubicBezTo>
                  <a:pt x="1931225" y="5388331"/>
                  <a:pt x="1798574" y="6143219"/>
                  <a:pt x="1538478" y="6858000"/>
                </a:cubicBezTo>
                <a:lnTo>
                  <a:pt x="6228080" y="6858000"/>
                </a:lnTo>
                <a:lnTo>
                  <a:pt x="6228080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907910" y="0"/>
            <a:ext cx="4243868" cy="5143500"/>
          </a:xfrm>
          <a:custGeom>
            <a:avLst/>
            <a:gdLst/>
            <a:ahLst/>
            <a:cxnLst/>
            <a:rect l="l" t="t" r="r" b="b"/>
            <a:pathLst>
              <a:path w="5998400" h="6858000" extrusionOk="0">
                <a:moveTo>
                  <a:pt x="2752407" y="0"/>
                </a:moveTo>
                <a:cubicBezTo>
                  <a:pt x="2856294" y="466997"/>
                  <a:pt x="2908554" y="943991"/>
                  <a:pt x="2908300" y="1422400"/>
                </a:cubicBezTo>
                <a:cubicBezTo>
                  <a:pt x="2908300" y="3686239"/>
                  <a:pt x="1753171" y="5680139"/>
                  <a:pt x="0" y="6847206"/>
                </a:cubicBezTo>
                <a:lnTo>
                  <a:pt x="0" y="6858000"/>
                </a:lnTo>
                <a:lnTo>
                  <a:pt x="5998401" y="6858000"/>
                </a:lnTo>
                <a:lnTo>
                  <a:pt x="5998401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51122" y="0"/>
            <a:ext cx="2697686" cy="3605879"/>
          </a:xfrm>
          <a:custGeom>
            <a:avLst/>
            <a:gdLst/>
            <a:ahLst/>
            <a:cxnLst/>
            <a:rect l="l" t="t" r="r" b="b"/>
            <a:pathLst>
              <a:path w="3812984" h="4807839" extrusionOk="0">
                <a:moveTo>
                  <a:pt x="3812984" y="4807839"/>
                </a:moveTo>
                <a:lnTo>
                  <a:pt x="3812984" y="0"/>
                </a:lnTo>
                <a:lnTo>
                  <a:pt x="0" y="0"/>
                </a:lnTo>
                <a:cubicBezTo>
                  <a:pt x="1961959" y="853313"/>
                  <a:pt x="3421634" y="2644648"/>
                  <a:pt x="3812984" y="4807839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79100" y="1991825"/>
            <a:ext cx="55776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1777400" y="2161800"/>
            <a:ext cx="55893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06400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914400" lvl="1" indent="-406400" algn="ctr" rtl="0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○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371600" lvl="2" indent="-406400" algn="ctr" rtl="0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■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1828800" lvl="3" indent="-406400" algn="ctr" rtl="0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●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2286000" lvl="4" indent="-406400" algn="ctr" rtl="0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○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2743200" lvl="5" indent="-406400" algn="ctr" rtl="0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■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3200400" lvl="6" indent="-406400" algn="ctr" rtl="0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●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3657600" lvl="7" indent="-406400" algn="ctr" rtl="0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○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4114800" lvl="8" indent="-406400" algn="ctr" rtl="0">
              <a:spcBef>
                <a:spcPts val="800"/>
              </a:spcBef>
              <a:spcAft>
                <a:spcPts val="800"/>
              </a:spcAft>
              <a:buSzPts val="2800"/>
              <a:buFont typeface="Fira Sans Medium"/>
              <a:buChar char="■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593400" y="28624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“</a:t>
            </a:r>
            <a:endParaRPr sz="96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/>
          <p:nvPr/>
        </p:nvSpPr>
        <p:spPr>
          <a:xfrm rot="10800000">
            <a:off x="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 rot="10800000">
            <a:off x="7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/>
          <p:nvPr/>
        </p:nvSpPr>
        <p:spPr>
          <a:xfrm rot="10800000">
            <a:off x="9" y="3749421"/>
            <a:ext cx="1378553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6962100" cy="289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3252900" cy="292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488203" y="1492425"/>
            <a:ext cx="3252900" cy="292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8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0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0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0"/>
          <p:cNvSpPr/>
          <p:nvPr/>
        </p:nvSpPr>
        <p:spPr>
          <a:xfrm rot="10800000">
            <a:off x="9" y="3749421"/>
            <a:ext cx="1378553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bg>
      <p:bgPr>
        <a:gradFill>
          <a:gsLst>
            <a:gs pos="0">
              <a:schemeClr val="accent2"/>
            </a:gs>
            <a:gs pos="72000">
              <a:schemeClr val="accent3"/>
            </a:gs>
            <a:gs pos="100000">
              <a:schemeClr val="accent3"/>
            </a:gs>
          </a:gsLst>
          <a:lin ang="5400700" scaled="0"/>
        </a:gra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1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1"/>
          <p:cNvSpPr/>
          <p:nvPr/>
        </p:nvSpPr>
        <p:spPr>
          <a:xfrm rot="10800000">
            <a:off x="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1"/>
          <p:cNvSpPr/>
          <p:nvPr/>
        </p:nvSpPr>
        <p:spPr>
          <a:xfrm rot="10800000">
            <a:off x="7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1"/>
          <p:cNvSpPr/>
          <p:nvPr/>
        </p:nvSpPr>
        <p:spPr>
          <a:xfrm rot="10800000">
            <a:off x="9" y="3749421"/>
            <a:ext cx="1378553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6962100" cy="28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ctrTitle"/>
          </p:nvPr>
        </p:nvSpPr>
        <p:spPr>
          <a:xfrm>
            <a:off x="779100" y="2098153"/>
            <a:ext cx="55776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KAVACH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D6C08A-6350-4DC9-AC33-16C16C4B7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51" y="301248"/>
            <a:ext cx="1690577" cy="1690577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727BEE-DCE9-4279-9D35-2E9944676147}"/>
              </a:ext>
            </a:extLst>
          </p:cNvPr>
          <p:cNvSpPr txBox="1"/>
          <p:nvPr/>
        </p:nvSpPr>
        <p:spPr>
          <a:xfrm>
            <a:off x="0" y="3406806"/>
            <a:ext cx="48537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400" b="0" i="0" u="none" strike="noStrike" dirty="0">
                <a:solidFill>
                  <a:schemeClr val="bg1"/>
                </a:solidFill>
                <a:effectLst/>
                <a:latin typeface="Roboto Condensed" panose="02000000000000000000" pitchFamily="2" charset="0"/>
              </a:rPr>
              <a:t>An idea to handle the vaccination process of all the Indian in a planned and productive manner.</a:t>
            </a:r>
            <a:endParaRPr lang="en-GB" b="0" dirty="0">
              <a:solidFill>
                <a:schemeClr val="bg1"/>
              </a:solidFill>
              <a:effectLst/>
            </a:endParaRPr>
          </a:p>
          <a:p>
            <a:br>
              <a:rPr lang="en-GB" dirty="0"/>
            </a:b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4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4"/>
          <p:cNvSpPr txBox="1">
            <a:spLocks noGrp="1"/>
          </p:cNvSpPr>
          <p:nvPr>
            <p:ph type="ctrTitle" idx="4294967295"/>
          </p:nvPr>
        </p:nvSpPr>
        <p:spPr>
          <a:xfrm>
            <a:off x="939524" y="914400"/>
            <a:ext cx="4282200" cy="294828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 dirty="0">
                <a:solidFill>
                  <a:schemeClr val="accent3"/>
                </a:solidFill>
              </a:rPr>
              <a:t>Thank</a:t>
            </a:r>
            <a:br>
              <a:rPr lang="en" sz="11500" dirty="0">
                <a:solidFill>
                  <a:schemeClr val="accent3"/>
                </a:solidFill>
              </a:rPr>
            </a:br>
            <a:r>
              <a:rPr lang="en" sz="11500" dirty="0">
                <a:solidFill>
                  <a:schemeClr val="accent3"/>
                </a:solidFill>
              </a:rPr>
              <a:t>You!!!!</a:t>
            </a:r>
            <a:endParaRPr sz="11500" dirty="0">
              <a:solidFill>
                <a:schemeClr val="accent3"/>
              </a:solidFill>
            </a:endParaRPr>
          </a:p>
        </p:txBody>
      </p:sp>
      <p:sp>
        <p:nvSpPr>
          <p:cNvPr id="347" name="Google Shape;347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8" name="Google Shape;932;p47">
            <a:extLst>
              <a:ext uri="{FF2B5EF4-FFF2-40B4-BE49-F238E27FC236}">
                <a16:creationId xmlns:a16="http://schemas.microsoft.com/office/drawing/2014/main" id="{299DE4CB-53A1-4038-8C1E-19652D9D3E93}"/>
              </a:ext>
            </a:extLst>
          </p:cNvPr>
          <p:cNvGrpSpPr/>
          <p:nvPr/>
        </p:nvGrpSpPr>
        <p:grpSpPr>
          <a:xfrm>
            <a:off x="6041761" y="2870495"/>
            <a:ext cx="2324100" cy="2076156"/>
            <a:chOff x="5926225" y="921350"/>
            <a:chExt cx="517800" cy="504350"/>
          </a:xfrm>
        </p:grpSpPr>
        <p:sp>
          <p:nvSpPr>
            <p:cNvPr id="9" name="Google Shape;933;p47">
              <a:extLst>
                <a:ext uri="{FF2B5EF4-FFF2-40B4-BE49-F238E27FC236}">
                  <a16:creationId xmlns:a16="http://schemas.microsoft.com/office/drawing/2014/main" id="{BB3707A9-ED70-4817-AE5C-5F25565C93D1}"/>
                </a:ext>
              </a:extLst>
            </p:cNvPr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34;p47">
              <a:extLst>
                <a:ext uri="{FF2B5EF4-FFF2-40B4-BE49-F238E27FC236}">
                  <a16:creationId xmlns:a16="http://schemas.microsoft.com/office/drawing/2014/main" id="{54626EA7-F538-4B8F-8086-5A8B14FE5A01}"/>
                </a:ext>
              </a:extLst>
            </p:cNvPr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1777400" y="2161800"/>
            <a:ext cx="55893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THIS IS THE PROJECT REPRESENTATION FOR CIS-MAIT</a:t>
            </a:r>
          </a:p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dirty="0"/>
              <a:t>THEME FOR THE PROJECT - </a:t>
            </a:r>
            <a:r>
              <a:rPr lang="en-IN" u="sng" dirty="0"/>
              <a:t>HEALTHTECH</a:t>
            </a:r>
            <a:endParaRPr u="sng" dirty="0"/>
          </a:p>
        </p:txBody>
      </p:sp>
      <p:sp>
        <p:nvSpPr>
          <p:cNvPr id="116" name="Google Shape;116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4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Pakshi</a:t>
            </a:r>
            <a:endParaRPr dirty="0"/>
          </a:p>
        </p:txBody>
      </p:sp>
      <p:sp>
        <p:nvSpPr>
          <p:cNvPr id="542" name="Google Shape;542;p4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43" name="Google Shape;543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779100" y="1753388"/>
            <a:ext cx="1429200" cy="142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4" name="Google Shape;544;p44"/>
          <p:cNvSpPr txBox="1"/>
          <p:nvPr/>
        </p:nvSpPr>
        <p:spPr>
          <a:xfrm>
            <a:off x="588721" y="3390112"/>
            <a:ext cx="1723456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ANUPAM GUTPA</a:t>
            </a:r>
            <a:br>
              <a:rPr lang="en" dirty="0"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800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LEAD DEVELOPER</a:t>
            </a:r>
            <a:endParaRPr sz="800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 anupamgupta756@gmail.com</a:t>
            </a:r>
            <a:endParaRPr dirty="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545" name="Google Shape;545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79226" y="1836175"/>
            <a:ext cx="1429200" cy="142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6" name="Google Shape;546;p44"/>
          <p:cNvSpPr txBox="1"/>
          <p:nvPr/>
        </p:nvSpPr>
        <p:spPr>
          <a:xfrm>
            <a:off x="2512097" y="3399071"/>
            <a:ext cx="1723456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KUNAL AGGARWAL</a:t>
            </a:r>
            <a:br>
              <a:rPr lang="en" dirty="0"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800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FRONT END DEVELOPER, BACKEND</a:t>
            </a:r>
            <a:endParaRPr sz="800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kunalaggarwal683@gmail.com</a:t>
            </a:r>
            <a:endParaRPr dirty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547" name="Google Shape;547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579352" y="1836175"/>
            <a:ext cx="1429200" cy="142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8" name="Google Shape;548;p44"/>
          <p:cNvSpPr txBox="1"/>
          <p:nvPr/>
        </p:nvSpPr>
        <p:spPr>
          <a:xfrm>
            <a:off x="4431935" y="3388438"/>
            <a:ext cx="1724034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NIDHI CHAURASIA</a:t>
            </a:r>
            <a:br>
              <a:rPr lang="en" dirty="0">
                <a:latin typeface="Fira Sans"/>
                <a:ea typeface="Fira Sans"/>
                <a:cs typeface="Fira Sans"/>
                <a:sym typeface="Fira Sans"/>
              </a:rPr>
            </a:br>
            <a:r>
              <a:rPr lang="en-GB" sz="800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CONTENT WRITER, UI/UX</a:t>
            </a:r>
            <a:endParaRPr sz="800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IN" sz="900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passionatenidhi123@gmail.com</a:t>
            </a:r>
            <a:endParaRPr dirty="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549" name="Google Shape;549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479478" y="1836175"/>
            <a:ext cx="1429200" cy="142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0" name="Google Shape;550;p44"/>
          <p:cNvSpPr txBox="1"/>
          <p:nvPr/>
        </p:nvSpPr>
        <p:spPr>
          <a:xfrm>
            <a:off x="6413215" y="3390112"/>
            <a:ext cx="1724034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MEENAKSHI</a:t>
            </a:r>
            <a:br>
              <a:rPr lang="en" dirty="0"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800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FRONT END DEVELOPER</a:t>
            </a:r>
            <a:endParaRPr sz="800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amayasharmacs12</a:t>
            </a:r>
            <a:r>
              <a:rPr lang="en-GB" sz="900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@gmail.com</a:t>
            </a:r>
            <a:endParaRPr dirty="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0F30FA-01BC-4668-B689-E767CE22122B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21" y="1747165"/>
            <a:ext cx="1437304" cy="1429200"/>
          </a:xfrm>
          <a:prstGeom prst="ellipse">
            <a:avLst/>
          </a:prstGeom>
          <a:ln w="63500" cap="rnd">
            <a:noFill/>
          </a:ln>
          <a:effectLst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C74F21-721C-4D76-BA14-D38CAD9ECF77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225" y="1804300"/>
            <a:ext cx="1469201" cy="149295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3026CD8-5E3F-46EF-908E-E20253305A25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51" y="1804300"/>
            <a:ext cx="1469201" cy="149295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F2DAD9-2AD7-47B7-B985-73537429A4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79478" y="1839497"/>
            <a:ext cx="1431679" cy="143167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362012" y="212651"/>
            <a:ext cx="6962100" cy="74766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PROBLEM…</a:t>
            </a:r>
            <a:endParaRPr sz="4400" dirty="0"/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" name="Google Shape;90;p13">
            <a:extLst>
              <a:ext uri="{FF2B5EF4-FFF2-40B4-BE49-F238E27FC236}">
                <a16:creationId xmlns:a16="http://schemas.microsoft.com/office/drawing/2014/main" id="{D73C3059-989D-4398-BB1C-C5A211C628C6}"/>
              </a:ext>
            </a:extLst>
          </p:cNvPr>
          <p:cNvSpPr txBox="1">
            <a:spLocks/>
          </p:cNvSpPr>
          <p:nvPr/>
        </p:nvSpPr>
        <p:spPr>
          <a:xfrm>
            <a:off x="319322" y="1372026"/>
            <a:ext cx="4209988" cy="29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Fira Sans Light"/>
              <a:buChar char="●"/>
              <a:defRPr sz="20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Fira Sans Light"/>
              <a:buChar char="○"/>
              <a:defRPr sz="20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Fira Sans Light"/>
              <a:buChar char="■"/>
              <a:defRPr sz="20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Light"/>
              <a:buChar char="●"/>
              <a:defRPr sz="20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Light"/>
              <a:buChar char="○"/>
              <a:defRPr sz="20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Light"/>
              <a:buChar char="■"/>
              <a:defRPr sz="20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Light"/>
              <a:buChar char="●"/>
              <a:defRPr sz="20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Light"/>
              <a:buChar char="○"/>
              <a:defRPr sz="20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Fira Sans Light"/>
              <a:buChar char="■"/>
              <a:defRPr sz="20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indent="0">
              <a:buFont typeface="Fira Sans Light"/>
              <a:buNone/>
            </a:pPr>
            <a:r>
              <a:rPr lang="en-GB" sz="1600" b="1" dirty="0"/>
              <a:t>The COVID 19 PANDEMIC has wreaked havoc on us. It has given rise to new problem that has never been faced before in the history of mankind such as. </a:t>
            </a:r>
          </a:p>
          <a:p>
            <a:pPr marL="0" indent="0">
              <a:buFont typeface="Fira Sans Light"/>
              <a:buNone/>
            </a:pPr>
            <a:endParaRPr lang="en-GB" sz="1600" b="1" dirty="0"/>
          </a:p>
          <a:p>
            <a:pPr marL="171450" indent="-171450"/>
            <a:r>
              <a:rPr lang="en-GB" sz="1600" b="1" dirty="0"/>
              <a:t>Nearest Vaccination Centre available </a:t>
            </a:r>
          </a:p>
          <a:p>
            <a:pPr marL="171450" indent="-171450"/>
            <a:r>
              <a:rPr lang="en-GB" sz="1600" b="1" dirty="0"/>
              <a:t>Proper access to medical assistance and other general queries.</a:t>
            </a:r>
          </a:p>
          <a:p>
            <a:pPr marL="171450" indent="-171450"/>
            <a:r>
              <a:rPr lang="en-GB" sz="1600" b="1" dirty="0"/>
              <a:t>Lack of access to proper information</a:t>
            </a:r>
          </a:p>
          <a:p>
            <a:pPr marL="171450" indent="-171450"/>
            <a:r>
              <a:rPr lang="en-GB" sz="1600" b="1" dirty="0"/>
              <a:t>False &amp; Misleading Information</a:t>
            </a:r>
          </a:p>
          <a:p>
            <a:pPr marL="171450" indent="-171450"/>
            <a:r>
              <a:rPr lang="en-GB" sz="1600" b="1" dirty="0"/>
              <a:t>Authorities failing to handle the crowd at vaccination centre.</a:t>
            </a:r>
          </a:p>
          <a:p>
            <a:pPr marL="0" indent="0">
              <a:buFont typeface="Fira Sans Light"/>
              <a:buNone/>
            </a:pPr>
            <a:endParaRPr lang="en-GB" sz="1200" b="1" dirty="0"/>
          </a:p>
        </p:txBody>
      </p:sp>
      <p:pic>
        <p:nvPicPr>
          <p:cNvPr id="15" name="Google Shape;81;p15">
            <a:extLst>
              <a:ext uri="{FF2B5EF4-FFF2-40B4-BE49-F238E27FC236}">
                <a16:creationId xmlns:a16="http://schemas.microsoft.com/office/drawing/2014/main" id="{9864B4EE-2C0A-4107-8D8E-854B424A819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535" y="0"/>
            <a:ext cx="1097775" cy="11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332" name="Google Shape;332;p33"/>
          <p:cNvGrpSpPr/>
          <p:nvPr/>
        </p:nvGrpSpPr>
        <p:grpSpPr>
          <a:xfrm>
            <a:off x="4335310" y="1333500"/>
            <a:ext cx="4645184" cy="2260600"/>
            <a:chOff x="1177450" y="241631"/>
            <a:chExt cx="6173152" cy="3616776"/>
          </a:xfrm>
        </p:grpSpPr>
        <p:sp>
          <p:nvSpPr>
            <p:cNvPr id="333" name="Google Shape;33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Google Shape;338;p33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1593200" y="373575"/>
                <a:ext cx="2643900" cy="4396200"/>
              </a:xfrm>
              <a:prstGeom prst="rect">
                <a:avLst/>
              </a:prstGeom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4800" dirty="0">
                    <a:solidFill>
                      <a:schemeClr val="lt1"/>
                    </a:solidFill>
                    <a:latin typeface="Fira Sans SemiBold"/>
                    <a:ea typeface="Fira Sans SemiBold"/>
                    <a:cs typeface="Fira Sans SemiBold"/>
                    <a:sym typeface="Fira Sans SemiBold"/>
                  </a:rPr>
                  <a:t>KAVACH</a:t>
                </a:r>
              </a:p>
              <a:p>
                <a:pPr marL="0" lvl="0" indent="0" algn="l" rtl="0">
                  <a:spcBef>
                    <a:spcPts val="800"/>
                  </a:spcBef>
                  <a:spcAft>
                    <a:spcPts val="800"/>
                  </a:spcAft>
                  <a:buNone/>
                </a:pPr>
                <a:r>
                  <a:rPr lang="en-GB" sz="2000" dirty="0">
                    <a:solidFill>
                      <a:schemeClr val="lt1"/>
                    </a:solidFill>
                  </a:rPr>
                  <a:t>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2000" b="1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2000" b="1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GB" sz="2000" b="1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𝟔𝟎</m:t>
                        </m:r>
                      </m:e>
                      <m:sup>
                        <m:r>
                          <a:rPr lang="en-GB" sz="2000" b="1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GB" sz="2000" dirty="0">
                    <a:solidFill>
                      <a:schemeClr val="lt1"/>
                    </a:solidFill>
                  </a:rPr>
                  <a:t> ASSISTANCE</a:t>
                </a:r>
                <a:endParaRPr sz="2000" dirty="0">
                  <a:solidFill>
                    <a:schemeClr val="lt1"/>
                  </a:solidFill>
                </a:endParaRPr>
              </a:p>
            </p:txBody>
          </p:sp>
        </mc:Choice>
        <mc:Fallback xmlns="">
          <p:sp>
            <p:nvSpPr>
              <p:cNvPr id="338" name="Google Shape;338;p3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1593200" y="373575"/>
                <a:ext cx="2643900" cy="4396200"/>
              </a:xfrm>
              <a:prstGeom prst="rect">
                <a:avLst/>
              </a:prstGeom>
              <a:blipFill>
                <a:blip r:embed="rId3"/>
                <a:stretch>
                  <a:fillRect l="-13825" r="-41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>
            <a:extLst>
              <a:ext uri="{FF2B5EF4-FFF2-40B4-BE49-F238E27FC236}">
                <a16:creationId xmlns:a16="http://schemas.microsoft.com/office/drawing/2014/main" id="{1D8E45E8-CC08-47EF-82F3-0B16735B4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06" y="1969390"/>
            <a:ext cx="1204570" cy="12045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BB58E8-353F-4260-96EA-3C7D48C0D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4431" y="1460038"/>
            <a:ext cx="3656153" cy="19451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779100" y="548919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KAVACH</a:t>
            </a:r>
            <a:endParaRPr sz="3600" dirty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90;p13">
            <a:extLst>
              <a:ext uri="{FF2B5EF4-FFF2-40B4-BE49-F238E27FC236}">
                <a16:creationId xmlns:a16="http://schemas.microsoft.com/office/drawing/2014/main" id="{5280EF52-C1B1-49D3-B47D-E5DE4AD4A982}"/>
              </a:ext>
            </a:extLst>
          </p:cNvPr>
          <p:cNvSpPr txBox="1">
            <a:spLocks/>
          </p:cNvSpPr>
          <p:nvPr/>
        </p:nvSpPr>
        <p:spPr>
          <a:xfrm>
            <a:off x="74431" y="1098718"/>
            <a:ext cx="8400418" cy="389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Fira Sans Light"/>
              <a:buChar char="●"/>
              <a:defRPr sz="20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Fira Sans Light"/>
              <a:buChar char="○"/>
              <a:defRPr sz="20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Fira Sans Light"/>
              <a:buChar char="■"/>
              <a:defRPr sz="20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Light"/>
              <a:buChar char="●"/>
              <a:defRPr sz="20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Light"/>
              <a:buChar char="○"/>
              <a:defRPr sz="20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Light"/>
              <a:buChar char="■"/>
              <a:defRPr sz="20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Light"/>
              <a:buChar char="●"/>
              <a:defRPr sz="20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Light"/>
              <a:buChar char="○"/>
              <a:defRPr sz="20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Fira Sans Light"/>
              <a:buChar char="■"/>
              <a:defRPr sz="20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101600" indent="0">
              <a:buNone/>
            </a:pPr>
            <a:r>
              <a:rPr lang="en-GB" sz="1500" i="0" dirty="0">
                <a:solidFill>
                  <a:schemeClr val="accent1"/>
                </a:solidFill>
                <a:effectLst/>
                <a:latin typeface="Fira Sans" panose="020B0604020202020204" charset="0"/>
              </a:rPr>
              <a:t>We have created </a:t>
            </a:r>
            <a:r>
              <a:rPr lang="en-GB" sz="1500" b="0" i="0" dirty="0">
                <a:solidFill>
                  <a:schemeClr val="accent1"/>
                </a:solidFill>
                <a:effectLst/>
                <a:latin typeface="Fira Sans" panose="020B0604020202020204" charset="0"/>
              </a:rPr>
              <a:t>a complete solution for all people looking for the nearest vaccine centre to handling the crowd at the vaccination centres. The system created includes a wide variety of advanced features such as:-</a:t>
            </a:r>
          </a:p>
          <a:p>
            <a:endParaRPr lang="en-GB" sz="1500" b="0" i="0" dirty="0">
              <a:solidFill>
                <a:schemeClr val="accent1"/>
              </a:solidFill>
              <a:effectLst/>
              <a:latin typeface="Fira Sans" panose="020B0604020202020204" charset="0"/>
            </a:endParaRPr>
          </a:p>
          <a:p>
            <a:r>
              <a:rPr lang="en-GB" sz="1500" b="0" i="0" u="sng" dirty="0">
                <a:solidFill>
                  <a:schemeClr val="accent1"/>
                </a:solidFill>
                <a:effectLst/>
                <a:latin typeface="Fira Sans" panose="020B0604020202020204" charset="0"/>
              </a:rPr>
              <a:t>Live Geo-Location-based Tracking: </a:t>
            </a:r>
            <a:r>
              <a:rPr lang="en-GB" sz="1500" b="0" i="0" dirty="0">
                <a:solidFill>
                  <a:schemeClr val="accent1"/>
                </a:solidFill>
                <a:effectLst/>
                <a:latin typeface="Fira Sans" panose="020B0604020202020204" charset="0"/>
              </a:rPr>
              <a:t>To help find the nearest vaccination centre for the person. </a:t>
            </a:r>
          </a:p>
          <a:p>
            <a:r>
              <a:rPr lang="en-GB" sz="1500" b="0" i="0" u="sng" dirty="0">
                <a:solidFill>
                  <a:schemeClr val="accent1"/>
                </a:solidFill>
                <a:effectLst/>
                <a:latin typeface="Fira Sans" panose="020B0604020202020204" charset="0"/>
              </a:rPr>
              <a:t>Inbuilt video calling functionality/Medical Assistance: </a:t>
            </a:r>
            <a:r>
              <a:rPr lang="en-GB" sz="1500" b="0" i="0" dirty="0">
                <a:solidFill>
                  <a:schemeClr val="accent1"/>
                </a:solidFill>
                <a:effectLst/>
                <a:latin typeface="Fira Sans" panose="020B0604020202020204" charset="0"/>
              </a:rPr>
              <a:t>To facilitate faster communication between the authorities and the people we have included video calling to ensure faster resolution of queries. </a:t>
            </a:r>
          </a:p>
          <a:p>
            <a:r>
              <a:rPr lang="en-GB" sz="1500" b="0" i="0" u="sng" dirty="0">
                <a:solidFill>
                  <a:schemeClr val="accent1"/>
                </a:solidFill>
                <a:effectLst/>
                <a:latin typeface="Fira Sans" panose="020B0604020202020204" charset="0"/>
              </a:rPr>
              <a:t>Covid-19 detection using X-ray: </a:t>
            </a:r>
            <a:r>
              <a:rPr lang="en-GB" sz="1500" b="0" i="0" dirty="0">
                <a:solidFill>
                  <a:schemeClr val="accent1"/>
                </a:solidFill>
                <a:effectLst/>
                <a:latin typeface="Fira Sans" panose="020B0604020202020204" charset="0"/>
              </a:rPr>
              <a:t>Leveraging computer vision and deep learning we have created a system to help detect covid-19. </a:t>
            </a:r>
          </a:p>
          <a:p>
            <a:r>
              <a:rPr lang="en-GB" sz="1500" b="0" i="0" u="sng" dirty="0">
                <a:solidFill>
                  <a:schemeClr val="accent1"/>
                </a:solidFill>
                <a:effectLst/>
                <a:latin typeface="Fira Sans" panose="020B0604020202020204" charset="0"/>
              </a:rPr>
              <a:t>Chatbot:</a:t>
            </a:r>
            <a:r>
              <a:rPr lang="en-GB" sz="1500" b="0" i="0" dirty="0">
                <a:solidFill>
                  <a:schemeClr val="accent1"/>
                </a:solidFill>
                <a:effectLst/>
                <a:latin typeface="Fira Sans" panose="020B0604020202020204" charset="0"/>
              </a:rPr>
              <a:t> Used for faster resolution of general queries or questions of people. </a:t>
            </a:r>
          </a:p>
          <a:p>
            <a:r>
              <a:rPr lang="en-GB" sz="1500" b="0" i="0" u="sng" dirty="0">
                <a:solidFill>
                  <a:schemeClr val="accent1"/>
                </a:solidFill>
                <a:effectLst/>
                <a:latin typeface="Fira Sans" panose="020B0604020202020204" charset="0"/>
              </a:rPr>
              <a:t>CCTV Surveillance application</a:t>
            </a:r>
            <a:r>
              <a:rPr lang="en-GB" sz="1500" u="sng" dirty="0">
                <a:solidFill>
                  <a:schemeClr val="accent1"/>
                </a:solidFill>
                <a:latin typeface="Fira Sans" panose="020B0604020202020204" charset="0"/>
              </a:rPr>
              <a:t>:</a:t>
            </a:r>
            <a:r>
              <a:rPr lang="en-GB" sz="1500" b="0" i="0" dirty="0">
                <a:solidFill>
                  <a:schemeClr val="accent1"/>
                </a:solidFill>
                <a:effectLst/>
                <a:latin typeface="Fira Sans" panose="020B0604020202020204" charset="0"/>
              </a:rPr>
              <a:t> Created to help the authorities in maintaining social distancing norms among the people.</a:t>
            </a:r>
          </a:p>
          <a:p>
            <a:pPr marL="0" indent="0">
              <a:buFont typeface="Fira Sans Light"/>
              <a:buNone/>
            </a:pPr>
            <a:endParaRPr lang="en-GB" sz="12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Stacks</a:t>
            </a:r>
            <a:endParaRPr dirty="0"/>
          </a:p>
        </p:txBody>
      </p:sp>
      <p:sp>
        <p:nvSpPr>
          <p:cNvPr id="376" name="Google Shape;376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77" name="Google Shape;377;p38"/>
          <p:cNvSpPr/>
          <p:nvPr/>
        </p:nvSpPr>
        <p:spPr>
          <a:xfrm>
            <a:off x="6918709" y="2755950"/>
            <a:ext cx="735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8" name="Google Shape;378;p38"/>
          <p:cNvSpPr/>
          <p:nvPr/>
        </p:nvSpPr>
        <p:spPr>
          <a:xfrm>
            <a:off x="6328301" y="2755950"/>
            <a:ext cx="735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9" name="Google Shape;379;p38"/>
          <p:cNvSpPr/>
          <p:nvPr/>
        </p:nvSpPr>
        <p:spPr>
          <a:xfrm>
            <a:off x="5737893" y="2755950"/>
            <a:ext cx="735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0" name="Google Shape;380;p38"/>
          <p:cNvSpPr/>
          <p:nvPr/>
        </p:nvSpPr>
        <p:spPr>
          <a:xfrm>
            <a:off x="5147485" y="2755950"/>
            <a:ext cx="735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1" name="Google Shape;381;p38"/>
          <p:cNvSpPr/>
          <p:nvPr/>
        </p:nvSpPr>
        <p:spPr>
          <a:xfrm>
            <a:off x="4557077" y="2755950"/>
            <a:ext cx="735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2" name="Google Shape;382;p38"/>
          <p:cNvSpPr/>
          <p:nvPr/>
        </p:nvSpPr>
        <p:spPr>
          <a:xfrm>
            <a:off x="3966669" y="2755950"/>
            <a:ext cx="735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3" name="Google Shape;383;p38"/>
          <p:cNvSpPr/>
          <p:nvPr/>
        </p:nvSpPr>
        <p:spPr>
          <a:xfrm>
            <a:off x="3376260" y="2755950"/>
            <a:ext cx="735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4" name="Google Shape;384;p38"/>
          <p:cNvSpPr/>
          <p:nvPr/>
        </p:nvSpPr>
        <p:spPr>
          <a:xfrm>
            <a:off x="2785852" y="2755950"/>
            <a:ext cx="735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5" name="Google Shape;385;p38"/>
          <p:cNvSpPr/>
          <p:nvPr/>
        </p:nvSpPr>
        <p:spPr>
          <a:xfrm>
            <a:off x="2195444" y="2755950"/>
            <a:ext cx="735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6" name="Google Shape;386;p38"/>
          <p:cNvSpPr/>
          <p:nvPr/>
        </p:nvSpPr>
        <p:spPr>
          <a:xfrm>
            <a:off x="1605036" y="2755950"/>
            <a:ext cx="735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7" name="Google Shape;387;p38"/>
          <p:cNvSpPr/>
          <p:nvPr/>
        </p:nvSpPr>
        <p:spPr>
          <a:xfrm>
            <a:off x="1004977" y="2755950"/>
            <a:ext cx="735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8" name="Google Shape;388;p38"/>
          <p:cNvSpPr/>
          <p:nvPr/>
        </p:nvSpPr>
        <p:spPr>
          <a:xfrm>
            <a:off x="424220" y="2755950"/>
            <a:ext cx="735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9" name="Google Shape;389;p38"/>
          <p:cNvSpPr/>
          <p:nvPr/>
        </p:nvSpPr>
        <p:spPr>
          <a:xfrm>
            <a:off x="0" y="2755950"/>
            <a:ext cx="5700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390" name="Google Shape;390;p38"/>
          <p:cNvCxnSpPr>
            <a:cxnSpLocks/>
          </p:cNvCxnSpPr>
          <p:nvPr/>
        </p:nvCxnSpPr>
        <p:spPr>
          <a:xfrm rot="10800000">
            <a:off x="68775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1" name="Google Shape;391;p38"/>
          <p:cNvSpPr txBox="1"/>
          <p:nvPr/>
        </p:nvSpPr>
        <p:spPr>
          <a:xfrm>
            <a:off x="651066" y="1727200"/>
            <a:ext cx="1117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TENSORFLOW</a:t>
            </a:r>
            <a:endParaRPr sz="105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392" name="Google Shape;392;p38"/>
          <p:cNvCxnSpPr>
            <a:cxnSpLocks/>
          </p:cNvCxnSpPr>
          <p:nvPr/>
        </p:nvCxnSpPr>
        <p:spPr>
          <a:xfrm rot="10800000">
            <a:off x="1869529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3" name="Google Shape;393;p38"/>
          <p:cNvSpPr txBox="1"/>
          <p:nvPr/>
        </p:nvSpPr>
        <p:spPr>
          <a:xfrm>
            <a:off x="1834184" y="1727200"/>
            <a:ext cx="1117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WEBRTC</a:t>
            </a:r>
            <a:endParaRPr sz="105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394" name="Google Shape;394;p38"/>
          <p:cNvCxnSpPr>
            <a:cxnSpLocks/>
          </p:cNvCxnSpPr>
          <p:nvPr/>
        </p:nvCxnSpPr>
        <p:spPr>
          <a:xfrm rot="10800000">
            <a:off x="3051299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5" name="Google Shape;395;p38"/>
          <p:cNvSpPr txBox="1"/>
          <p:nvPr/>
        </p:nvSpPr>
        <p:spPr>
          <a:xfrm>
            <a:off x="3017302" y="1727200"/>
            <a:ext cx="1117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MAPMYINDIA API</a:t>
            </a:r>
            <a:endParaRPr sz="105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396" name="Google Shape;396;p38"/>
          <p:cNvCxnSpPr>
            <a:cxnSpLocks/>
          </p:cNvCxnSpPr>
          <p:nvPr/>
        </p:nvCxnSpPr>
        <p:spPr>
          <a:xfrm rot="10800000">
            <a:off x="4233070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7" name="Google Shape;397;p38"/>
          <p:cNvSpPr txBox="1"/>
          <p:nvPr/>
        </p:nvSpPr>
        <p:spPr>
          <a:xfrm>
            <a:off x="4200421" y="1727200"/>
            <a:ext cx="1117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HTML</a:t>
            </a:r>
            <a:endParaRPr sz="105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398" name="Google Shape;398;p38"/>
          <p:cNvCxnSpPr>
            <a:cxnSpLocks/>
          </p:cNvCxnSpPr>
          <p:nvPr/>
        </p:nvCxnSpPr>
        <p:spPr>
          <a:xfrm rot="10800000">
            <a:off x="5414840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9" name="Google Shape;399;p38"/>
          <p:cNvSpPr txBox="1"/>
          <p:nvPr/>
        </p:nvSpPr>
        <p:spPr>
          <a:xfrm>
            <a:off x="5383539" y="1727200"/>
            <a:ext cx="1117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NODE JS</a:t>
            </a:r>
            <a:endParaRPr sz="105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400" name="Google Shape;400;p38"/>
          <p:cNvCxnSpPr>
            <a:cxnSpLocks/>
          </p:cNvCxnSpPr>
          <p:nvPr/>
        </p:nvCxnSpPr>
        <p:spPr>
          <a:xfrm rot="10800000">
            <a:off x="6596610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1" name="Google Shape;401;p38"/>
          <p:cNvSpPr txBox="1"/>
          <p:nvPr/>
        </p:nvSpPr>
        <p:spPr>
          <a:xfrm>
            <a:off x="6566657" y="1727200"/>
            <a:ext cx="1117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BOOTSTRAP</a:t>
            </a:r>
            <a:endParaRPr sz="105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402" name="Google Shape;402;p38"/>
          <p:cNvCxnSpPr>
            <a:cxnSpLocks/>
          </p:cNvCxnSpPr>
          <p:nvPr/>
        </p:nvCxnSpPr>
        <p:spPr>
          <a:xfrm rot="10800000">
            <a:off x="1287719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3" name="Google Shape;403;p38"/>
          <p:cNvSpPr txBox="1"/>
          <p:nvPr/>
        </p:nvSpPr>
        <p:spPr>
          <a:xfrm>
            <a:off x="1224984" y="3648150"/>
            <a:ext cx="1117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MACHINE LEARNING</a:t>
            </a:r>
            <a:endParaRPr sz="105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404" name="Google Shape;404;p38"/>
          <p:cNvCxnSpPr>
            <a:cxnSpLocks/>
          </p:cNvCxnSpPr>
          <p:nvPr/>
        </p:nvCxnSpPr>
        <p:spPr>
          <a:xfrm rot="10800000">
            <a:off x="2469489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5" name="Google Shape;405;p38"/>
          <p:cNvSpPr txBox="1"/>
          <p:nvPr/>
        </p:nvSpPr>
        <p:spPr>
          <a:xfrm>
            <a:off x="2414948" y="3648150"/>
            <a:ext cx="1117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WEB SOCKET</a:t>
            </a:r>
            <a:endParaRPr sz="105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406" name="Google Shape;406;p38"/>
          <p:cNvCxnSpPr>
            <a:cxnSpLocks/>
          </p:cNvCxnSpPr>
          <p:nvPr/>
        </p:nvCxnSpPr>
        <p:spPr>
          <a:xfrm rot="10800000">
            <a:off x="3651260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7" name="Google Shape;407;p38"/>
          <p:cNvSpPr txBox="1"/>
          <p:nvPr/>
        </p:nvSpPr>
        <p:spPr>
          <a:xfrm>
            <a:off x="3604912" y="3648150"/>
            <a:ext cx="1117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DIALOGFLOW</a:t>
            </a:r>
            <a:endParaRPr sz="105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408" name="Google Shape;408;p38"/>
          <p:cNvCxnSpPr>
            <a:cxnSpLocks/>
          </p:cNvCxnSpPr>
          <p:nvPr/>
        </p:nvCxnSpPr>
        <p:spPr>
          <a:xfrm rot="10800000">
            <a:off x="4833030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9" name="Google Shape;409;p38"/>
          <p:cNvSpPr txBox="1"/>
          <p:nvPr/>
        </p:nvSpPr>
        <p:spPr>
          <a:xfrm>
            <a:off x="4794877" y="3648150"/>
            <a:ext cx="1117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CSS</a:t>
            </a:r>
            <a:endParaRPr sz="105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410" name="Google Shape;410;p38"/>
          <p:cNvCxnSpPr>
            <a:cxnSpLocks/>
          </p:cNvCxnSpPr>
          <p:nvPr/>
        </p:nvCxnSpPr>
        <p:spPr>
          <a:xfrm rot="10800000">
            <a:off x="6014801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" name="Google Shape;411;p38"/>
          <p:cNvSpPr txBox="1"/>
          <p:nvPr/>
        </p:nvSpPr>
        <p:spPr>
          <a:xfrm>
            <a:off x="5984841" y="3648150"/>
            <a:ext cx="1117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PYTHON</a:t>
            </a:r>
            <a:endParaRPr sz="105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412" name="Google Shape;412;p38"/>
          <p:cNvCxnSpPr>
            <a:cxnSpLocks/>
          </p:cNvCxnSpPr>
          <p:nvPr/>
        </p:nvCxnSpPr>
        <p:spPr>
          <a:xfrm rot="10800000">
            <a:off x="7196571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3" name="Google Shape;413;p38"/>
          <p:cNvSpPr txBox="1"/>
          <p:nvPr/>
        </p:nvSpPr>
        <p:spPr>
          <a:xfrm>
            <a:off x="7162772" y="3648150"/>
            <a:ext cx="925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JAVASCRIPT</a:t>
            </a:r>
            <a:endParaRPr sz="105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446908" y="1568625"/>
            <a:ext cx="8250184" cy="292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400" dirty="0"/>
              <a:t>Implementing such a idea would enable various complex task to be handled in an easy and effective manner.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400" dirty="0"/>
              <a:t>Inbuilt protection mechanism like connecting patients with Doctors via Video calling would reduce the opacity and envision the Future World.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400" dirty="0"/>
              <a:t>Project KAVACH would also help Govt. Authorities to monitor the Congested Gatherings and stronghold a deep check on Norms Violations.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400" dirty="0"/>
              <a:t>It would also be  feasible to get most of the queries solved and health-related issues being consulted with Expert Doctors for free along with COVID19 detection.</a:t>
            </a:r>
          </a:p>
        </p:txBody>
      </p: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</a:t>
            </a:r>
            <a:r>
              <a:rPr lang="en" dirty="0"/>
              <a:t>OF KAVACH</a:t>
            </a:r>
            <a:endParaRPr dirty="0"/>
          </a:p>
        </p:txBody>
      </p:sp>
      <p:sp>
        <p:nvSpPr>
          <p:cNvPr id="151" name="Google Shape;151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SCOPE</a:t>
            </a:r>
            <a:endParaRPr dirty="0"/>
          </a:p>
        </p:txBody>
      </p:sp>
      <p:sp>
        <p:nvSpPr>
          <p:cNvPr id="458" name="Google Shape;458;p4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59" name="Google Shape;459;p41"/>
          <p:cNvSpPr/>
          <p:nvPr/>
        </p:nvSpPr>
        <p:spPr>
          <a:xfrm>
            <a:off x="355600" y="1572925"/>
            <a:ext cx="3757700" cy="125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</a:t>
            </a:r>
            <a:r>
              <a:rPr lang="en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vaccine registration portal can be include reducing the efforts to revisit another site to register for the same</a:t>
            </a:r>
            <a:endParaRPr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0" name="Google Shape;460;p41"/>
          <p:cNvSpPr/>
          <p:nvPr/>
        </p:nvSpPr>
        <p:spPr>
          <a:xfrm>
            <a:off x="4250966" y="1572925"/>
            <a:ext cx="3334200" cy="264990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During the medical assistance being provided to the patient if found to be severely ill and requires immediate hospitalization could reverse a bed at its nearest hospital at the portal itself reducing their time for paper and other formalities.</a:t>
            </a:r>
            <a:endParaRPr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1" name="Google Shape;461;p41"/>
          <p:cNvSpPr/>
          <p:nvPr/>
        </p:nvSpPr>
        <p:spPr>
          <a:xfrm>
            <a:off x="355600" y="2966731"/>
            <a:ext cx="3757700" cy="125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</a:t>
            </a:r>
            <a:r>
              <a:rPr lang="en-IN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</a:t>
            </a:r>
            <a:r>
              <a:rPr lang="en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 provide people no means of internet a way for registering themselves for vaccine through automated calling function.</a:t>
            </a:r>
            <a:endParaRPr lang="en-GB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3" name="Google Shape;463;p41"/>
          <p:cNvSpPr/>
          <p:nvPr/>
        </p:nvSpPr>
        <p:spPr>
          <a:xfrm>
            <a:off x="3156016" y="1870145"/>
            <a:ext cx="1915800" cy="1915800"/>
          </a:xfrm>
          <a:prstGeom prst="pie">
            <a:avLst>
              <a:gd name="adj1" fmla="val 10788866"/>
              <a:gd name="adj2" fmla="val 16200000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1"/>
          <p:cNvSpPr/>
          <p:nvPr/>
        </p:nvSpPr>
        <p:spPr>
          <a:xfrm rot="5400000">
            <a:off x="3294147" y="1933645"/>
            <a:ext cx="1915800" cy="1915800"/>
          </a:xfrm>
          <a:prstGeom prst="pie">
            <a:avLst>
              <a:gd name="adj1" fmla="val 10788866"/>
              <a:gd name="adj2" fmla="val 16200000"/>
            </a:avLst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1"/>
          <p:cNvSpPr/>
          <p:nvPr/>
        </p:nvSpPr>
        <p:spPr>
          <a:xfrm rot="10800000">
            <a:off x="3294147" y="1933160"/>
            <a:ext cx="1915800" cy="1915800"/>
          </a:xfrm>
          <a:prstGeom prst="pie">
            <a:avLst>
              <a:gd name="adj1" fmla="val 10788866"/>
              <a:gd name="adj2" fmla="val 1620000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1"/>
          <p:cNvSpPr/>
          <p:nvPr/>
        </p:nvSpPr>
        <p:spPr>
          <a:xfrm rot="-5400000">
            <a:off x="3156016" y="2009360"/>
            <a:ext cx="1915800" cy="1915800"/>
          </a:xfrm>
          <a:prstGeom prst="pie">
            <a:avLst>
              <a:gd name="adj1" fmla="val 10788866"/>
              <a:gd name="adj2" fmla="val 16200000"/>
            </a:avLst>
          </a:pr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1"/>
          <p:cNvSpPr/>
          <p:nvPr/>
        </p:nvSpPr>
        <p:spPr>
          <a:xfrm>
            <a:off x="3597083" y="2269770"/>
            <a:ext cx="263364" cy="35587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chemeClr val="lt1"/>
              </a:solidFill>
              <a:latin typeface="Fira Sans"/>
            </a:endParaRPr>
          </a:p>
        </p:txBody>
      </p:sp>
      <p:sp>
        <p:nvSpPr>
          <p:cNvPr id="468" name="Google Shape;468;p41"/>
          <p:cNvSpPr/>
          <p:nvPr/>
        </p:nvSpPr>
        <p:spPr>
          <a:xfrm>
            <a:off x="4402074" y="2275889"/>
            <a:ext cx="405327" cy="3392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chemeClr val="lt1"/>
              </a:solidFill>
              <a:latin typeface="Fira Sans"/>
            </a:endParaRPr>
          </a:p>
        </p:txBody>
      </p:sp>
      <p:sp>
        <p:nvSpPr>
          <p:cNvPr id="469" name="Google Shape;469;p41"/>
          <p:cNvSpPr/>
          <p:nvPr/>
        </p:nvSpPr>
        <p:spPr>
          <a:xfrm>
            <a:off x="3569670" y="3146695"/>
            <a:ext cx="305953" cy="35587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chemeClr val="lt1"/>
              </a:solidFill>
              <a:latin typeface="Fira Sans"/>
            </a:endParaRPr>
          </a:p>
        </p:txBody>
      </p:sp>
      <p:sp>
        <p:nvSpPr>
          <p:cNvPr id="470" name="Google Shape;470;p41"/>
          <p:cNvSpPr/>
          <p:nvPr/>
        </p:nvSpPr>
        <p:spPr>
          <a:xfrm>
            <a:off x="4492636" y="3152813"/>
            <a:ext cx="259448" cy="3392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chemeClr val="lt1"/>
              </a:solidFill>
              <a:latin typeface="Fir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onso template">
  <a:themeElements>
    <a:clrScheme name="Custom 347">
      <a:dk1>
        <a:srgbClr val="410433"/>
      </a:dk1>
      <a:lt1>
        <a:srgbClr val="FFFFFF"/>
      </a:lt1>
      <a:dk2>
        <a:srgbClr val="9C9194"/>
      </a:dk2>
      <a:lt2>
        <a:srgbClr val="EBE7E4"/>
      </a:lt2>
      <a:accent1>
        <a:srgbClr val="77063F"/>
      </a:accent1>
      <a:accent2>
        <a:srgbClr val="AC0C5C"/>
      </a:accent2>
      <a:accent3>
        <a:srgbClr val="C7284F"/>
      </a:accent3>
      <a:accent4>
        <a:srgbClr val="FF7154"/>
      </a:accent4>
      <a:accent5>
        <a:srgbClr val="FF963C"/>
      </a:accent5>
      <a:accent6>
        <a:srgbClr val="FAC12B"/>
      </a:accent6>
      <a:hlink>
        <a:srgbClr val="77063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495</Words>
  <Application>Microsoft Office PowerPoint</Application>
  <PresentationFormat>On-screen Show (16:9)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Fira Sans</vt:lpstr>
      <vt:lpstr>Cambria Math</vt:lpstr>
      <vt:lpstr>Calibri</vt:lpstr>
      <vt:lpstr>Fira Sans SemiBold</vt:lpstr>
      <vt:lpstr>Fira Sans Light</vt:lpstr>
      <vt:lpstr>Roboto Condensed</vt:lpstr>
      <vt:lpstr>Fira Sans Medium</vt:lpstr>
      <vt:lpstr>Arial</vt:lpstr>
      <vt:lpstr>Alonso template</vt:lpstr>
      <vt:lpstr>KAVACH</vt:lpstr>
      <vt:lpstr>PowerPoint Presentation</vt:lpstr>
      <vt:lpstr>Team Pakshi</vt:lpstr>
      <vt:lpstr>PROBLEM…</vt:lpstr>
      <vt:lpstr>PowerPoint Presentation</vt:lpstr>
      <vt:lpstr>KAVACH</vt:lpstr>
      <vt:lpstr>Technologies Stacks</vt:lpstr>
      <vt:lpstr>IMPACT OF KAVACH</vt:lpstr>
      <vt:lpstr>FUTURE SCOPE</vt:lpstr>
      <vt:lpstr>Thank You!!!!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KAVACH</dc:title>
  <dc:creator>Pooja Aggarwal</dc:creator>
  <cp:lastModifiedBy>Pooja Aggarwal</cp:lastModifiedBy>
  <cp:revision>20</cp:revision>
  <dcterms:modified xsi:type="dcterms:W3CDTF">2021-05-30T06:02:23Z</dcterms:modified>
</cp:coreProperties>
</file>