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7" r:id="rId4"/>
    <p:sldId id="278" r:id="rId5"/>
    <p:sldId id="256" r:id="rId6"/>
    <p:sldId id="257" r:id="rId7"/>
    <p:sldId id="265" r:id="rId8"/>
    <p:sldId id="266" r:id="rId9"/>
    <p:sldId id="272" r:id="rId10"/>
    <p:sldId id="274" r:id="rId11"/>
    <p:sldId id="273" r:id="rId12"/>
    <p:sldId id="275" r:id="rId13"/>
    <p:sldId id="276" r:id="rId14"/>
    <p:sldId id="277" r:id="rId15"/>
    <p:sldId id="258" r:id="rId16"/>
    <p:sldId id="259" r:id="rId17"/>
    <p:sldId id="260" r:id="rId18"/>
    <p:sldId id="270" r:id="rId19"/>
    <p:sldId id="261" r:id="rId20"/>
    <p:sldId id="262" r:id="rId21"/>
    <p:sldId id="263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>
        <p:scale>
          <a:sx n="94" d="100"/>
          <a:sy n="94" d="100"/>
        </p:scale>
        <p:origin x="-125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s/special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27274-A900-4E93-9B0D-FEC63C748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C79873-29A5-4A7A-9F25-9BFD26B57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832" y="4653136"/>
            <a:ext cx="4886909" cy="761760"/>
          </a:xfrm>
        </p:spPr>
        <p:txBody>
          <a:bodyPr>
            <a:noAutofit/>
          </a:bodyPr>
          <a:lstStyle/>
          <a:p>
            <a:r>
              <a:rPr lang="en-IN" sz="4400" dirty="0">
                <a:ln>
                  <a:solidFill>
                    <a:srgbClr val="00B050"/>
                  </a:solidFill>
                </a:ln>
                <a:solidFill>
                  <a:schemeClr val="bg1"/>
                </a:solidFill>
                <a:latin typeface="Castellar" pitchFamily="18" charset="0"/>
              </a:rPr>
              <a:t>Hackers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2DEEF39-A0C1-43D9-8085-DA52C5D1B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9" y="1803975"/>
            <a:ext cx="7492482" cy="2454230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3A5270B-F832-44E1-9BDE-0BF57E3CA816}"/>
              </a:ext>
            </a:extLst>
          </p:cNvPr>
          <p:cNvSpPr txBox="1"/>
          <p:nvPr/>
        </p:nvSpPr>
        <p:spPr>
          <a:xfrm>
            <a:off x="152400" y="849868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Code Innovation Series - Maharaja Agrasen         Institute Of Technology 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6075882-F4FB-4DEB-B0F6-06C84FB78796}"/>
              </a:ext>
            </a:extLst>
          </p:cNvPr>
          <p:cNvSpPr txBox="1"/>
          <p:nvPr/>
        </p:nvSpPr>
        <p:spPr>
          <a:xfrm>
            <a:off x="914400" y="4792416"/>
            <a:ext cx="434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Castellar" panose="020A0402060406010301" pitchFamily="18" charset="0"/>
              </a:rPr>
              <a:t>Team Name:</a:t>
            </a:r>
            <a:r>
              <a:rPr lang="en-IN" sz="3000" dirty="0">
                <a:ln>
                  <a:solidFill>
                    <a:schemeClr val="bg2">
                      <a:lumMod val="25000"/>
                    </a:schemeClr>
                  </a:solidFill>
                </a:ln>
                <a:latin typeface="Castellar" panose="020A0402060406010301" pitchFamily="18" charset="0"/>
              </a:rPr>
              <a:t> 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6075882-F4FB-4DEB-B0F6-06C84FB78796}"/>
              </a:ext>
            </a:extLst>
          </p:cNvPr>
          <p:cNvSpPr txBox="1"/>
          <p:nvPr/>
        </p:nvSpPr>
        <p:spPr>
          <a:xfrm>
            <a:off x="107504" y="5589240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Castellar" panose="020A0402060406010301" pitchFamily="18" charset="0"/>
              </a:rPr>
              <a:t>Problem statement</a:t>
            </a:r>
            <a:r>
              <a:rPr lang="en-IN" sz="30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Castellar" panose="020A0402060406010301" pitchFamily="18" charset="0"/>
              </a:rPr>
              <a:t>:</a:t>
            </a:r>
            <a:r>
              <a:rPr lang="en-IN" sz="30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latin typeface="Castellar" panose="020A0402060406010301" pitchFamily="18" charset="0"/>
              </a:rPr>
              <a:t> </a:t>
            </a:r>
            <a:endParaRPr lang="en-IN" sz="3000" dirty="0">
              <a:ln>
                <a:solidFill>
                  <a:schemeClr val="bg2">
                    <a:lumMod val="25000"/>
                  </a:schemeClr>
                </a:solidFill>
              </a:ln>
              <a:latin typeface="Castellar" panose="020A0402060406010301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82C79873-29A5-4A7A-9F25-9BFD26B5705C}"/>
              </a:ext>
            </a:extLst>
          </p:cNvPr>
          <p:cNvSpPr txBox="1">
            <a:spLocks/>
          </p:cNvSpPr>
          <p:nvPr/>
        </p:nvSpPr>
        <p:spPr>
          <a:xfrm>
            <a:off x="4365611" y="5547560"/>
            <a:ext cx="4886909" cy="76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 smtClean="0">
                <a:ln>
                  <a:solidFill>
                    <a:srgbClr val="00B050"/>
                  </a:solidFill>
                </a:ln>
                <a:solidFill>
                  <a:schemeClr val="bg1"/>
                </a:solidFill>
                <a:latin typeface="Castellar" pitchFamily="18" charset="0"/>
              </a:rPr>
              <a:t>Health-tech</a:t>
            </a:r>
            <a:endParaRPr lang="en-IN" sz="3600" dirty="0">
              <a:ln>
                <a:solidFill>
                  <a:srgbClr val="00B050"/>
                </a:solidFill>
              </a:ln>
              <a:solidFill>
                <a:schemeClr val="bg1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5-29 at 2.06.4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70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5-29 at 2.04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5-29 at 2.07.18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5-29 at 2.07.4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5-29 at 2.08.1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228600"/>
            <a:ext cx="3505200" cy="64008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IN" sz="5400" u="sng" kern="0" dirty="0">
                <a:latin typeface="Amiri" pitchFamily="2" charset="-78"/>
                <a:ea typeface="Amiri" pitchFamily="2" charset="-78"/>
                <a:cs typeface="Amiri" pitchFamily="2" charset="-78"/>
              </a:rPr>
              <a:t>INDEX</a:t>
            </a:r>
          </a:p>
          <a:p>
            <a:pPr marL="514350" indent="-514350" algn="ctr">
              <a:spcBef>
                <a:spcPts val="0"/>
              </a:spcBef>
              <a:buFont typeface="+mj-lt"/>
              <a:buAutoNum type="arabicPeriod"/>
            </a:pPr>
            <a:endParaRPr lang="en-IN" sz="2800" u="sng" kern="0" dirty="0">
              <a:latin typeface="Amiri" pitchFamily="2" charset="-78"/>
              <a:ea typeface="Amiri" pitchFamily="2" charset="-78"/>
              <a:cs typeface="Amiri" pitchFamily="2" charset="-78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IN" sz="2800" kern="0" dirty="0">
                <a:latin typeface="Amiri" pitchFamily="2" charset="-78"/>
                <a:ea typeface="Amiri" pitchFamily="2" charset="-78"/>
                <a:cs typeface="Amiri" pitchFamily="2" charset="-78"/>
              </a:rPr>
              <a:t>Working and Application </a:t>
            </a: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800" kern="0" dirty="0">
                <a:latin typeface="Amiri" pitchFamily="2" charset="-78"/>
                <a:ea typeface="Amiri" pitchFamily="2" charset="-78"/>
                <a:cs typeface="Amiri" pitchFamily="2" charset="-78"/>
              </a:rPr>
              <a:t>Appointments</a:t>
            </a: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800" kern="0" dirty="0">
                <a:latin typeface="Amiri" pitchFamily="2" charset="-78"/>
                <a:ea typeface="Amiri" pitchFamily="2" charset="-78"/>
                <a:cs typeface="Amiri" pitchFamily="2" charset="-78"/>
              </a:rPr>
              <a:t>Nearby Hospitals </a:t>
            </a: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800" kern="0" dirty="0">
                <a:latin typeface="Amiri" pitchFamily="2" charset="-78"/>
                <a:ea typeface="Amiri" pitchFamily="2" charset="-78"/>
                <a:cs typeface="Amiri" pitchFamily="2" charset="-78"/>
              </a:rPr>
              <a:t>Testing Labs</a:t>
            </a: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800" kern="0" dirty="0">
                <a:latin typeface="Amiri" pitchFamily="2" charset="-78"/>
                <a:ea typeface="Amiri" pitchFamily="2" charset="-78"/>
                <a:cs typeface="Amiri" pitchFamily="2" charset="-78"/>
              </a:rPr>
              <a:t>Contact Us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906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90600" y="0"/>
            <a:ext cx="9906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81200" y="0"/>
            <a:ext cx="9906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971800" y="0"/>
            <a:ext cx="9906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3962400" y="0"/>
            <a:ext cx="990600" cy="6858000"/>
          </a:xfrm>
          <a:custGeom>
            <a:avLst/>
            <a:gdLst>
              <a:gd name="connsiteX0" fmla="*/ 0 w 990600"/>
              <a:gd name="connsiteY0" fmla="*/ 0 h 6858000"/>
              <a:gd name="connsiteX1" fmla="*/ 990600 w 990600"/>
              <a:gd name="connsiteY1" fmla="*/ 0 h 6858000"/>
              <a:gd name="connsiteX2" fmla="*/ 990600 w 990600"/>
              <a:gd name="connsiteY2" fmla="*/ 6858000 h 6858000"/>
              <a:gd name="connsiteX3" fmla="*/ 0 w 990600"/>
              <a:gd name="connsiteY3" fmla="*/ 6858000 h 6858000"/>
              <a:gd name="connsiteX4" fmla="*/ 0 w 990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6858000">
                <a:moveTo>
                  <a:pt x="0" y="0"/>
                </a:moveTo>
                <a:lnTo>
                  <a:pt x="990600" y="0"/>
                </a:lnTo>
                <a:lnTo>
                  <a:pt x="99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 rot="5400000">
            <a:off x="4953000" y="5486400"/>
            <a:ext cx="609600" cy="609600"/>
          </a:xfrm>
          <a:custGeom>
            <a:avLst/>
            <a:gdLst>
              <a:gd name="connsiteX0" fmla="*/ 0 w 609600"/>
              <a:gd name="connsiteY0" fmla="*/ 609600 h 609600"/>
              <a:gd name="connsiteX1" fmla="*/ 304800 w 609600"/>
              <a:gd name="connsiteY1" fmla="*/ 0 h 609600"/>
              <a:gd name="connsiteX2" fmla="*/ 609600 w 609600"/>
              <a:gd name="connsiteY2" fmla="*/ 609600 h 609600"/>
              <a:gd name="connsiteX3" fmla="*/ 0 w 609600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609600">
                <a:moveTo>
                  <a:pt x="0" y="609600"/>
                </a:moveTo>
                <a:lnTo>
                  <a:pt x="304800" y="0"/>
                </a:lnTo>
                <a:lnTo>
                  <a:pt x="609600" y="609600"/>
                </a:lnTo>
                <a:lnTo>
                  <a:pt x="0" y="6096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3962400" y="4210050"/>
            <a:ext cx="609600" cy="609600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971800" y="2933700"/>
            <a:ext cx="609600" cy="609600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981200" y="1657350"/>
            <a:ext cx="609600" cy="6096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990600" y="381000"/>
            <a:ext cx="609600" cy="609600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953000" y="556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w Cen MT" pitchFamily="34" charset="0"/>
                <a:hlinkClick r:id="rId2" action="ppaction://hlinksldjump"/>
              </a:rPr>
              <a:t>5</a:t>
            </a:r>
            <a:endParaRPr lang="en-IN" sz="28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42672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w Cen MT" pitchFamily="34" charset="0"/>
                <a:hlinkClick r:id="rId3" action="ppaction://hlinksldjump"/>
              </a:rPr>
              <a:t>4</a:t>
            </a:r>
            <a:endParaRPr lang="en-IN" sz="28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800" y="2971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w Cen MT" pitchFamily="34" charset="0"/>
                <a:hlinkClick r:id="rId4" action="ppaction://hlinksldjump"/>
              </a:rPr>
              <a:t>3</a:t>
            </a:r>
            <a:endParaRPr lang="en-IN" sz="28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1200" y="16764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w Cen MT" pitchFamily="34" charset="0"/>
                <a:hlinkClick r:id="rId5" action="ppaction://hlinksldjump"/>
              </a:rPr>
              <a:t>2</a:t>
            </a:r>
            <a:endParaRPr lang="en-IN" sz="28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457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w Cen MT" pitchFamily="34" charset="0"/>
                <a:hlinkClick r:id="rId6" action="ppaction://hlinksldjump"/>
              </a:rPr>
              <a:t>1</a:t>
            </a:r>
            <a:endParaRPr lang="en-IN" sz="28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05700" cy="876300"/>
          </a:xfrm>
        </p:spPr>
        <p:txBody>
          <a:bodyPr>
            <a:noAutofit/>
          </a:bodyPr>
          <a:lstStyle/>
          <a:p>
            <a:r>
              <a:rPr lang="en-IN" sz="5000" u="sng" dirty="0">
                <a:solidFill>
                  <a:schemeClr val="bg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Working and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41020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During this pandemic situation, to help people we are preparing an easy website.</a:t>
            </a:r>
          </a:p>
          <a:p>
            <a:pPr marL="0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Basically, it has 3 main features: Appointments</a:t>
            </a:r>
          </a:p>
          <a:p>
            <a:pPr mar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                                                           Hospitals nearby</a:t>
            </a:r>
          </a:p>
          <a:p>
            <a:pPr mar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                                                           Pharmacy and Tests</a:t>
            </a:r>
          </a:p>
          <a:p>
            <a:pPr marL="0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Our site is synced with the database, thus gets  automatically </a:t>
            </a:r>
          </a:p>
          <a:p>
            <a:pPr mar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    refreshed in 30 mins, which increases the accuracy of the program.</a:t>
            </a:r>
          </a:p>
          <a:p>
            <a:pPr marL="0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We also have a feature to track user’s device and even ask the user to</a:t>
            </a:r>
          </a:p>
          <a:p>
            <a:pPr mar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     enter it’s location, so that it can filter the results for ease.</a:t>
            </a:r>
          </a:p>
          <a:p>
            <a:pPr marL="0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We also have included a feature that enables us to keep </a:t>
            </a:r>
          </a:p>
          <a:p>
            <a:pPr mar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    an eye on our website visitors.</a:t>
            </a:r>
          </a:p>
          <a:p>
            <a:pPr marL="0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Our database is fully secured and 100% privacy is maintain regarding</a:t>
            </a:r>
          </a:p>
          <a:p>
            <a:pPr mar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    the personal info of our patients.</a:t>
            </a:r>
          </a:p>
          <a:p>
            <a:pPr marL="0">
              <a:spcBef>
                <a:spcPts val="0"/>
              </a:spcBef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Unique patient id’s are also provided to every user to record data </a:t>
            </a:r>
          </a:p>
          <a:p>
            <a:pPr mar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     easily and to maintain data integrity.</a:t>
            </a:r>
          </a:p>
          <a:p>
            <a:pPr mar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0">
              <a:spcBef>
                <a:spcPts val="0"/>
              </a:spcBef>
              <a:buNone/>
            </a:pPr>
            <a:r>
              <a:rPr lang="en-IN" dirty="0"/>
              <a:t>     </a:t>
            </a:r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 rot="5400000">
            <a:off x="8229600" y="6400800"/>
            <a:ext cx="381000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u="sng" dirty="0">
                <a:solidFill>
                  <a:schemeClr val="bg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Appointments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In this section, we allow people to book their appointments with our doctors, online.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When a patient wants to book an appointment, we provide them a brief description about the doctors in our database and allow them to choose a suitable slot.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Then, we collect some of their personal details which gets stored in our back end.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Finally, we give them a confirmation call and book the appointment.</a:t>
            </a:r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 rot="5400000">
            <a:off x="8229600" y="6400800"/>
            <a:ext cx="381000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C:\Users\Srishti Tripathi\AppData\Local\Microsoft\Windows\INetCache\IE\WSHYG1HE\time-481445_960_72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942088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3E77C-F632-4D1D-8AE9-842EAC5E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554162"/>
          </a:xfrm>
        </p:spPr>
        <p:txBody>
          <a:bodyPr>
            <a:noAutofit/>
          </a:bodyPr>
          <a:lstStyle/>
          <a:p>
            <a:r>
              <a:rPr lang="en-IN" sz="6600" u="sng" dirty="0">
                <a:solidFill>
                  <a:schemeClr val="bg1"/>
                </a:solidFill>
                <a:latin typeface="Constantia" panose="02030602050306030303" pitchFamily="18" charset="0"/>
                <a:cs typeface="Amiri"/>
              </a:rPr>
              <a:t>Special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D95AC5-0B6A-4292-8ED7-C300B2B4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Doctors can volunteer for noble cause.</a:t>
            </a:r>
          </a:p>
          <a:p>
            <a:r>
              <a:rPr lang="en-IN" dirty="0">
                <a:solidFill>
                  <a:schemeClr val="bg1"/>
                </a:solidFill>
              </a:rPr>
              <a:t>Continuous updating of resources.</a:t>
            </a:r>
          </a:p>
          <a:p>
            <a:r>
              <a:rPr lang="en-IN" dirty="0">
                <a:solidFill>
                  <a:schemeClr val="bg1"/>
                </a:solidFill>
              </a:rPr>
              <a:t>24 x 7 Availability of services.</a:t>
            </a:r>
          </a:p>
          <a:p>
            <a:r>
              <a:rPr lang="en-IN" dirty="0">
                <a:solidFill>
                  <a:schemeClr val="bg1"/>
                </a:solidFill>
              </a:rPr>
              <a:t>*Appointments can be held online via Zoom meetings or other online conference platforms.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A15296-C71C-4BDC-85F2-166FEFC5087C}"/>
              </a:ext>
            </a:extLst>
          </p:cNvPr>
          <p:cNvSpPr txBox="1"/>
          <p:nvPr/>
        </p:nvSpPr>
        <p:spPr>
          <a:xfrm>
            <a:off x="0" y="6611779"/>
            <a:ext cx="807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* After registering over the website, a mail will be sent to the user which will have Zoom meeting ID and its password.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50531E-7DC0-4251-8599-4C2AC001D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6200" y="0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3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u="sng" dirty="0">
                <a:solidFill>
                  <a:schemeClr val="bg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Nearby Hospitals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In this section, we first  ask the user to enter their location.</a:t>
            </a:r>
          </a:p>
          <a:p>
            <a:r>
              <a:rPr lang="en-IN" dirty="0">
                <a:solidFill>
                  <a:schemeClr val="bg1"/>
                </a:solidFill>
              </a:rPr>
              <a:t>Then, we sought our database according to the location given and show all the nearby  hospitals in the radius of 20 km from the location provided.</a:t>
            </a:r>
          </a:p>
          <a:p>
            <a:r>
              <a:rPr lang="en-IN" dirty="0">
                <a:solidFill>
                  <a:schemeClr val="bg1"/>
                </a:solidFill>
              </a:rPr>
              <a:t>We also keep our database updated about the availability of  beds in the hospitals, so that people get the beds easily.</a:t>
            </a:r>
          </a:p>
          <a:p>
            <a:r>
              <a:rPr lang="en-IN" dirty="0">
                <a:solidFill>
                  <a:schemeClr val="bg1"/>
                </a:solidFill>
              </a:rPr>
              <a:t>Here, we also provide ratings about the hospital selected, for convenience.</a:t>
            </a:r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 rot="5400000">
            <a:off x="8229600" y="6400800"/>
            <a:ext cx="381000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C:\Users\Srishti Tripathi\AppData\Local\Microsoft\Windows\INetCache\IE\SPVOJ3IA\pitr-First-aid-icon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6537"/>
            <a:ext cx="1219202" cy="12192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A2DB48-32A5-407C-8002-18CA753A5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52401"/>
            <a:ext cx="6172200" cy="144779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200" dirty="0">
                <a:latin typeface="Constantia" panose="02030602050306030303" pitchFamily="18" charset="0"/>
              </a:rPr>
              <a:t>Problems </a:t>
            </a:r>
            <a:r>
              <a:rPr lang="en-IN" sz="4200" dirty="0" smtClean="0">
                <a:latin typeface="Constantia" panose="02030602050306030303" pitchFamily="18" charset="0"/>
              </a:rPr>
              <a:t>people are </a:t>
            </a:r>
            <a:r>
              <a:rPr lang="en-IN" sz="4200" dirty="0">
                <a:latin typeface="Constantia" panose="02030602050306030303" pitchFamily="18" charset="0"/>
              </a:rPr>
              <a:t>currently facing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CD1E07-11E0-425B-AFF2-DCAC04A29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" y="1828800"/>
            <a:ext cx="8991600" cy="46482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u="sng" dirty="0">
                <a:solidFill>
                  <a:schemeClr val="tx1"/>
                </a:solidFill>
                <a:latin typeface="Lucida Bright" panose="02040602050505020304" pitchFamily="18" charset="0"/>
              </a:rPr>
              <a:t>Patient centred Information exchange system</a:t>
            </a:r>
            <a:r>
              <a:rPr lang="en-IN" sz="3000" b="1" dirty="0">
                <a:solidFill>
                  <a:schemeClr val="tx1"/>
                </a:solidFill>
                <a:latin typeface="Lucida Bright" panose="02040602050505020304" pitchFamily="18" charset="0"/>
              </a:rPr>
              <a:t>: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Currently, there are multiple barriers to patient-centric IE in the current system, such as security and privacy concerns, data inconsistency, timely access to the right records across multiple healthcare facilities,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chemeClr val="tx1"/>
                </a:solidFill>
                <a:latin typeface="Lucida Bright" panose="02040602050505020304" pitchFamily="18" charset="0"/>
              </a:rPr>
              <a:t>Holistic Individual Health: 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Identifying, addressing, and improving the member/patient’s overall medical is still lacking.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i="0" u="sng" dirty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Consumer experience</a:t>
            </a:r>
            <a:r>
              <a:rPr lang="en-US" sz="3000" b="1" u="sng" dirty="0">
                <a:solidFill>
                  <a:schemeClr val="tx1"/>
                </a:solidFill>
                <a:latin typeface="Lucida Bright" panose="02040602050505020304" pitchFamily="18" charset="0"/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Lucida Bright" panose="02040602050505020304" pitchFamily="18" charset="0"/>
              </a:rPr>
              <a:t>Understanding, addressing, and assuring that all consumer interactions and outcomes are easy, convenient, timely to ensure satisfaction.</a:t>
            </a:r>
            <a:endParaRPr lang="en-US" sz="2400" i="0" dirty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8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u="sng" dirty="0">
                <a:solidFill>
                  <a:schemeClr val="bg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   </a:t>
            </a:r>
            <a:r>
              <a:rPr lang="en-IN" sz="6600" dirty="0">
                <a:solidFill>
                  <a:schemeClr val="bg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   </a:t>
            </a:r>
            <a:r>
              <a:rPr lang="en-IN" sz="6600" u="sng" dirty="0">
                <a:solidFill>
                  <a:schemeClr val="bg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Testing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In this pandemic  situation, government is constantly emphasising on more testing.</a:t>
            </a:r>
          </a:p>
          <a:p>
            <a:r>
              <a:rPr lang="en-IN" dirty="0">
                <a:solidFill>
                  <a:schemeClr val="bg1"/>
                </a:solidFill>
              </a:rPr>
              <a:t>Here on our website, we provide you with a list of path labs where you can get your COVID-19 test done.</a:t>
            </a:r>
          </a:p>
          <a:p>
            <a:r>
              <a:rPr lang="en-IN" dirty="0">
                <a:solidFill>
                  <a:schemeClr val="bg1"/>
                </a:solidFill>
              </a:rPr>
              <a:t>We also have separate options  for  routine test labs  and other scans. </a:t>
            </a:r>
          </a:p>
          <a:p>
            <a:r>
              <a:rPr lang="en-IN" dirty="0">
                <a:solidFill>
                  <a:schemeClr val="bg1"/>
                </a:solidFill>
              </a:rPr>
              <a:t>Here, we also allow the user to search the test centres by  their location.</a:t>
            </a:r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 rot="5400000">
            <a:off x="8229600" y="6400800"/>
            <a:ext cx="381000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9" name="Picture 5" descr="C:\Users\Srishti Tripathi\AppData\Local\Microsoft\Windows\INetCache\IE\SPVOJ3IA\Medical_laboratory,_Where_science,_medicine_converge_140417-F-FM358-00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76929" cy="1801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    </a:t>
            </a:r>
            <a:r>
              <a:rPr lang="en-IN" sz="6000" u="sng" dirty="0">
                <a:solidFill>
                  <a:schemeClr val="bg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Contact Us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800600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Generally, we have noticed that the numbers usually given on the websites are either wrong or always busy.</a:t>
            </a:r>
          </a:p>
          <a:p>
            <a:r>
              <a:rPr lang="en-IN" sz="3000" dirty="0">
                <a:solidFill>
                  <a:schemeClr val="bg1"/>
                </a:solidFill>
              </a:rPr>
              <a:t>Keeping this in mind, we have a contact us facility where user can provide us  their contact details and write a brief about their issue or problem.</a:t>
            </a:r>
          </a:p>
          <a:p>
            <a:r>
              <a:rPr lang="en-IN" sz="3000" dirty="0">
                <a:solidFill>
                  <a:schemeClr val="bg1"/>
                </a:solidFill>
              </a:rPr>
              <a:t>This gets stored at our back-end. There we will sort them in categories like emergency and normal and then, will connect back to them within 2-3 hours .</a:t>
            </a:r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 rot="5400000">
            <a:off x="8229600" y="6400800"/>
            <a:ext cx="381000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C:\Users\Srishti Tripathi\AppData\Local\Microsoft\Windows\INetCache\IE\SPVOJ3IA\phone_ringing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A37DEA-4F38-4B3B-ADDF-6D834C22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00" y="-967581"/>
            <a:ext cx="12344400" cy="4068762"/>
          </a:xfrm>
        </p:spPr>
        <p:txBody>
          <a:bodyPr>
            <a:normAutofit/>
          </a:bodyPr>
          <a:lstStyle/>
          <a:p>
            <a:r>
              <a:rPr lang="en-IN" sz="8000" b="1" u="sng" dirty="0">
                <a:latin typeface="Algerian" panose="04020705040A02060702" pitchFamily="82" charset="0"/>
              </a:rPr>
              <a:t>THANK YOU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4065493-C71B-4ED3-9B3E-43CAC199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5734"/>
              </p:ext>
            </p:extLst>
          </p:nvPr>
        </p:nvGraphicFramePr>
        <p:xfrm>
          <a:off x="1181100" y="2667000"/>
          <a:ext cx="6781800" cy="34932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90900">
                  <a:extLst>
                    <a:ext uri="{9D8B030D-6E8A-4147-A177-3AD203B41FA5}">
                      <a16:colId xmlns="" xmlns:a16="http://schemas.microsoft.com/office/drawing/2014/main" val="1253121907"/>
                    </a:ext>
                  </a:extLst>
                </a:gridCol>
                <a:gridCol w="3390900">
                  <a:extLst>
                    <a:ext uri="{9D8B030D-6E8A-4147-A177-3AD203B41FA5}">
                      <a16:colId xmlns="" xmlns:a16="http://schemas.microsoft.com/office/drawing/2014/main" val="1696762499"/>
                    </a:ext>
                  </a:extLst>
                </a:gridCol>
              </a:tblGrid>
              <a:tr h="1207294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Lucida Bright" panose="020406020505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Harsh Pandey</a:t>
                      </a:r>
                    </a:p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IT- 1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 Year</a:t>
                      </a:r>
                    </a:p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Front-End Developer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Lucida Bright" panose="020406020505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Hemant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Suteri</a:t>
                      </a:r>
                      <a:endParaRPr lang="en-IN" dirty="0">
                        <a:solidFill>
                          <a:schemeClr val="tx1"/>
                        </a:solidFill>
                        <a:latin typeface="Lucida Bright" panose="020406020505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IT- 1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 Year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Python Programmer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8576273"/>
                  </a:ext>
                </a:extLst>
              </a:tr>
              <a:tr h="1764506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latin typeface="Lucida Bright" panose="02040602050505020304" pitchFamily="18" charset="0"/>
                      </a:endParaRPr>
                    </a:p>
                    <a:p>
                      <a:pPr algn="ctr"/>
                      <a:endParaRPr lang="en-IN" b="1" dirty="0">
                        <a:latin typeface="Lucida Bright" panose="02040602050505020304" pitchFamily="18" charset="0"/>
                      </a:endParaRPr>
                    </a:p>
                    <a:p>
                      <a:pPr algn="ctr"/>
                      <a:endParaRPr lang="en-IN" b="1" dirty="0">
                        <a:latin typeface="Lucida Bright" panose="02040602050505020304" pitchFamily="18" charset="0"/>
                      </a:endParaRPr>
                    </a:p>
                    <a:p>
                      <a:pPr algn="ctr"/>
                      <a:r>
                        <a:rPr lang="en-IN" b="1" dirty="0">
                          <a:latin typeface="Lucida Bright" panose="02040602050505020304" pitchFamily="18" charset="0"/>
                        </a:rPr>
                        <a:t>Shreya Tripathi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IT- 1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 Year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Java Programmer</a:t>
                      </a:r>
                    </a:p>
                    <a:p>
                      <a:pPr algn="ctr"/>
                      <a:endParaRPr lang="en-IN" b="1" dirty="0">
                        <a:latin typeface="Lucida Bright" panose="02040602050505020304" pitchFamily="18" charset="0"/>
                      </a:endParaRPr>
                    </a:p>
                    <a:p>
                      <a:pPr algn="ctr"/>
                      <a:endParaRPr lang="en-IN" b="1" dirty="0">
                        <a:latin typeface="Lucida Bright" panose="020406020505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latin typeface="Lucida Bright" panose="02040602050505020304" pitchFamily="18" charset="0"/>
                      </a:endParaRPr>
                    </a:p>
                    <a:p>
                      <a:pPr algn="ctr"/>
                      <a:r>
                        <a:rPr lang="en-IN" b="1" dirty="0" err="1">
                          <a:latin typeface="Lucida Bright" panose="02040602050505020304" pitchFamily="18" charset="0"/>
                        </a:rPr>
                        <a:t>Suryash</a:t>
                      </a:r>
                      <a:r>
                        <a:rPr lang="en-IN" b="1" dirty="0">
                          <a:latin typeface="Lucida Bright" panose="02040602050505020304" pitchFamily="18" charset="0"/>
                        </a:rPr>
                        <a:t> Kumar Jha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IT- 1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 Year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Lucida Bright" panose="02040602050505020304" pitchFamily="18" charset="0"/>
                        </a:rPr>
                        <a:t>C++ Programmer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9059389"/>
                  </a:ext>
                </a:extLst>
              </a:tr>
            </a:tbl>
          </a:graphicData>
        </a:graphic>
      </p:graphicFrame>
      <p:pic>
        <p:nvPicPr>
          <p:cNvPr id="5" name="Picture 4" descr="WhatsApp Image 2021-05-29 at 2.15.43 PM.jpeg"/>
          <p:cNvPicPr>
            <a:picLocks noChangeAspect="1"/>
          </p:cNvPicPr>
          <p:nvPr/>
        </p:nvPicPr>
        <p:blipFill>
          <a:blip r:embed="rId3"/>
          <a:srcRect l="5448" r="1936" b="18079"/>
          <a:stretch>
            <a:fillRect/>
          </a:stretch>
        </p:blipFill>
        <p:spPr>
          <a:xfrm>
            <a:off x="0" y="2653024"/>
            <a:ext cx="1500166" cy="1706070"/>
          </a:xfrm>
          <a:prstGeom prst="rect">
            <a:avLst/>
          </a:prstGeom>
        </p:spPr>
      </p:pic>
      <p:pic>
        <p:nvPicPr>
          <p:cNvPr id="6" name="Picture 5" descr="WhatsApp Image 2021-05-29 at 2.16.47 PM.jpeg"/>
          <p:cNvPicPr>
            <a:picLocks noChangeAspect="1"/>
          </p:cNvPicPr>
          <p:nvPr/>
        </p:nvPicPr>
        <p:blipFill>
          <a:blip r:embed="rId4"/>
          <a:srcRect l="23895" t="11458" r="20351" b="46875"/>
          <a:stretch>
            <a:fillRect/>
          </a:stretch>
        </p:blipFill>
        <p:spPr>
          <a:xfrm>
            <a:off x="7643802" y="4429132"/>
            <a:ext cx="1500198" cy="1714533"/>
          </a:xfrm>
          <a:prstGeom prst="rect">
            <a:avLst/>
          </a:prstGeom>
        </p:spPr>
      </p:pic>
      <p:pic>
        <p:nvPicPr>
          <p:cNvPr id="7" name="Picture 6" descr="WhatsApp Image 2021-05-29 at 2.21.57 PM.jpeg"/>
          <p:cNvPicPr>
            <a:picLocks noChangeAspect="1"/>
          </p:cNvPicPr>
          <p:nvPr/>
        </p:nvPicPr>
        <p:blipFill>
          <a:blip r:embed="rId5" cstate="print"/>
          <a:srcRect l="9627" t="7291" r="10289" b="25000"/>
          <a:stretch>
            <a:fillRect/>
          </a:stretch>
        </p:blipFill>
        <p:spPr>
          <a:xfrm>
            <a:off x="7643834" y="2643182"/>
            <a:ext cx="1500166" cy="1465233"/>
          </a:xfrm>
          <a:prstGeom prst="rect">
            <a:avLst/>
          </a:prstGeom>
        </p:spPr>
      </p:pic>
      <p:pic>
        <p:nvPicPr>
          <p:cNvPr id="8" name="Picture 7" descr="WhatsApp Image 2021-05-29 at 2.24.17 PM.jpeg"/>
          <p:cNvPicPr>
            <a:picLocks noChangeAspect="1"/>
          </p:cNvPicPr>
          <p:nvPr/>
        </p:nvPicPr>
        <p:blipFill>
          <a:blip r:embed="rId6"/>
          <a:srcRect l="12086" r="6469" b="43750"/>
          <a:stretch>
            <a:fillRect/>
          </a:stretch>
        </p:blipFill>
        <p:spPr>
          <a:xfrm>
            <a:off x="0" y="4572008"/>
            <a:ext cx="1714512" cy="15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8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7B048-A84E-4B4B-9F12-3DCEB55D4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5791200" cy="129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n>
                  <a:solidFill>
                    <a:srgbClr val="FF0000"/>
                  </a:solidFill>
                </a:ln>
                <a:latin typeface="Constantia" panose="02030602050306030303" pitchFamily="18" charset="0"/>
              </a:rPr>
              <a:t>Solutions on which we are </a:t>
            </a:r>
            <a:r>
              <a:rPr lang="en-IN" dirty="0" smtClean="0">
                <a:ln>
                  <a:solidFill>
                    <a:srgbClr val="FF0000"/>
                  </a:solidFill>
                </a:ln>
                <a:latin typeface="Constantia" panose="02030602050306030303" pitchFamily="18" charset="0"/>
              </a:rPr>
              <a:t>working on</a:t>
            </a:r>
            <a:endParaRPr lang="en-IN" dirty="0">
              <a:ln>
                <a:solidFill>
                  <a:srgbClr val="FF0000"/>
                </a:solidFill>
              </a:ln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16909A-84ED-4AD6-A112-B8DB9816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828800"/>
            <a:ext cx="8686800" cy="472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Lucida Bright" panose="02040602050505020304" pitchFamily="18" charset="0"/>
              </a:rPr>
              <a:t>Patient’s data is 100% safe and private, access of which is only to us and the patient. Doctors will get that data when requested.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Lucida Bright" panose="02040602050505020304" pitchFamily="18" charset="0"/>
              </a:rPr>
              <a:t>Individually personalized reports will be stored in our database which will help us, as well as patient, in monitoring their condition.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Lucida Bright" panose="02040602050505020304" pitchFamily="18" charset="0"/>
              </a:rPr>
              <a:t>Getting reviews by each user according to their experience will definitely improve the  consumer experience for others.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0034" y="285728"/>
            <a:ext cx="8143932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28596" y="1643050"/>
            <a:ext cx="8358246" cy="485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Making healthcare facilities easily accessible.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Integrated platform providing appointment, delivering medicines, and tests.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Convenient to manage details.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24 X 7 availability of doctors.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Individually personalized report stored in our database for future reference.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Collaboration with multiple hospitals for emergency ,surgery etc .</a:t>
            </a:r>
            <a:endParaRPr lang="en-IN" sz="2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357166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u="sng" dirty="0" smtClean="0">
                <a:ln>
                  <a:solidFill>
                    <a:srgbClr val="FF0000"/>
                  </a:solidFill>
                </a:ln>
                <a:latin typeface="Constantia" panose="02030602050306030303" pitchFamily="18" charset="0"/>
              </a:rPr>
              <a:t>Our Solutions</a:t>
            </a:r>
            <a:endParaRPr lang="en-IN" sz="54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5715000" cy="2057400"/>
          </a:xfrm>
        </p:spPr>
        <p:txBody>
          <a:bodyPr>
            <a:noAutofit/>
          </a:bodyPr>
          <a:lstStyle/>
          <a:p>
            <a:r>
              <a:rPr lang="en-IN" sz="6600" u="sng" dirty="0">
                <a:latin typeface="Amiri" pitchFamily="2" charset="-78"/>
                <a:ea typeface="Amiri" pitchFamily="2" charset="-78"/>
                <a:cs typeface="Amiri" pitchFamily="2" charset="-78"/>
              </a:rPr>
              <a:t>DOOGLE HEALTH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214818"/>
            <a:ext cx="5562600" cy="1566866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tx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We give the world’s best service!</a:t>
            </a:r>
          </a:p>
        </p:txBody>
      </p:sp>
      <p:pic>
        <p:nvPicPr>
          <p:cNvPr id="4" name="Picture 3" descr="science-medical-logo-icon-design-vector-22831896.jpg"/>
          <p:cNvPicPr>
            <a:picLocks noChangeAspect="1"/>
          </p:cNvPicPr>
          <p:nvPr/>
        </p:nvPicPr>
        <p:blipFill>
          <a:blip r:embed="rId3"/>
          <a:srcRect l="29832" t="30800" r="29832" b="30800"/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u="sng" dirty="0">
                <a:latin typeface="Amiri" pitchFamily="2" charset="-78"/>
                <a:ea typeface="Amiri" pitchFamily="2" charset="-78"/>
                <a:cs typeface="Amiri" pitchFamily="2" charset="-78"/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9530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We are preparing a website to help people suffering  due to lack of resources.</a:t>
            </a:r>
          </a:p>
          <a:p>
            <a:r>
              <a:rPr lang="en-IN" dirty="0"/>
              <a:t>We are designing our website with the help of HTML, CSS &amp;  BOOTSTRAP.</a:t>
            </a:r>
          </a:p>
          <a:p>
            <a:r>
              <a:rPr lang="en-IN" dirty="0"/>
              <a:t>For back-end, we are using JAVASCRIPT.</a:t>
            </a:r>
          </a:p>
          <a:p>
            <a:r>
              <a:rPr lang="en-IN" dirty="0"/>
              <a:t>In the back-end, we also have a database to store personal details of our patients and about the availability of resources.</a:t>
            </a:r>
          </a:p>
          <a:p>
            <a:r>
              <a:rPr lang="en-IN" dirty="0"/>
              <a:t>Our website is unique as it is simple and easy to operate, with multiple functional design.</a:t>
            </a:r>
          </a:p>
          <a:p>
            <a:r>
              <a:rPr lang="en-IN" dirty="0"/>
              <a:t>It is secure and accurate, with full database integrity.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</a:bodyPr>
          <a:lstStyle/>
          <a:p>
            <a:r>
              <a:rPr lang="en-IN" sz="4800" u="sng" dirty="0">
                <a:solidFill>
                  <a:schemeClr val="bg1"/>
                </a:solidFill>
                <a:latin typeface="Amiri" pitchFamily="2" charset="-78"/>
                <a:ea typeface="Amiri" pitchFamily="2" charset="-78"/>
                <a:cs typeface="Amiri" pitchFamily="2" charset="-78"/>
              </a:rPr>
              <a:t>Layout of our designed website:</a:t>
            </a:r>
          </a:p>
        </p:txBody>
      </p:sp>
      <p:pic>
        <p:nvPicPr>
          <p:cNvPr id="3" name="Picture 2" descr="WhatsApp Image 2021-05-29 at 3.23.26 AM.jpeg"/>
          <p:cNvPicPr>
            <a:picLocks noChangeAspect="1"/>
          </p:cNvPicPr>
          <p:nvPr/>
        </p:nvPicPr>
        <p:blipFill>
          <a:blip r:embed="rId2"/>
          <a:srcRect t="7037" b="4074"/>
          <a:stretch>
            <a:fillRect/>
          </a:stretch>
        </p:blipFill>
        <p:spPr>
          <a:xfrm>
            <a:off x="50242" y="1600200"/>
            <a:ext cx="9093758" cy="48112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1-05-29 at 3.58.18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5-29 at 2.03.2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551</TotalTime>
  <Words>913</Words>
  <Application>Microsoft Office PowerPoint</Application>
  <PresentationFormat>On-screen Show (4:3)</PresentationFormat>
  <Paragraphs>107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Problems people are currently facing </vt:lpstr>
      <vt:lpstr>Solutions on which we are working on</vt:lpstr>
      <vt:lpstr>PowerPoint Presentation</vt:lpstr>
      <vt:lpstr>DOOGLE HEALTH CARE</vt:lpstr>
      <vt:lpstr>Description</vt:lpstr>
      <vt:lpstr>Layout of our designed website: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and Application</vt:lpstr>
      <vt:lpstr>Appointments</vt:lpstr>
      <vt:lpstr>Special Features </vt:lpstr>
      <vt:lpstr>Nearby Hospitals</vt:lpstr>
      <vt:lpstr>      Testing Labs</vt:lpstr>
      <vt:lpstr>    Contact Us Facility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Srishti Tripathi</dc:creator>
  <cp:lastModifiedBy>Harsh Pandey</cp:lastModifiedBy>
  <cp:revision>61</cp:revision>
  <dcterms:created xsi:type="dcterms:W3CDTF">2006-08-16T00:00:00Z</dcterms:created>
  <dcterms:modified xsi:type="dcterms:W3CDTF">2021-05-29T09:11:26Z</dcterms:modified>
</cp:coreProperties>
</file>