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9" r:id="rId3"/>
    <p:sldId id="268" r:id="rId4"/>
    <p:sldId id="267" r:id="rId5"/>
    <p:sldId id="278" r:id="rId6"/>
    <p:sldId id="256" r:id="rId7"/>
    <p:sldId id="257" r:id="rId8"/>
    <p:sldId id="279" r:id="rId9"/>
    <p:sldId id="265" r:id="rId10"/>
    <p:sldId id="266" r:id="rId11"/>
    <p:sldId id="272" r:id="rId12"/>
    <p:sldId id="274" r:id="rId13"/>
    <p:sldId id="281" r:id="rId14"/>
    <p:sldId id="282" r:id="rId15"/>
    <p:sldId id="273" r:id="rId16"/>
    <p:sldId id="275" r:id="rId17"/>
    <p:sldId id="276" r:id="rId18"/>
    <p:sldId id="277" r:id="rId19"/>
    <p:sldId id="258" r:id="rId20"/>
    <p:sldId id="259" r:id="rId21"/>
    <p:sldId id="260" r:id="rId22"/>
    <p:sldId id="270" r:id="rId23"/>
    <p:sldId id="261" r:id="rId24"/>
    <p:sldId id="262" r:id="rId25"/>
    <p:sldId id="280" r:id="rId26"/>
    <p:sldId id="263" r:id="rId27"/>
    <p:sldId id="271"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3" autoAdjust="0"/>
    <p:restoredTop sz="94624" autoAdjust="0"/>
  </p:normalViewPr>
  <p:slideViewPr>
    <p:cSldViewPr>
      <p:cViewPr>
        <p:scale>
          <a:sx n="94" d="100"/>
          <a:sy n="94" d="100"/>
        </p:scale>
        <p:origin x="-1254" y="180"/>
      </p:cViewPr>
      <p:guideLst>
        <p:guide orient="horz" pos="2160"/>
        <p:guide pos="2880"/>
      </p:guideLst>
    </p:cSldViewPr>
  </p:slideViewPr>
  <p:outlineViewPr>
    <p:cViewPr>
      <p:scale>
        <a:sx n="33" d="100"/>
        <a:sy n="33" d="100"/>
      </p:scale>
      <p:origin x="0" y="78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5/30/2021</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5/30/2021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5/30/2021</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5/30/2021</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5.xml"/><Relationship Id="rId1" Type="http://schemas.openxmlformats.org/officeDocument/2006/relationships/slideLayout" Target="../slideLayouts/slideLayout2.xml"/><Relationship Id="rId6" Type="http://schemas.openxmlformats.org/officeDocument/2006/relationships/slide" Target="slide19.xml"/><Relationship Id="rId5" Type="http://schemas.openxmlformats.org/officeDocument/2006/relationships/slide" Target="slide20.xml"/><Relationship Id="rId4" Type="http://schemas.openxmlformats.org/officeDocument/2006/relationships/slide" Target="slide22.xml"/></Relationships>
</file>

<file path=ppt/slides/_rels/slide19.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thebluediamondgallery.com/handwriting/s/special.html" TargetMode="External"/><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deshabhimani.com/news/national/covid-vaccine/918426" TargetMode="External"/><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27.xml.rels><?xml version="1.0" encoding="UTF-8" standalone="yes"?>
<Relationships xmlns="http://schemas.openxmlformats.org/package/2006/relationships"><Relationship Id="rId2" Type="http://schemas.openxmlformats.org/officeDocument/2006/relationships/hyperlink" Target="https://drive.google.com/drive/folders/1gVtocSKBRkYbkCkNZZeKmwqkBz0Qvw-V?usp=sharing"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mputersciencewiki.org/index.php/API"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827274-A900-4E93-9B0D-FEC63C748A17}"/>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xmlns="" id="{82C79873-29A5-4A7A-9F25-9BFD26B5705C}"/>
              </a:ext>
            </a:extLst>
          </p:cNvPr>
          <p:cNvSpPr>
            <a:spLocks noGrp="1"/>
          </p:cNvSpPr>
          <p:nvPr>
            <p:ph type="subTitle" idx="1"/>
          </p:nvPr>
        </p:nvSpPr>
        <p:spPr>
          <a:xfrm>
            <a:off x="2667000" y="4584654"/>
            <a:ext cx="6400800" cy="1752600"/>
          </a:xfrm>
        </p:spPr>
        <p:txBody>
          <a:bodyPr>
            <a:normAutofit/>
          </a:bodyPr>
          <a:lstStyle/>
          <a:p>
            <a:r>
              <a:rPr lang="en-IN" sz="6000" dirty="0">
                <a:ln>
                  <a:solidFill>
                    <a:srgbClr val="00B050"/>
                  </a:solidFill>
                </a:ln>
                <a:solidFill>
                  <a:schemeClr val="bg1"/>
                </a:solidFill>
                <a:latin typeface="Algerian" panose="04020705040A02060702" pitchFamily="82" charset="0"/>
              </a:rPr>
              <a:t>Hackers</a:t>
            </a:r>
          </a:p>
        </p:txBody>
      </p:sp>
      <p:pic>
        <p:nvPicPr>
          <p:cNvPr id="5" name="Picture 4">
            <a:extLst>
              <a:ext uri="{FF2B5EF4-FFF2-40B4-BE49-F238E27FC236}">
                <a16:creationId xmlns:a16="http://schemas.microsoft.com/office/drawing/2014/main" xmlns="" id="{32DEEF39-A0C1-43D9-8085-DA52C5D1BE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759" y="1803975"/>
            <a:ext cx="7492482" cy="2454230"/>
          </a:xfrm>
          <a:prstGeom prst="rect">
            <a:avLst/>
          </a:prstGeom>
          <a:effectLst>
            <a:glow rad="127000">
              <a:schemeClr val="tx1"/>
            </a:glow>
          </a:effectLst>
        </p:spPr>
      </p:pic>
      <p:sp>
        <p:nvSpPr>
          <p:cNvPr id="6" name="TextBox 5">
            <a:extLst>
              <a:ext uri="{FF2B5EF4-FFF2-40B4-BE49-F238E27FC236}">
                <a16:creationId xmlns:a16="http://schemas.microsoft.com/office/drawing/2014/main" xmlns="" id="{13A5270B-F832-44E1-9BDE-0BF57E3CA816}"/>
              </a:ext>
            </a:extLst>
          </p:cNvPr>
          <p:cNvSpPr txBox="1"/>
          <p:nvPr/>
        </p:nvSpPr>
        <p:spPr>
          <a:xfrm>
            <a:off x="152400" y="849868"/>
            <a:ext cx="8534400" cy="954107"/>
          </a:xfrm>
          <a:prstGeom prst="rect">
            <a:avLst/>
          </a:prstGeom>
          <a:noFill/>
        </p:spPr>
        <p:txBody>
          <a:bodyPr wrap="square" rtlCol="0">
            <a:spAutoFit/>
          </a:bodyPr>
          <a:lstStyle/>
          <a:p>
            <a:pPr algn="ctr"/>
            <a:r>
              <a:rPr lang="en-US" sz="2800" dirty="0">
                <a:solidFill>
                  <a:schemeClr val="bg1"/>
                </a:solidFill>
                <a:latin typeface="Algerian" panose="04020705040A02060702" pitchFamily="82" charset="0"/>
              </a:rPr>
              <a:t>Code Innovation Series - Maharaja Agrasen         Institute Of Technology </a:t>
            </a:r>
            <a:endParaRPr lang="en-IN" sz="2800" dirty="0">
              <a:solidFill>
                <a:schemeClr val="bg1"/>
              </a:solidFill>
              <a:latin typeface="Algerian" panose="04020705040A02060702" pitchFamily="82" charset="0"/>
            </a:endParaRPr>
          </a:p>
        </p:txBody>
      </p:sp>
      <p:sp>
        <p:nvSpPr>
          <p:cNvPr id="8" name="TextBox 7">
            <a:extLst>
              <a:ext uri="{FF2B5EF4-FFF2-40B4-BE49-F238E27FC236}">
                <a16:creationId xmlns:a16="http://schemas.microsoft.com/office/drawing/2014/main" xmlns="" id="{F6075882-F4FB-4DEB-B0F6-06C84FB78796}"/>
              </a:ext>
            </a:extLst>
          </p:cNvPr>
          <p:cNvSpPr txBox="1"/>
          <p:nvPr/>
        </p:nvSpPr>
        <p:spPr>
          <a:xfrm>
            <a:off x="611560" y="4906956"/>
            <a:ext cx="4343400" cy="553998"/>
          </a:xfrm>
          <a:prstGeom prst="rect">
            <a:avLst/>
          </a:prstGeom>
          <a:noFill/>
        </p:spPr>
        <p:txBody>
          <a:bodyPr wrap="square" rtlCol="0">
            <a:spAutoFit/>
          </a:bodyPr>
          <a:lstStyle/>
          <a:p>
            <a:r>
              <a:rPr lang="en-IN" sz="3000" dirty="0">
                <a:ln>
                  <a:solidFill>
                    <a:schemeClr val="bg2">
                      <a:lumMod val="25000"/>
                    </a:schemeClr>
                  </a:solidFill>
                </a:ln>
                <a:solidFill>
                  <a:schemeClr val="bg1"/>
                </a:solidFill>
                <a:latin typeface="Castellar" panose="020A0402060406010301" pitchFamily="18" charset="0"/>
              </a:rPr>
              <a:t>Team Name:</a:t>
            </a:r>
            <a:r>
              <a:rPr lang="en-IN" sz="3000" dirty="0">
                <a:ln>
                  <a:solidFill>
                    <a:schemeClr val="bg2">
                      <a:lumMod val="25000"/>
                    </a:schemeClr>
                  </a:solidFill>
                </a:ln>
                <a:latin typeface="Castellar" panose="020A0402060406010301" pitchFamily="18" charset="0"/>
              </a:rPr>
              <a:t> </a:t>
            </a:r>
          </a:p>
        </p:txBody>
      </p:sp>
      <p:sp>
        <p:nvSpPr>
          <p:cNvPr id="4" name="TextBox 3">
            <a:extLst>
              <a:ext uri="{FF2B5EF4-FFF2-40B4-BE49-F238E27FC236}">
                <a16:creationId xmlns:a16="http://schemas.microsoft.com/office/drawing/2014/main" xmlns="" id="{ECBDDCBB-AE00-4931-BABD-A769E9781807}"/>
              </a:ext>
            </a:extLst>
          </p:cNvPr>
          <p:cNvSpPr txBox="1"/>
          <p:nvPr/>
        </p:nvSpPr>
        <p:spPr>
          <a:xfrm>
            <a:off x="692579" y="5534269"/>
            <a:ext cx="3350840" cy="1015663"/>
          </a:xfrm>
          <a:prstGeom prst="rect">
            <a:avLst/>
          </a:prstGeom>
          <a:noFill/>
        </p:spPr>
        <p:txBody>
          <a:bodyPr wrap="square" rtlCol="0">
            <a:spAutoFit/>
          </a:bodyPr>
          <a:lstStyle/>
          <a:p>
            <a:r>
              <a:rPr lang="en-IN" sz="3000" dirty="0">
                <a:ln>
                  <a:solidFill>
                    <a:schemeClr val="bg2">
                      <a:lumMod val="25000"/>
                    </a:schemeClr>
                  </a:solidFill>
                </a:ln>
                <a:solidFill>
                  <a:schemeClr val="bg1"/>
                </a:solidFill>
                <a:latin typeface="Castellar" panose="020A0402060406010301" pitchFamily="18" charset="0"/>
              </a:rPr>
              <a:t>problem statement:</a:t>
            </a:r>
            <a:r>
              <a:rPr lang="en-IN" sz="3000" dirty="0">
                <a:ln>
                  <a:solidFill>
                    <a:schemeClr val="bg2">
                      <a:lumMod val="25000"/>
                    </a:schemeClr>
                  </a:solidFill>
                </a:ln>
                <a:latin typeface="Castellar" panose="020A0402060406010301" pitchFamily="18" charset="0"/>
              </a:rPr>
              <a:t> </a:t>
            </a:r>
          </a:p>
        </p:txBody>
      </p:sp>
      <p:sp>
        <p:nvSpPr>
          <p:cNvPr id="7" name="TextBox 6">
            <a:extLst>
              <a:ext uri="{FF2B5EF4-FFF2-40B4-BE49-F238E27FC236}">
                <a16:creationId xmlns:a16="http://schemas.microsoft.com/office/drawing/2014/main" xmlns="" id="{E2625BC2-5294-46B8-BE73-3DC47A322A80}"/>
              </a:ext>
            </a:extLst>
          </p:cNvPr>
          <p:cNvSpPr txBox="1"/>
          <p:nvPr/>
        </p:nvSpPr>
        <p:spPr>
          <a:xfrm>
            <a:off x="3779912" y="5589524"/>
            <a:ext cx="5184576" cy="1292662"/>
          </a:xfrm>
          <a:prstGeom prst="rect">
            <a:avLst/>
          </a:prstGeom>
          <a:noFill/>
        </p:spPr>
        <p:txBody>
          <a:bodyPr wrap="square" rtlCol="0">
            <a:spAutoFit/>
          </a:bodyPr>
          <a:lstStyle/>
          <a:p>
            <a:r>
              <a:rPr lang="en-IN" sz="6000" dirty="0">
                <a:ln>
                  <a:solidFill>
                    <a:srgbClr val="00B050"/>
                  </a:solidFill>
                </a:ln>
                <a:solidFill>
                  <a:schemeClr val="bg1"/>
                </a:solidFill>
                <a:latin typeface="Algerian" panose="04020705040A02060702" pitchFamily="82" charset="0"/>
              </a:rPr>
              <a:t>Health-Tech</a:t>
            </a:r>
          </a:p>
          <a:p>
            <a:endParaRPr lang="en-IN" dirty="0"/>
          </a:p>
        </p:txBody>
      </p:sp>
    </p:spTree>
    <p:extLst>
      <p:ext uri="{BB962C8B-B14F-4D97-AF65-F5344CB8AC3E}">
        <p14:creationId xmlns:p14="http://schemas.microsoft.com/office/powerpoint/2010/main" val="360167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pic>
        <p:nvPicPr>
          <p:cNvPr id="2" name="Picture 1" descr="WhatsApp Image 2021-05-29 at 2.03.29 PM.jpeg"/>
          <p:cNvPicPr>
            <a:picLocks noChangeAspect="1"/>
          </p:cNvPicPr>
          <p:nvPr/>
        </p:nvPicPr>
        <p:blipFill>
          <a:blip r:embed="rId2"/>
          <a:stretch>
            <a:fillRect/>
          </a:stretch>
        </p:blipFill>
        <p:spPr>
          <a:xfrm>
            <a:off x="0" y="857250"/>
            <a:ext cx="9144000" cy="5143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pic>
        <p:nvPicPr>
          <p:cNvPr id="2" name="Picture 1" descr="WhatsApp Image 2021-05-29 at 2.06.45 PM.jpeg"/>
          <p:cNvPicPr>
            <a:picLocks noChangeAspect="1"/>
          </p:cNvPicPr>
          <p:nvPr/>
        </p:nvPicPr>
        <p:blipFill>
          <a:blip r:embed="rId2"/>
          <a:stretch>
            <a:fillRect/>
          </a:stretch>
        </p:blipFill>
        <p:spPr>
          <a:xfrm>
            <a:off x="0" y="928706"/>
            <a:ext cx="9144000" cy="5143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72D7535D-89F9-42EF-86A8-4D36EDFD9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26" y="908720"/>
            <a:ext cx="9174426" cy="5112568"/>
          </a:xfrm>
          <a:prstGeom prst="rect">
            <a:avLst/>
          </a:prstGeom>
        </p:spPr>
      </p:pic>
    </p:spTree>
    <p:extLst>
      <p:ext uri="{BB962C8B-B14F-4D97-AF65-F5344CB8AC3E}">
        <p14:creationId xmlns:p14="http://schemas.microsoft.com/office/powerpoint/2010/main" val="369477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AAFB4EBD-E116-4122-BB43-A0FEDC16D9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712"/>
            <a:ext cx="9144000" cy="5112568"/>
          </a:xfrm>
          <a:prstGeom prst="rect">
            <a:avLst/>
          </a:prstGeom>
        </p:spPr>
      </p:pic>
    </p:spTree>
    <p:extLst>
      <p:ext uri="{BB962C8B-B14F-4D97-AF65-F5344CB8AC3E}">
        <p14:creationId xmlns:p14="http://schemas.microsoft.com/office/powerpoint/2010/main" val="3537912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pic>
        <p:nvPicPr>
          <p:cNvPr id="2" name="Picture 1" descr="WhatsApp Image 2021-05-29 at 2.04.01 PM.jpeg"/>
          <p:cNvPicPr>
            <a:picLocks noChangeAspect="1"/>
          </p:cNvPicPr>
          <p:nvPr/>
        </p:nvPicPr>
        <p:blipFill>
          <a:blip r:embed="rId2"/>
          <a:stretch>
            <a:fillRect/>
          </a:stretch>
        </p:blipFill>
        <p:spPr>
          <a:xfrm>
            <a:off x="0" y="857250"/>
            <a:ext cx="9144000" cy="51435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pic>
        <p:nvPicPr>
          <p:cNvPr id="2" name="Picture 1" descr="WhatsApp Image 2021-05-29 at 2.07.18 PM.jpeg"/>
          <p:cNvPicPr>
            <a:picLocks noChangeAspect="1"/>
          </p:cNvPicPr>
          <p:nvPr/>
        </p:nvPicPr>
        <p:blipFill>
          <a:blip r:embed="rId2"/>
          <a:stretch>
            <a:fillRect/>
          </a:stretch>
        </p:blipFill>
        <p:spPr>
          <a:xfrm>
            <a:off x="0" y="857250"/>
            <a:ext cx="9144000" cy="5143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pic>
        <p:nvPicPr>
          <p:cNvPr id="2" name="Picture 1" descr="WhatsApp Image 2021-05-29 at 2.07.49 PM.jpeg"/>
          <p:cNvPicPr>
            <a:picLocks noChangeAspect="1"/>
          </p:cNvPicPr>
          <p:nvPr/>
        </p:nvPicPr>
        <p:blipFill>
          <a:blip r:embed="rId2"/>
          <a:stretch>
            <a:fillRect/>
          </a:stretch>
        </p:blipFill>
        <p:spPr>
          <a:xfrm>
            <a:off x="0" y="857250"/>
            <a:ext cx="9144000" cy="51435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pic>
        <p:nvPicPr>
          <p:cNvPr id="2" name="Picture 1" descr="WhatsApp Image 2021-05-29 at 2.08.15 PM.jpeg"/>
          <p:cNvPicPr>
            <a:picLocks noChangeAspect="1"/>
          </p:cNvPicPr>
          <p:nvPr/>
        </p:nvPicPr>
        <p:blipFill>
          <a:blip r:embed="rId2"/>
          <a:stretch>
            <a:fillRect/>
          </a:stretch>
        </p:blipFill>
        <p:spPr>
          <a:xfrm>
            <a:off x="0" y="857250"/>
            <a:ext cx="9144000" cy="51435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638800" y="228600"/>
            <a:ext cx="3505200" cy="6400800"/>
          </a:xfrm>
        </p:spPr>
        <p:txBody>
          <a:bodyPr>
            <a:normAutofit/>
          </a:bodyPr>
          <a:lstStyle/>
          <a:p>
            <a:pPr marL="0" indent="0" algn="ctr">
              <a:spcBef>
                <a:spcPts val="0"/>
              </a:spcBef>
              <a:buNone/>
            </a:pPr>
            <a:r>
              <a:rPr lang="en-IN" sz="5400" u="sng" kern="0" dirty="0">
                <a:latin typeface="Amiri" pitchFamily="2" charset="-78"/>
                <a:ea typeface="Amiri" pitchFamily="2" charset="-78"/>
                <a:cs typeface="Amiri" pitchFamily="2" charset="-78"/>
              </a:rPr>
              <a:t>INDEX</a:t>
            </a:r>
          </a:p>
          <a:p>
            <a:pPr marL="514350" indent="-514350" algn="ctr">
              <a:spcBef>
                <a:spcPts val="0"/>
              </a:spcBef>
              <a:buFont typeface="+mj-lt"/>
              <a:buAutoNum type="arabicPeriod"/>
            </a:pPr>
            <a:endParaRPr lang="en-IN" sz="2800" u="sng" kern="0" dirty="0">
              <a:latin typeface="Amiri" pitchFamily="2" charset="-78"/>
              <a:ea typeface="Amiri" pitchFamily="2" charset="-78"/>
              <a:cs typeface="Amiri" pitchFamily="2" charset="-78"/>
            </a:endParaRPr>
          </a:p>
          <a:p>
            <a:pPr marL="514350" indent="-514350">
              <a:spcBef>
                <a:spcPts val="0"/>
              </a:spcBef>
              <a:buFont typeface="+mj-lt"/>
              <a:buAutoNum type="arabicPeriod"/>
            </a:pPr>
            <a:r>
              <a:rPr lang="en-IN" sz="2800" kern="0" dirty="0">
                <a:latin typeface="Amiri" pitchFamily="2" charset="-78"/>
                <a:ea typeface="Amiri" pitchFamily="2" charset="-78"/>
                <a:cs typeface="Amiri" pitchFamily="2" charset="-78"/>
              </a:rPr>
              <a:t>Working and Application </a:t>
            </a:r>
          </a:p>
          <a:p>
            <a:pPr marL="514350" indent="-514350">
              <a:lnSpc>
                <a:spcPct val="200000"/>
              </a:lnSpc>
              <a:spcBef>
                <a:spcPts val="0"/>
              </a:spcBef>
              <a:buFont typeface="+mj-lt"/>
              <a:buAutoNum type="arabicPeriod"/>
            </a:pPr>
            <a:r>
              <a:rPr lang="en-IN" sz="2800" kern="0" dirty="0">
                <a:latin typeface="Amiri" pitchFamily="2" charset="-78"/>
                <a:ea typeface="Amiri" pitchFamily="2" charset="-78"/>
                <a:cs typeface="Amiri" pitchFamily="2" charset="-78"/>
              </a:rPr>
              <a:t>Appointments</a:t>
            </a:r>
          </a:p>
          <a:p>
            <a:pPr marL="514350" indent="-514350">
              <a:lnSpc>
                <a:spcPct val="200000"/>
              </a:lnSpc>
              <a:spcBef>
                <a:spcPts val="0"/>
              </a:spcBef>
              <a:buFont typeface="+mj-lt"/>
              <a:buAutoNum type="arabicPeriod"/>
            </a:pPr>
            <a:r>
              <a:rPr lang="en-IN" sz="2800" kern="0" dirty="0">
                <a:latin typeface="Amiri" pitchFamily="2" charset="-78"/>
                <a:ea typeface="Amiri" pitchFamily="2" charset="-78"/>
                <a:cs typeface="Amiri" pitchFamily="2" charset="-78"/>
              </a:rPr>
              <a:t>Nearby Hospitals </a:t>
            </a:r>
          </a:p>
          <a:p>
            <a:pPr marL="514350" indent="-514350">
              <a:lnSpc>
                <a:spcPct val="200000"/>
              </a:lnSpc>
              <a:spcBef>
                <a:spcPts val="0"/>
              </a:spcBef>
              <a:buFont typeface="+mj-lt"/>
              <a:buAutoNum type="arabicPeriod"/>
            </a:pPr>
            <a:r>
              <a:rPr lang="en-IN" sz="2800" kern="0" dirty="0">
                <a:latin typeface="Amiri" pitchFamily="2" charset="-78"/>
                <a:ea typeface="Amiri" pitchFamily="2" charset="-78"/>
                <a:cs typeface="Amiri" pitchFamily="2" charset="-78"/>
              </a:rPr>
              <a:t>Testing Labs</a:t>
            </a:r>
          </a:p>
          <a:p>
            <a:pPr marL="514350" indent="-514350">
              <a:lnSpc>
                <a:spcPct val="200000"/>
              </a:lnSpc>
              <a:spcBef>
                <a:spcPts val="0"/>
              </a:spcBef>
              <a:buFont typeface="+mj-lt"/>
              <a:buAutoNum type="arabicPeriod"/>
            </a:pPr>
            <a:r>
              <a:rPr lang="en-IN" sz="2800" kern="0" dirty="0">
                <a:latin typeface="Amiri" pitchFamily="2" charset="-78"/>
                <a:ea typeface="Amiri" pitchFamily="2" charset="-78"/>
                <a:cs typeface="Amiri" pitchFamily="2" charset="-78"/>
              </a:rPr>
              <a:t>Contact Us</a:t>
            </a:r>
          </a:p>
        </p:txBody>
      </p:sp>
      <p:sp>
        <p:nvSpPr>
          <p:cNvPr id="4" name="Rectangle 3"/>
          <p:cNvSpPr/>
          <p:nvPr/>
        </p:nvSpPr>
        <p:spPr>
          <a:xfrm>
            <a:off x="0" y="0"/>
            <a:ext cx="990600" cy="6858000"/>
          </a:xfrm>
          <a:prstGeom prst="rect">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990600" y="0"/>
            <a:ext cx="990600" cy="68580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981200" y="0"/>
            <a:ext cx="990600" cy="6858000"/>
          </a:xfrm>
          <a:prstGeom prst="rect">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2971800" y="0"/>
            <a:ext cx="990600" cy="6858000"/>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reeform 7"/>
          <p:cNvSpPr/>
          <p:nvPr/>
        </p:nvSpPr>
        <p:spPr>
          <a:xfrm>
            <a:off x="3962400" y="0"/>
            <a:ext cx="990600" cy="6858000"/>
          </a:xfrm>
          <a:custGeom>
            <a:avLst/>
            <a:gdLst>
              <a:gd name="connsiteX0" fmla="*/ 0 w 990600"/>
              <a:gd name="connsiteY0" fmla="*/ 0 h 6858000"/>
              <a:gd name="connsiteX1" fmla="*/ 990600 w 990600"/>
              <a:gd name="connsiteY1" fmla="*/ 0 h 6858000"/>
              <a:gd name="connsiteX2" fmla="*/ 990600 w 990600"/>
              <a:gd name="connsiteY2" fmla="*/ 6858000 h 6858000"/>
              <a:gd name="connsiteX3" fmla="*/ 0 w 990600"/>
              <a:gd name="connsiteY3" fmla="*/ 6858000 h 6858000"/>
              <a:gd name="connsiteX4" fmla="*/ 0 w 990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6858000">
                <a:moveTo>
                  <a:pt x="0" y="0"/>
                </a:moveTo>
                <a:lnTo>
                  <a:pt x="990600" y="0"/>
                </a:lnTo>
                <a:lnTo>
                  <a:pt x="990600" y="6858000"/>
                </a:lnTo>
                <a:lnTo>
                  <a:pt x="0" y="6858000"/>
                </a:lnTo>
                <a:lnTo>
                  <a:pt x="0" y="0"/>
                </a:lnTo>
                <a:close/>
              </a:path>
            </a:pathLst>
          </a:custGeom>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8"/>
          <p:cNvSpPr/>
          <p:nvPr/>
        </p:nvSpPr>
        <p:spPr>
          <a:xfrm rot="5400000">
            <a:off x="4953000" y="5486400"/>
            <a:ext cx="609600" cy="609600"/>
          </a:xfrm>
          <a:custGeom>
            <a:avLst/>
            <a:gdLst>
              <a:gd name="connsiteX0" fmla="*/ 0 w 609600"/>
              <a:gd name="connsiteY0" fmla="*/ 609600 h 609600"/>
              <a:gd name="connsiteX1" fmla="*/ 304800 w 609600"/>
              <a:gd name="connsiteY1" fmla="*/ 0 h 609600"/>
              <a:gd name="connsiteX2" fmla="*/ 609600 w 609600"/>
              <a:gd name="connsiteY2" fmla="*/ 609600 h 609600"/>
              <a:gd name="connsiteX3" fmla="*/ 0 w 609600"/>
              <a:gd name="connsiteY3" fmla="*/ 609600 h 609600"/>
            </a:gdLst>
            <a:ahLst/>
            <a:cxnLst>
              <a:cxn ang="0">
                <a:pos x="connsiteX0" y="connsiteY0"/>
              </a:cxn>
              <a:cxn ang="0">
                <a:pos x="connsiteX1" y="connsiteY1"/>
              </a:cxn>
              <a:cxn ang="0">
                <a:pos x="connsiteX2" y="connsiteY2"/>
              </a:cxn>
              <a:cxn ang="0">
                <a:pos x="connsiteX3" y="connsiteY3"/>
              </a:cxn>
            </a:cxnLst>
            <a:rect l="l" t="t" r="r" b="b"/>
            <a:pathLst>
              <a:path w="609600" h="609600">
                <a:moveTo>
                  <a:pt x="0" y="609600"/>
                </a:moveTo>
                <a:lnTo>
                  <a:pt x="304800" y="0"/>
                </a:lnTo>
                <a:lnTo>
                  <a:pt x="609600" y="609600"/>
                </a:lnTo>
                <a:lnTo>
                  <a:pt x="0" y="609600"/>
                </a:lnTo>
                <a:close/>
              </a:path>
            </a:pathLst>
          </a:custGeom>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2700000" scaled="1"/>
            <a:tileRect/>
          </a:gra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Isosceles Triangle 9"/>
          <p:cNvSpPr/>
          <p:nvPr/>
        </p:nvSpPr>
        <p:spPr>
          <a:xfrm rot="5400000">
            <a:off x="3962400" y="4210050"/>
            <a:ext cx="609600" cy="609600"/>
          </a:xfrm>
          <a:prstGeom prs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Isosceles Triangle 10"/>
          <p:cNvSpPr/>
          <p:nvPr/>
        </p:nvSpPr>
        <p:spPr>
          <a:xfrm rot="5400000">
            <a:off x="2971800" y="2933700"/>
            <a:ext cx="609600" cy="609600"/>
          </a:xfrm>
          <a:prstGeom prst="triangl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2700000" scaled="1"/>
            <a:tileRect/>
          </a:gra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Isosceles Triangle 11"/>
          <p:cNvSpPr/>
          <p:nvPr/>
        </p:nvSpPr>
        <p:spPr>
          <a:xfrm rot="5400000">
            <a:off x="1981200" y="1657350"/>
            <a:ext cx="609600" cy="609600"/>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Isosceles Triangle 12"/>
          <p:cNvSpPr/>
          <p:nvPr/>
        </p:nvSpPr>
        <p:spPr>
          <a:xfrm rot="5400000">
            <a:off x="990600" y="381000"/>
            <a:ext cx="609600" cy="609600"/>
          </a:xfrm>
          <a:prstGeom prst="triangle">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lin ang="2700000" scaled="1"/>
            <a:tileRect/>
          </a:gra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4953000" y="5562600"/>
            <a:ext cx="381000" cy="523220"/>
          </a:xfrm>
          <a:prstGeom prst="rect">
            <a:avLst/>
          </a:prstGeom>
          <a:noFill/>
        </p:spPr>
        <p:txBody>
          <a:bodyPr wrap="square" rtlCol="0">
            <a:spAutoFit/>
          </a:bodyPr>
          <a:lstStyle/>
          <a:p>
            <a:r>
              <a:rPr lang="en-IN" sz="2800" b="1" dirty="0">
                <a:solidFill>
                  <a:schemeClr val="bg1"/>
                </a:solidFill>
                <a:latin typeface="Tw Cen MT" pitchFamily="34" charset="0"/>
                <a:hlinkClick r:id="rId2" action="ppaction://hlinksldjump"/>
              </a:rPr>
              <a:t>5</a:t>
            </a:r>
            <a:endParaRPr lang="en-IN" sz="2800" b="1" dirty="0">
              <a:solidFill>
                <a:schemeClr val="bg1"/>
              </a:solidFill>
              <a:latin typeface="Tw Cen MT" pitchFamily="34" charset="0"/>
            </a:endParaRPr>
          </a:p>
        </p:txBody>
      </p:sp>
      <p:sp>
        <p:nvSpPr>
          <p:cNvPr id="15" name="TextBox 14"/>
          <p:cNvSpPr txBox="1"/>
          <p:nvPr/>
        </p:nvSpPr>
        <p:spPr>
          <a:xfrm>
            <a:off x="3962400" y="4267200"/>
            <a:ext cx="533400" cy="523220"/>
          </a:xfrm>
          <a:prstGeom prst="rect">
            <a:avLst/>
          </a:prstGeom>
          <a:noFill/>
        </p:spPr>
        <p:txBody>
          <a:bodyPr wrap="square" rtlCol="0">
            <a:spAutoFit/>
          </a:bodyPr>
          <a:lstStyle/>
          <a:p>
            <a:r>
              <a:rPr lang="en-IN" sz="2800" b="1" dirty="0">
                <a:solidFill>
                  <a:schemeClr val="bg1"/>
                </a:solidFill>
                <a:latin typeface="Tw Cen MT" pitchFamily="34" charset="0"/>
                <a:hlinkClick r:id="rId3" action="ppaction://hlinksldjump"/>
              </a:rPr>
              <a:t>4</a:t>
            </a:r>
            <a:endParaRPr lang="en-IN" sz="2800" b="1" dirty="0">
              <a:solidFill>
                <a:schemeClr val="bg1"/>
              </a:solidFill>
              <a:latin typeface="Tw Cen MT" pitchFamily="34" charset="0"/>
            </a:endParaRPr>
          </a:p>
        </p:txBody>
      </p:sp>
      <p:sp>
        <p:nvSpPr>
          <p:cNvPr id="16" name="TextBox 15"/>
          <p:cNvSpPr txBox="1"/>
          <p:nvPr/>
        </p:nvSpPr>
        <p:spPr>
          <a:xfrm>
            <a:off x="2971800" y="2971800"/>
            <a:ext cx="533400" cy="523220"/>
          </a:xfrm>
          <a:prstGeom prst="rect">
            <a:avLst/>
          </a:prstGeom>
          <a:noFill/>
        </p:spPr>
        <p:txBody>
          <a:bodyPr wrap="square" rtlCol="0">
            <a:spAutoFit/>
          </a:bodyPr>
          <a:lstStyle/>
          <a:p>
            <a:r>
              <a:rPr lang="en-IN" sz="2800" b="1" dirty="0">
                <a:solidFill>
                  <a:schemeClr val="bg1"/>
                </a:solidFill>
                <a:latin typeface="Tw Cen MT" pitchFamily="34" charset="0"/>
                <a:hlinkClick r:id="rId4" action="ppaction://hlinksldjump"/>
              </a:rPr>
              <a:t>3</a:t>
            </a:r>
            <a:endParaRPr lang="en-IN" sz="2800" b="1" dirty="0">
              <a:solidFill>
                <a:schemeClr val="bg1"/>
              </a:solidFill>
              <a:latin typeface="Tw Cen MT" pitchFamily="34" charset="0"/>
            </a:endParaRPr>
          </a:p>
        </p:txBody>
      </p:sp>
      <p:sp>
        <p:nvSpPr>
          <p:cNvPr id="17" name="TextBox 16"/>
          <p:cNvSpPr txBox="1"/>
          <p:nvPr/>
        </p:nvSpPr>
        <p:spPr>
          <a:xfrm>
            <a:off x="1981200" y="1676400"/>
            <a:ext cx="533400" cy="523220"/>
          </a:xfrm>
          <a:prstGeom prst="rect">
            <a:avLst/>
          </a:prstGeom>
          <a:noFill/>
        </p:spPr>
        <p:txBody>
          <a:bodyPr wrap="square" rtlCol="0">
            <a:spAutoFit/>
          </a:bodyPr>
          <a:lstStyle/>
          <a:p>
            <a:r>
              <a:rPr lang="en-IN" sz="2800" b="1" dirty="0">
                <a:solidFill>
                  <a:schemeClr val="bg1"/>
                </a:solidFill>
                <a:latin typeface="Tw Cen MT" pitchFamily="34" charset="0"/>
                <a:hlinkClick r:id="rId5" action="ppaction://hlinksldjump"/>
              </a:rPr>
              <a:t>2</a:t>
            </a:r>
            <a:endParaRPr lang="en-IN" sz="2800" b="1" dirty="0">
              <a:solidFill>
                <a:schemeClr val="bg1"/>
              </a:solidFill>
              <a:latin typeface="Tw Cen MT" pitchFamily="34" charset="0"/>
            </a:endParaRPr>
          </a:p>
        </p:txBody>
      </p:sp>
      <p:sp>
        <p:nvSpPr>
          <p:cNvPr id="18" name="TextBox 17"/>
          <p:cNvSpPr txBox="1"/>
          <p:nvPr/>
        </p:nvSpPr>
        <p:spPr>
          <a:xfrm>
            <a:off x="990600" y="457200"/>
            <a:ext cx="457200" cy="523220"/>
          </a:xfrm>
          <a:prstGeom prst="rect">
            <a:avLst/>
          </a:prstGeom>
          <a:noFill/>
        </p:spPr>
        <p:txBody>
          <a:bodyPr wrap="square" rtlCol="0">
            <a:spAutoFit/>
          </a:bodyPr>
          <a:lstStyle/>
          <a:p>
            <a:r>
              <a:rPr lang="en-IN" sz="2800" b="1" dirty="0">
                <a:solidFill>
                  <a:schemeClr val="bg1"/>
                </a:solidFill>
                <a:latin typeface="Tw Cen MT" pitchFamily="34" charset="0"/>
                <a:hlinkClick r:id="rId6" action="ppaction://hlinksldjump"/>
              </a:rPr>
              <a:t>1</a:t>
            </a:r>
            <a:endParaRPr lang="en-IN" sz="2800" b="1" dirty="0">
              <a:solidFill>
                <a:schemeClr val="bg1"/>
              </a:solidFill>
              <a:latin typeface="Tw Cen MT"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505700" cy="876300"/>
          </a:xfrm>
        </p:spPr>
        <p:txBody>
          <a:bodyPr>
            <a:noAutofit/>
          </a:bodyPr>
          <a:lstStyle/>
          <a:p>
            <a:r>
              <a:rPr lang="en-IN" sz="5000" u="sng" dirty="0">
                <a:solidFill>
                  <a:schemeClr val="bg1"/>
                </a:solidFill>
                <a:latin typeface="Amiri" pitchFamily="2" charset="-78"/>
                <a:ea typeface="Amiri" pitchFamily="2" charset="-78"/>
                <a:cs typeface="Amiri" pitchFamily="2" charset="-78"/>
              </a:rPr>
              <a:t>Working and Application</a:t>
            </a:r>
          </a:p>
        </p:txBody>
      </p:sp>
      <p:sp>
        <p:nvSpPr>
          <p:cNvPr id="3" name="Content Placeholder 2"/>
          <p:cNvSpPr>
            <a:spLocks noGrp="1"/>
          </p:cNvSpPr>
          <p:nvPr>
            <p:ph idx="1"/>
          </p:nvPr>
        </p:nvSpPr>
        <p:spPr>
          <a:xfrm>
            <a:off x="0" y="1219200"/>
            <a:ext cx="9144000" cy="5410200"/>
          </a:xfrm>
        </p:spPr>
        <p:txBody>
          <a:bodyPr>
            <a:noAutofit/>
          </a:bodyPr>
          <a:lstStyle/>
          <a:p>
            <a:r>
              <a:rPr lang="en-IN" sz="2400" dirty="0">
                <a:solidFill>
                  <a:schemeClr val="bg1">
                    <a:lumMod val="85000"/>
                  </a:schemeClr>
                </a:solidFill>
              </a:rPr>
              <a:t>During this pandemic situation, to help people we are preparing an easy website.</a:t>
            </a:r>
          </a:p>
          <a:p>
            <a:pPr marL="0">
              <a:spcBef>
                <a:spcPts val="0"/>
              </a:spcBef>
            </a:pPr>
            <a:r>
              <a:rPr lang="en-IN" sz="2400" dirty="0">
                <a:solidFill>
                  <a:schemeClr val="bg1">
                    <a:lumMod val="85000"/>
                  </a:schemeClr>
                </a:solidFill>
              </a:rPr>
              <a:t>Basically, it has 3 main features: Appointments</a:t>
            </a:r>
          </a:p>
          <a:p>
            <a:pPr marL="0">
              <a:spcBef>
                <a:spcPts val="0"/>
              </a:spcBef>
              <a:buNone/>
            </a:pPr>
            <a:r>
              <a:rPr lang="en-IN" sz="2400" dirty="0">
                <a:solidFill>
                  <a:schemeClr val="bg1">
                    <a:lumMod val="85000"/>
                  </a:schemeClr>
                </a:solidFill>
              </a:rPr>
              <a:t>                                                            Hospitals nearby</a:t>
            </a:r>
          </a:p>
          <a:p>
            <a:pPr marL="0">
              <a:spcBef>
                <a:spcPts val="0"/>
              </a:spcBef>
              <a:buNone/>
            </a:pPr>
            <a:r>
              <a:rPr lang="en-IN" sz="2400" dirty="0">
                <a:solidFill>
                  <a:schemeClr val="bg1">
                    <a:lumMod val="85000"/>
                  </a:schemeClr>
                </a:solidFill>
              </a:rPr>
              <a:t>                                                            Pharmacy and Tests</a:t>
            </a:r>
          </a:p>
          <a:p>
            <a:pPr marL="0">
              <a:spcBef>
                <a:spcPts val="0"/>
              </a:spcBef>
            </a:pPr>
            <a:r>
              <a:rPr lang="en-IN" sz="2400" dirty="0">
                <a:solidFill>
                  <a:schemeClr val="bg1">
                    <a:lumMod val="85000"/>
                  </a:schemeClr>
                </a:solidFill>
              </a:rPr>
              <a:t>Our site is synced with the database, thus gets  automatically </a:t>
            </a:r>
          </a:p>
          <a:p>
            <a:pPr marL="0">
              <a:spcBef>
                <a:spcPts val="0"/>
              </a:spcBef>
              <a:buNone/>
            </a:pPr>
            <a:r>
              <a:rPr lang="en-IN" sz="2400" dirty="0">
                <a:solidFill>
                  <a:schemeClr val="bg1">
                    <a:lumMod val="85000"/>
                  </a:schemeClr>
                </a:solidFill>
              </a:rPr>
              <a:t>     refreshed in 30 mins, which increases the accuracy of the program.</a:t>
            </a:r>
          </a:p>
          <a:p>
            <a:pPr marL="0">
              <a:spcBef>
                <a:spcPts val="0"/>
              </a:spcBef>
            </a:pPr>
            <a:r>
              <a:rPr lang="en-IN" sz="2400" dirty="0">
                <a:solidFill>
                  <a:schemeClr val="bg1">
                    <a:lumMod val="85000"/>
                  </a:schemeClr>
                </a:solidFill>
              </a:rPr>
              <a:t>We also have a feature to track user’s device and even ask the user to</a:t>
            </a:r>
          </a:p>
          <a:p>
            <a:pPr marL="0">
              <a:spcBef>
                <a:spcPts val="0"/>
              </a:spcBef>
              <a:buNone/>
            </a:pPr>
            <a:r>
              <a:rPr lang="en-IN" sz="2400" dirty="0">
                <a:solidFill>
                  <a:schemeClr val="bg1">
                    <a:lumMod val="85000"/>
                  </a:schemeClr>
                </a:solidFill>
              </a:rPr>
              <a:t>      enter it’s location, so that it can filter the results for ease.</a:t>
            </a:r>
          </a:p>
          <a:p>
            <a:pPr marL="0">
              <a:spcBef>
                <a:spcPts val="0"/>
              </a:spcBef>
            </a:pPr>
            <a:r>
              <a:rPr lang="en-IN" sz="2400" dirty="0">
                <a:solidFill>
                  <a:schemeClr val="bg1">
                    <a:lumMod val="85000"/>
                  </a:schemeClr>
                </a:solidFill>
              </a:rPr>
              <a:t>We also have included a feature that enables us to keep </a:t>
            </a:r>
          </a:p>
          <a:p>
            <a:pPr marL="0">
              <a:spcBef>
                <a:spcPts val="0"/>
              </a:spcBef>
              <a:buNone/>
            </a:pPr>
            <a:r>
              <a:rPr lang="en-IN" sz="2400" dirty="0">
                <a:solidFill>
                  <a:schemeClr val="bg1">
                    <a:lumMod val="85000"/>
                  </a:schemeClr>
                </a:solidFill>
              </a:rPr>
              <a:t>     an eye on our website visitors.</a:t>
            </a:r>
          </a:p>
          <a:p>
            <a:pPr marL="0">
              <a:spcBef>
                <a:spcPts val="0"/>
              </a:spcBef>
            </a:pPr>
            <a:r>
              <a:rPr lang="en-IN" sz="2400" dirty="0">
                <a:solidFill>
                  <a:schemeClr val="bg1">
                    <a:lumMod val="85000"/>
                  </a:schemeClr>
                </a:solidFill>
              </a:rPr>
              <a:t>Our database is fully secured and 100% privacy is maintain regarding</a:t>
            </a:r>
          </a:p>
          <a:p>
            <a:pPr marL="0">
              <a:spcBef>
                <a:spcPts val="0"/>
              </a:spcBef>
              <a:buNone/>
            </a:pPr>
            <a:r>
              <a:rPr lang="en-IN" sz="2400" dirty="0">
                <a:solidFill>
                  <a:schemeClr val="bg1">
                    <a:lumMod val="85000"/>
                  </a:schemeClr>
                </a:solidFill>
              </a:rPr>
              <a:t>     the personal info of our patients.</a:t>
            </a:r>
          </a:p>
          <a:p>
            <a:pPr marL="0">
              <a:spcBef>
                <a:spcPts val="0"/>
              </a:spcBef>
            </a:pPr>
            <a:r>
              <a:rPr lang="en-IN" sz="2400" dirty="0">
                <a:solidFill>
                  <a:schemeClr val="bg1">
                    <a:lumMod val="85000"/>
                  </a:schemeClr>
                </a:solidFill>
              </a:rPr>
              <a:t>Unique patient id’s are also provided to every user to record data </a:t>
            </a:r>
          </a:p>
          <a:p>
            <a:pPr marL="0">
              <a:spcBef>
                <a:spcPts val="0"/>
              </a:spcBef>
              <a:buNone/>
            </a:pPr>
            <a:r>
              <a:rPr lang="en-IN" sz="2400" dirty="0">
                <a:solidFill>
                  <a:schemeClr val="bg1">
                    <a:lumMod val="85000"/>
                  </a:schemeClr>
                </a:solidFill>
              </a:rPr>
              <a:t>      easily and to maintain data integrity.</a:t>
            </a:r>
          </a:p>
          <a:p>
            <a:pPr marL="0">
              <a:spcBef>
                <a:spcPts val="0"/>
              </a:spcBef>
              <a:buNone/>
            </a:pPr>
            <a:r>
              <a:rPr lang="en-IN" sz="2400" dirty="0">
                <a:solidFill>
                  <a:schemeClr val="bg1">
                    <a:lumMod val="85000"/>
                  </a:schemeClr>
                </a:solidFill>
              </a:rPr>
              <a:t> </a:t>
            </a:r>
          </a:p>
          <a:p>
            <a:pPr marL="0">
              <a:spcBef>
                <a:spcPts val="0"/>
              </a:spcBef>
              <a:buNone/>
            </a:pPr>
            <a:r>
              <a:rPr lang="en-IN" dirty="0"/>
              <a:t>     </a:t>
            </a:r>
          </a:p>
        </p:txBody>
      </p:sp>
      <p:sp>
        <p:nvSpPr>
          <p:cNvPr id="4" name="Isosceles Triangle 3">
            <a:hlinkClick r:id="rId2" action="ppaction://hlinksldjump"/>
          </p:cNvPr>
          <p:cNvSpPr/>
          <p:nvPr/>
        </p:nvSpPr>
        <p:spPr>
          <a:xfrm rot="5400000">
            <a:off x="8229600" y="6400800"/>
            <a:ext cx="381000" cy="3048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A2DB48-32A5-407C-8002-18CA753A54FE}"/>
              </a:ext>
            </a:extLst>
          </p:cNvPr>
          <p:cNvSpPr>
            <a:spLocks noGrp="1"/>
          </p:cNvSpPr>
          <p:nvPr>
            <p:ph type="ctrTitle"/>
          </p:nvPr>
        </p:nvSpPr>
        <p:spPr>
          <a:xfrm>
            <a:off x="1219200" y="152401"/>
            <a:ext cx="6172200" cy="1447799"/>
          </a:xfrm>
        </p:spPr>
        <p:style>
          <a:lnRef idx="2">
            <a:schemeClr val="accent6"/>
          </a:lnRef>
          <a:fillRef idx="1">
            <a:schemeClr val="lt1"/>
          </a:fillRef>
          <a:effectRef idx="0">
            <a:schemeClr val="accent6"/>
          </a:effectRef>
          <a:fontRef idx="minor">
            <a:schemeClr val="dk1"/>
          </a:fontRef>
        </p:style>
        <p:txBody>
          <a:bodyPr>
            <a:normAutofit/>
          </a:bodyPr>
          <a:lstStyle/>
          <a:p>
            <a:r>
              <a:rPr lang="en-IN" sz="4200" dirty="0">
                <a:latin typeface="Constantia" panose="02030602050306030303" pitchFamily="18" charset="0"/>
              </a:rPr>
              <a:t>Problems people are currently facing </a:t>
            </a:r>
          </a:p>
        </p:txBody>
      </p:sp>
      <p:sp>
        <p:nvSpPr>
          <p:cNvPr id="3" name="Subtitle 2">
            <a:extLst>
              <a:ext uri="{FF2B5EF4-FFF2-40B4-BE49-F238E27FC236}">
                <a16:creationId xmlns:a16="http://schemas.microsoft.com/office/drawing/2014/main" xmlns="" id="{44CD1E07-11E0-425B-AFF2-DCAC04A2905D}"/>
              </a:ext>
            </a:extLst>
          </p:cNvPr>
          <p:cNvSpPr>
            <a:spLocks noGrp="1"/>
          </p:cNvSpPr>
          <p:nvPr>
            <p:ph type="subTitle" idx="1"/>
          </p:nvPr>
        </p:nvSpPr>
        <p:spPr>
          <a:xfrm>
            <a:off x="76200" y="1828800"/>
            <a:ext cx="8991600" cy="4648200"/>
          </a:xfrm>
        </p:spPr>
        <p:style>
          <a:lnRef idx="2">
            <a:schemeClr val="accent6"/>
          </a:lnRef>
          <a:fillRef idx="1">
            <a:schemeClr val="lt1"/>
          </a:fillRef>
          <a:effectRef idx="0">
            <a:schemeClr val="accent6"/>
          </a:effectRef>
          <a:fontRef idx="minor">
            <a:schemeClr val="dk1"/>
          </a:fontRef>
        </p:style>
        <p:txBody>
          <a:bodyPr>
            <a:normAutofit fontScale="92500" lnSpcReduction="10000"/>
          </a:bodyPr>
          <a:lstStyle/>
          <a:p>
            <a:pPr marL="457200" indent="-457200" algn="l">
              <a:buFont typeface="Arial" panose="020B0604020202020204" pitchFamily="34" charset="0"/>
              <a:buChar char="•"/>
            </a:pPr>
            <a:r>
              <a:rPr lang="en-IN" sz="3000" b="1" u="sng" dirty="0">
                <a:solidFill>
                  <a:schemeClr val="tx1"/>
                </a:solidFill>
                <a:latin typeface="Lucida Bright" panose="02040602050505020304" pitchFamily="18" charset="0"/>
              </a:rPr>
              <a:t>Patient centred Information exchange system</a:t>
            </a:r>
            <a:r>
              <a:rPr lang="en-IN" sz="3000" b="1" dirty="0">
                <a:solidFill>
                  <a:schemeClr val="tx1"/>
                </a:solidFill>
                <a:latin typeface="Lucida Bright" panose="02040602050505020304" pitchFamily="18" charset="0"/>
              </a:rPr>
              <a:t>:</a:t>
            </a:r>
          </a:p>
          <a:p>
            <a:pPr algn="l"/>
            <a:r>
              <a:rPr lang="en-US" sz="2400" b="0" i="0" dirty="0">
                <a:solidFill>
                  <a:schemeClr val="tx1"/>
                </a:solidFill>
                <a:effectLst/>
                <a:latin typeface="Lucida Bright" panose="02040602050505020304" pitchFamily="18" charset="0"/>
              </a:rPr>
              <a:t>Currently, there are multiple barriers to patient-centric IE in the current system, such as security and privacy concerns, data inconsistency, timely access to the right records across multiple healthcare facilities, etc.</a:t>
            </a:r>
          </a:p>
          <a:p>
            <a:pPr marL="457200" indent="-457200" algn="l">
              <a:buFont typeface="Arial" panose="020B0604020202020204" pitchFamily="34" charset="0"/>
              <a:buChar char="•"/>
            </a:pPr>
            <a:r>
              <a:rPr lang="en-US" sz="3000" b="1" u="sng" dirty="0">
                <a:solidFill>
                  <a:schemeClr val="tx1"/>
                </a:solidFill>
                <a:latin typeface="Lucida Bright" panose="02040602050505020304" pitchFamily="18" charset="0"/>
              </a:rPr>
              <a:t>Holistic Individual Health: </a:t>
            </a:r>
          </a:p>
          <a:p>
            <a:pPr algn="l"/>
            <a:r>
              <a:rPr lang="en-US" sz="2400" b="0" i="0" dirty="0">
                <a:solidFill>
                  <a:schemeClr val="tx1"/>
                </a:solidFill>
                <a:effectLst/>
                <a:latin typeface="Lucida Bright" panose="02040602050505020304" pitchFamily="18" charset="0"/>
              </a:rPr>
              <a:t>Identifying, addressing, and improving the member/patient’s overall medical is still lacking.</a:t>
            </a:r>
          </a:p>
          <a:p>
            <a:pPr marL="457200" indent="-457200" algn="l">
              <a:buFont typeface="Arial" panose="020B0604020202020204" pitchFamily="34" charset="0"/>
              <a:buChar char="•"/>
            </a:pPr>
            <a:r>
              <a:rPr lang="en-IN" sz="3000" b="1" i="0" u="sng" dirty="0">
                <a:solidFill>
                  <a:schemeClr val="tx1"/>
                </a:solidFill>
                <a:effectLst/>
                <a:latin typeface="Lucida Bright" panose="02040602050505020304" pitchFamily="18" charset="0"/>
              </a:rPr>
              <a:t>Consumer experience</a:t>
            </a:r>
            <a:r>
              <a:rPr lang="en-US" sz="3000" b="1" u="sng" dirty="0">
                <a:solidFill>
                  <a:schemeClr val="tx1"/>
                </a:solidFill>
                <a:latin typeface="Lucida Bright" panose="02040602050505020304" pitchFamily="18" charset="0"/>
              </a:rPr>
              <a:t>:</a:t>
            </a:r>
          </a:p>
          <a:p>
            <a:pPr algn="l"/>
            <a:r>
              <a:rPr lang="en-US" sz="2400" dirty="0">
                <a:solidFill>
                  <a:schemeClr val="tx1"/>
                </a:solidFill>
                <a:latin typeface="Lucida Bright" panose="02040602050505020304" pitchFamily="18" charset="0"/>
              </a:rPr>
              <a:t>Understanding, addressing, and assuring that all consumer interactions and outcomes are easy, convenient, timely to ensure satisfaction.</a:t>
            </a:r>
            <a:endParaRPr lang="en-US" sz="2400" i="0" dirty="0">
              <a:solidFill>
                <a:schemeClr val="tx1"/>
              </a:solidFill>
              <a:effectLst/>
              <a:latin typeface="Lucida Bright" panose="02040602050505020304" pitchFamily="18" charset="0"/>
            </a:endParaRPr>
          </a:p>
          <a:p>
            <a:pPr marL="457200" indent="-457200" algn="l">
              <a:buFont typeface="Arial" panose="020B0604020202020204" pitchFamily="34" charset="0"/>
              <a:buChar char="•"/>
            </a:pPr>
            <a:endParaRPr lang="en-US" sz="2400" b="0" i="0" dirty="0">
              <a:solidFill>
                <a:schemeClr val="tx1"/>
              </a:solidFill>
              <a:effectLst/>
              <a:latin typeface="Lucida Bright" panose="02040602050505020304" pitchFamily="18" charset="0"/>
            </a:endParaRPr>
          </a:p>
          <a:p>
            <a:pPr marL="457200" indent="-457200" algn="l">
              <a:buFont typeface="Arial" panose="020B0604020202020204" pitchFamily="34" charset="0"/>
              <a:buChar char="•"/>
            </a:pPr>
            <a:endParaRPr lang="en-US" sz="2400" dirty="0">
              <a:solidFill>
                <a:schemeClr val="tx1"/>
              </a:solidFill>
              <a:latin typeface="Lucida Bright" panose="02040602050505020304" pitchFamily="18" charset="0"/>
            </a:endParaRPr>
          </a:p>
          <a:p>
            <a:pPr marL="457200" indent="-457200" algn="l">
              <a:buFont typeface="Arial" panose="020B0604020202020204" pitchFamily="34" charset="0"/>
              <a:buChar char="•"/>
            </a:pPr>
            <a:endParaRPr lang="en-IN" sz="2400" dirty="0">
              <a:solidFill>
                <a:schemeClr val="tx1"/>
              </a:solidFill>
              <a:latin typeface="Lucida Bright" panose="02040602050505020304" pitchFamily="18" charset="0"/>
            </a:endParaRPr>
          </a:p>
        </p:txBody>
      </p:sp>
    </p:spTree>
    <p:extLst>
      <p:ext uri="{BB962C8B-B14F-4D97-AF65-F5344CB8AC3E}">
        <p14:creationId xmlns:p14="http://schemas.microsoft.com/office/powerpoint/2010/main" val="2843982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600" u="sng" dirty="0">
                <a:solidFill>
                  <a:schemeClr val="bg1"/>
                </a:solidFill>
                <a:latin typeface="Amiri" pitchFamily="2" charset="-78"/>
                <a:ea typeface="Amiri" pitchFamily="2" charset="-78"/>
                <a:cs typeface="Amiri" pitchFamily="2" charset="-78"/>
              </a:rPr>
              <a:t>Appointments</a:t>
            </a:r>
          </a:p>
        </p:txBody>
      </p:sp>
      <p:sp>
        <p:nvSpPr>
          <p:cNvPr id="3" name="Content Placeholder 2"/>
          <p:cNvSpPr>
            <a:spLocks noGrp="1"/>
          </p:cNvSpPr>
          <p:nvPr>
            <p:ph idx="1"/>
          </p:nvPr>
        </p:nvSpPr>
        <p:spPr>
          <a:xfrm>
            <a:off x="457200" y="1752600"/>
            <a:ext cx="8229600" cy="4572000"/>
          </a:xfrm>
        </p:spPr>
        <p:txBody>
          <a:bodyPr>
            <a:normAutofit fontScale="92500" lnSpcReduction="10000"/>
          </a:bodyPr>
          <a:lstStyle/>
          <a:p>
            <a:r>
              <a:rPr lang="en-IN" dirty="0">
                <a:solidFill>
                  <a:schemeClr val="bg1">
                    <a:lumMod val="85000"/>
                  </a:schemeClr>
                </a:solidFill>
              </a:rPr>
              <a:t>In this section, we allow people to book their appointments with our doctors, online.</a:t>
            </a:r>
          </a:p>
          <a:p>
            <a:r>
              <a:rPr lang="en-IN" dirty="0">
                <a:solidFill>
                  <a:schemeClr val="bg1">
                    <a:lumMod val="85000"/>
                  </a:schemeClr>
                </a:solidFill>
              </a:rPr>
              <a:t>When a patient wants to book an appointment, we provide them a brief description about the doctors in our database and allow them to choose a suitable slot.</a:t>
            </a:r>
          </a:p>
          <a:p>
            <a:r>
              <a:rPr lang="en-IN" dirty="0">
                <a:solidFill>
                  <a:schemeClr val="bg1">
                    <a:lumMod val="85000"/>
                  </a:schemeClr>
                </a:solidFill>
              </a:rPr>
              <a:t>Then, we collect some of their personal details which gets stored in our back end.</a:t>
            </a:r>
          </a:p>
          <a:p>
            <a:r>
              <a:rPr lang="en-IN" dirty="0">
                <a:solidFill>
                  <a:schemeClr val="bg1">
                    <a:lumMod val="85000"/>
                  </a:schemeClr>
                </a:solidFill>
              </a:rPr>
              <a:t>Finally, we give them a confirmation call and book the appointment.</a:t>
            </a:r>
          </a:p>
        </p:txBody>
      </p:sp>
      <p:sp>
        <p:nvSpPr>
          <p:cNvPr id="4" name="Isosceles Triangle 3">
            <a:hlinkClick r:id="rId2" action="ppaction://hlinksldjump"/>
          </p:cNvPr>
          <p:cNvSpPr/>
          <p:nvPr/>
        </p:nvSpPr>
        <p:spPr>
          <a:xfrm rot="5400000">
            <a:off x="8229600" y="6400800"/>
            <a:ext cx="381000" cy="3048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0" name="Picture 2" descr="C:\Users\Srishti Tripathi\AppData\Local\Microsoft\Windows\INetCache\IE\WSHYG1HE\time-481445_960_720[1].jpg"/>
          <p:cNvPicPr>
            <a:picLocks noChangeAspect="1" noChangeArrowheads="1"/>
          </p:cNvPicPr>
          <p:nvPr/>
        </p:nvPicPr>
        <p:blipFill>
          <a:blip r:embed="rId3" cstate="print"/>
          <a:srcRect/>
          <a:stretch>
            <a:fillRect/>
          </a:stretch>
        </p:blipFill>
        <p:spPr bwMode="auto">
          <a:xfrm>
            <a:off x="1" y="0"/>
            <a:ext cx="1942088" cy="13716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93E77C-F632-4D1D-8AE9-842EAC5ECBC1}"/>
              </a:ext>
            </a:extLst>
          </p:cNvPr>
          <p:cNvSpPr>
            <a:spLocks noGrp="1"/>
          </p:cNvSpPr>
          <p:nvPr>
            <p:ph type="title"/>
          </p:nvPr>
        </p:nvSpPr>
        <p:spPr>
          <a:xfrm>
            <a:off x="457200" y="274638"/>
            <a:ext cx="8382000" cy="1554162"/>
          </a:xfrm>
        </p:spPr>
        <p:txBody>
          <a:bodyPr>
            <a:noAutofit/>
          </a:bodyPr>
          <a:lstStyle/>
          <a:p>
            <a:r>
              <a:rPr lang="en-IN" sz="6600" u="sng" dirty="0">
                <a:solidFill>
                  <a:schemeClr val="bg1"/>
                </a:solidFill>
                <a:latin typeface="Constantia" panose="02030602050306030303" pitchFamily="18" charset="0"/>
                <a:cs typeface="Amiri"/>
              </a:rPr>
              <a:t>Special Features </a:t>
            </a:r>
          </a:p>
        </p:txBody>
      </p:sp>
      <p:sp>
        <p:nvSpPr>
          <p:cNvPr id="3" name="Content Placeholder 2">
            <a:extLst>
              <a:ext uri="{FF2B5EF4-FFF2-40B4-BE49-F238E27FC236}">
                <a16:creationId xmlns:a16="http://schemas.microsoft.com/office/drawing/2014/main" xmlns="" id="{C1D95AC5-0B6A-4292-8ED7-C300B2B4371F}"/>
              </a:ext>
            </a:extLst>
          </p:cNvPr>
          <p:cNvSpPr>
            <a:spLocks noGrp="1"/>
          </p:cNvSpPr>
          <p:nvPr>
            <p:ph idx="1"/>
          </p:nvPr>
        </p:nvSpPr>
        <p:spPr>
          <a:xfrm>
            <a:off x="457200" y="1600200"/>
            <a:ext cx="8229600" cy="4525963"/>
          </a:xfrm>
          <a:noFill/>
        </p:spPr>
        <p:txBody>
          <a:bodyPr/>
          <a:lstStyle/>
          <a:p>
            <a:r>
              <a:rPr lang="en-IN" dirty="0">
                <a:solidFill>
                  <a:schemeClr val="bg1"/>
                </a:solidFill>
              </a:rPr>
              <a:t>Doctors can volunteer for noble cause.</a:t>
            </a:r>
          </a:p>
          <a:p>
            <a:r>
              <a:rPr lang="en-IN" dirty="0">
                <a:solidFill>
                  <a:schemeClr val="bg1"/>
                </a:solidFill>
              </a:rPr>
              <a:t>Continuous updating of resources.</a:t>
            </a:r>
          </a:p>
          <a:p>
            <a:r>
              <a:rPr lang="en-IN" dirty="0">
                <a:solidFill>
                  <a:schemeClr val="bg1"/>
                </a:solidFill>
              </a:rPr>
              <a:t>24 x 7 Availability of services.</a:t>
            </a:r>
          </a:p>
          <a:p>
            <a:r>
              <a:rPr lang="en-IN" dirty="0">
                <a:solidFill>
                  <a:schemeClr val="bg1"/>
                </a:solidFill>
              </a:rPr>
              <a:t> Telegram links for State-wise mail alert regarding vaccination is also provided.</a:t>
            </a:r>
          </a:p>
          <a:p>
            <a:r>
              <a:rPr lang="en-IN" dirty="0">
                <a:solidFill>
                  <a:schemeClr val="bg1"/>
                </a:solidFill>
              </a:rPr>
              <a:t>*Appointments can be held online via Zoom meetings or other online conference platforms.</a:t>
            </a:r>
          </a:p>
          <a:p>
            <a:endParaRPr lang="en-IN" dirty="0"/>
          </a:p>
          <a:p>
            <a:endParaRPr lang="en-IN" dirty="0"/>
          </a:p>
        </p:txBody>
      </p:sp>
      <p:sp>
        <p:nvSpPr>
          <p:cNvPr id="4" name="TextBox 3">
            <a:extLst>
              <a:ext uri="{FF2B5EF4-FFF2-40B4-BE49-F238E27FC236}">
                <a16:creationId xmlns:a16="http://schemas.microsoft.com/office/drawing/2014/main" xmlns="" id="{61A15296-C71C-4BDC-85F2-166FEFC5087C}"/>
              </a:ext>
            </a:extLst>
          </p:cNvPr>
          <p:cNvSpPr txBox="1"/>
          <p:nvPr/>
        </p:nvSpPr>
        <p:spPr>
          <a:xfrm>
            <a:off x="0" y="6611779"/>
            <a:ext cx="8077200" cy="246221"/>
          </a:xfrm>
          <a:prstGeom prst="rect">
            <a:avLst/>
          </a:prstGeom>
          <a:noFill/>
        </p:spPr>
        <p:txBody>
          <a:bodyPr wrap="square" rtlCol="0">
            <a:spAutoFit/>
          </a:bodyPr>
          <a:lstStyle/>
          <a:p>
            <a:r>
              <a:rPr lang="en-IN" sz="1000" dirty="0"/>
              <a:t>* After registering over the website, a mail will be sent to the user which will have Zoom meeting ID and its password.</a:t>
            </a:r>
          </a:p>
        </p:txBody>
      </p:sp>
      <p:pic>
        <p:nvPicPr>
          <p:cNvPr id="6" name="Picture 5">
            <a:extLst>
              <a:ext uri="{FF2B5EF4-FFF2-40B4-BE49-F238E27FC236}">
                <a16:creationId xmlns:a16="http://schemas.microsoft.com/office/drawing/2014/main" xmlns="" id="{4D50531E-7DC0-4251-8599-4C2AC001D765}"/>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76200" y="0"/>
            <a:ext cx="1828800" cy="1219200"/>
          </a:xfrm>
          <a:prstGeom prst="rect">
            <a:avLst/>
          </a:prstGeom>
        </p:spPr>
      </p:pic>
    </p:spTree>
    <p:extLst>
      <p:ext uri="{BB962C8B-B14F-4D97-AF65-F5344CB8AC3E}">
        <p14:creationId xmlns:p14="http://schemas.microsoft.com/office/powerpoint/2010/main" val="2319939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600" u="sng" dirty="0">
                <a:solidFill>
                  <a:schemeClr val="bg1"/>
                </a:solidFill>
                <a:latin typeface="Amiri" pitchFamily="2" charset="-78"/>
                <a:ea typeface="Amiri" pitchFamily="2" charset="-78"/>
                <a:cs typeface="Amiri" pitchFamily="2" charset="-78"/>
              </a:rPr>
              <a:t>Nearby Hospitals</a:t>
            </a:r>
          </a:p>
        </p:txBody>
      </p:sp>
      <p:sp>
        <p:nvSpPr>
          <p:cNvPr id="3" name="Content Placeholder 2"/>
          <p:cNvSpPr>
            <a:spLocks noGrp="1"/>
          </p:cNvSpPr>
          <p:nvPr>
            <p:ph idx="1"/>
          </p:nvPr>
        </p:nvSpPr>
        <p:spPr/>
        <p:txBody>
          <a:bodyPr>
            <a:normAutofit fontScale="92500" lnSpcReduction="10000"/>
          </a:bodyPr>
          <a:lstStyle/>
          <a:p>
            <a:r>
              <a:rPr lang="en-IN" dirty="0">
                <a:solidFill>
                  <a:schemeClr val="bg1"/>
                </a:solidFill>
              </a:rPr>
              <a:t>In this section, we first  ask the user to enter their location.</a:t>
            </a:r>
          </a:p>
          <a:p>
            <a:r>
              <a:rPr lang="en-IN" dirty="0">
                <a:solidFill>
                  <a:schemeClr val="bg1"/>
                </a:solidFill>
              </a:rPr>
              <a:t>Then, we sought our database according to the location given and show all the nearby  hospitals in the radius of 20 km from the location provided.</a:t>
            </a:r>
          </a:p>
          <a:p>
            <a:r>
              <a:rPr lang="en-IN" dirty="0">
                <a:solidFill>
                  <a:schemeClr val="bg1"/>
                </a:solidFill>
              </a:rPr>
              <a:t>We also keep our database updated about the availability of  beds in the hospitals, so that people get the beds easily.</a:t>
            </a:r>
          </a:p>
          <a:p>
            <a:r>
              <a:rPr lang="en-IN" dirty="0">
                <a:solidFill>
                  <a:schemeClr val="bg1"/>
                </a:solidFill>
              </a:rPr>
              <a:t>Here, we also provide ratings about the hospital selected, for convenience.</a:t>
            </a:r>
          </a:p>
        </p:txBody>
      </p:sp>
      <p:sp>
        <p:nvSpPr>
          <p:cNvPr id="4" name="Isosceles Triangle 3">
            <a:hlinkClick r:id="rId2" action="ppaction://hlinksldjump"/>
          </p:cNvPr>
          <p:cNvSpPr/>
          <p:nvPr/>
        </p:nvSpPr>
        <p:spPr>
          <a:xfrm rot="5400000">
            <a:off x="8229600" y="6400800"/>
            <a:ext cx="381000" cy="3048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4" name="Picture 2" descr="C:\Users\Srishti Tripathi\AppData\Local\Microsoft\Windows\INetCache\IE\SPVOJ3IA\pitr-First-aid-icon[1].png"/>
          <p:cNvPicPr>
            <a:picLocks noChangeAspect="1" noChangeArrowheads="1"/>
          </p:cNvPicPr>
          <p:nvPr/>
        </p:nvPicPr>
        <p:blipFill>
          <a:blip r:embed="rId3" cstate="print"/>
          <a:srcRect/>
          <a:stretch>
            <a:fillRect/>
          </a:stretch>
        </p:blipFill>
        <p:spPr bwMode="auto">
          <a:xfrm>
            <a:off x="76200" y="236537"/>
            <a:ext cx="1219202" cy="1219202"/>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600" u="sng" dirty="0">
                <a:solidFill>
                  <a:schemeClr val="bg1"/>
                </a:solidFill>
                <a:latin typeface="Amiri" pitchFamily="2" charset="-78"/>
                <a:ea typeface="Amiri" pitchFamily="2" charset="-78"/>
                <a:cs typeface="Amiri" pitchFamily="2" charset="-78"/>
              </a:rPr>
              <a:t>   </a:t>
            </a:r>
            <a:r>
              <a:rPr lang="en-IN" sz="6600" dirty="0">
                <a:solidFill>
                  <a:schemeClr val="bg1"/>
                </a:solidFill>
                <a:latin typeface="Amiri" pitchFamily="2" charset="-78"/>
                <a:ea typeface="Amiri" pitchFamily="2" charset="-78"/>
                <a:cs typeface="Amiri" pitchFamily="2" charset="-78"/>
              </a:rPr>
              <a:t>   </a:t>
            </a:r>
            <a:r>
              <a:rPr lang="en-IN" sz="6600" u="sng" dirty="0">
                <a:solidFill>
                  <a:schemeClr val="bg1"/>
                </a:solidFill>
                <a:latin typeface="Amiri" pitchFamily="2" charset="-78"/>
                <a:ea typeface="Amiri" pitchFamily="2" charset="-78"/>
                <a:cs typeface="Amiri" pitchFamily="2" charset="-78"/>
              </a:rPr>
              <a:t>Testing Labs</a:t>
            </a:r>
          </a:p>
        </p:txBody>
      </p:sp>
      <p:sp>
        <p:nvSpPr>
          <p:cNvPr id="3" name="Content Placeholder 2"/>
          <p:cNvSpPr>
            <a:spLocks noGrp="1"/>
          </p:cNvSpPr>
          <p:nvPr>
            <p:ph idx="1"/>
          </p:nvPr>
        </p:nvSpPr>
        <p:spPr>
          <a:xfrm>
            <a:off x="457200" y="1828800"/>
            <a:ext cx="8229600" cy="4297363"/>
          </a:xfrm>
        </p:spPr>
        <p:txBody>
          <a:bodyPr>
            <a:normAutofit fontScale="92500" lnSpcReduction="10000"/>
          </a:bodyPr>
          <a:lstStyle/>
          <a:p>
            <a:r>
              <a:rPr lang="en-IN" dirty="0">
                <a:solidFill>
                  <a:schemeClr val="bg1"/>
                </a:solidFill>
              </a:rPr>
              <a:t>In this pandemic  situation, government is constantly emphasising on more testing.</a:t>
            </a:r>
          </a:p>
          <a:p>
            <a:r>
              <a:rPr lang="en-IN" dirty="0">
                <a:solidFill>
                  <a:schemeClr val="bg1"/>
                </a:solidFill>
              </a:rPr>
              <a:t>Here on our website, we provide you with a list of path labs where you can get your COVID-19 test done.</a:t>
            </a:r>
          </a:p>
          <a:p>
            <a:r>
              <a:rPr lang="en-IN" dirty="0">
                <a:solidFill>
                  <a:schemeClr val="bg1"/>
                </a:solidFill>
              </a:rPr>
              <a:t>We also have separate options  for  routine test labs  and other scans. </a:t>
            </a:r>
          </a:p>
          <a:p>
            <a:r>
              <a:rPr lang="en-IN" dirty="0">
                <a:solidFill>
                  <a:schemeClr val="bg1"/>
                </a:solidFill>
              </a:rPr>
              <a:t>Here, we also allow the user to search the test centres by  their location.</a:t>
            </a:r>
          </a:p>
        </p:txBody>
      </p:sp>
      <p:sp>
        <p:nvSpPr>
          <p:cNvPr id="4" name="Isosceles Triangle 3">
            <a:hlinkClick r:id="rId2" action="ppaction://hlinksldjump"/>
          </p:cNvPr>
          <p:cNvSpPr/>
          <p:nvPr/>
        </p:nvSpPr>
        <p:spPr>
          <a:xfrm rot="5400000">
            <a:off x="8229600" y="6400800"/>
            <a:ext cx="381000" cy="3048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9" name="Picture 5" descr="C:\Users\Srishti Tripathi\AppData\Local\Microsoft\Windows\INetCache\IE\SPVOJ3IA\Medical_laboratory,_Where_science,_medicine_converge_140417-F-FM358-007[1].jpg"/>
          <p:cNvPicPr>
            <a:picLocks noChangeAspect="1" noChangeArrowheads="1"/>
          </p:cNvPicPr>
          <p:nvPr/>
        </p:nvPicPr>
        <p:blipFill>
          <a:blip r:embed="rId3" cstate="print"/>
          <a:srcRect/>
          <a:stretch>
            <a:fillRect/>
          </a:stretch>
        </p:blipFill>
        <p:spPr bwMode="auto">
          <a:xfrm>
            <a:off x="0" y="0"/>
            <a:ext cx="2476929" cy="1801773"/>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61C26-3E94-4BAC-B275-CE27A0CEC35D}"/>
              </a:ext>
            </a:extLst>
          </p:cNvPr>
          <p:cNvSpPr>
            <a:spLocks noGrp="1"/>
          </p:cNvSpPr>
          <p:nvPr>
            <p:ph type="title"/>
          </p:nvPr>
        </p:nvSpPr>
        <p:spPr>
          <a:xfrm>
            <a:off x="1403648" y="376335"/>
            <a:ext cx="8229600" cy="1143000"/>
          </a:xfrm>
        </p:spPr>
        <p:txBody>
          <a:bodyPr>
            <a:noAutofit/>
          </a:bodyPr>
          <a:lstStyle/>
          <a:p>
            <a:r>
              <a:rPr lang="en-IN" sz="6000" u="sng" dirty="0">
                <a:solidFill>
                  <a:schemeClr val="bg1"/>
                </a:solidFill>
                <a:latin typeface="Constantia" panose="02030602050306030303" pitchFamily="18" charset="0"/>
                <a:cs typeface="Amiri"/>
              </a:rPr>
              <a:t>Awareness regarding vaccines</a:t>
            </a:r>
          </a:p>
        </p:txBody>
      </p:sp>
      <p:sp>
        <p:nvSpPr>
          <p:cNvPr id="3" name="Content Placeholder 2">
            <a:extLst>
              <a:ext uri="{FF2B5EF4-FFF2-40B4-BE49-F238E27FC236}">
                <a16:creationId xmlns:a16="http://schemas.microsoft.com/office/drawing/2014/main" xmlns="" id="{20695EB7-528F-46CE-BAAF-2BF1839A5175}"/>
              </a:ext>
            </a:extLst>
          </p:cNvPr>
          <p:cNvSpPr>
            <a:spLocks noGrp="1"/>
          </p:cNvSpPr>
          <p:nvPr>
            <p:ph idx="1"/>
          </p:nvPr>
        </p:nvSpPr>
        <p:spPr>
          <a:xfrm>
            <a:off x="534380" y="1844824"/>
            <a:ext cx="8075240" cy="3960989"/>
          </a:xfrm>
        </p:spPr>
        <p:txBody>
          <a:bodyPr>
            <a:noAutofit/>
          </a:bodyPr>
          <a:lstStyle/>
          <a:p>
            <a:r>
              <a:rPr lang="en-IN" sz="2500" dirty="0">
                <a:solidFill>
                  <a:schemeClr val="bg1"/>
                </a:solidFill>
              </a:rPr>
              <a:t>Nowadays, via different social media platforms,  many myths have been floating around regarding different vaccines and their side effects which are creating unnecessary negative impression among people. So to cripple this, we are trying to create awareness among people by adding a dedicated page for vaccine related information and myth-busters.</a:t>
            </a:r>
          </a:p>
          <a:p>
            <a:r>
              <a:rPr lang="en-IN" sz="2500" dirty="0">
                <a:solidFill>
                  <a:schemeClr val="bg1"/>
                </a:solidFill>
              </a:rPr>
              <a:t>On that page, we also added a telegram group link, under which many volunteers are generating and verifying leads regarding bed, oxygen etc. So, it might be helpful for someone in urgent need of these and it will be accessible to all, free of cost.</a:t>
            </a:r>
          </a:p>
        </p:txBody>
      </p:sp>
      <p:pic>
        <p:nvPicPr>
          <p:cNvPr id="5" name="Picture 4">
            <a:extLst>
              <a:ext uri="{FF2B5EF4-FFF2-40B4-BE49-F238E27FC236}">
                <a16:creationId xmlns:a16="http://schemas.microsoft.com/office/drawing/2014/main" xmlns="" id="{DFEFDF13-AE41-4883-88AE-EFB31969540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0" y="0"/>
            <a:ext cx="2051720" cy="1507977"/>
          </a:xfrm>
          <a:prstGeom prst="rect">
            <a:avLst/>
          </a:prstGeom>
          <a:effectLst>
            <a:glow rad="228600">
              <a:schemeClr val="accent2">
                <a:satMod val="175000"/>
                <a:alpha val="40000"/>
              </a:schemeClr>
            </a:glow>
          </a:effectLst>
        </p:spPr>
      </p:pic>
    </p:spTree>
    <p:extLst>
      <p:ext uri="{BB962C8B-B14F-4D97-AF65-F5344CB8AC3E}">
        <p14:creationId xmlns:p14="http://schemas.microsoft.com/office/powerpoint/2010/main" val="755716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dirty="0">
                <a:solidFill>
                  <a:schemeClr val="bg1"/>
                </a:solidFill>
                <a:latin typeface="Amiri" pitchFamily="2" charset="-78"/>
                <a:ea typeface="Amiri" pitchFamily="2" charset="-78"/>
                <a:cs typeface="Amiri" pitchFamily="2" charset="-78"/>
              </a:rPr>
              <a:t>    </a:t>
            </a:r>
            <a:r>
              <a:rPr lang="en-IN" sz="6000" u="sng" dirty="0">
                <a:solidFill>
                  <a:schemeClr val="bg1"/>
                </a:solidFill>
                <a:latin typeface="Amiri" pitchFamily="2" charset="-78"/>
                <a:ea typeface="Amiri" pitchFamily="2" charset="-78"/>
                <a:cs typeface="Amiri" pitchFamily="2" charset="-78"/>
              </a:rPr>
              <a:t>Contact Us Facility</a:t>
            </a:r>
          </a:p>
        </p:txBody>
      </p:sp>
      <p:sp>
        <p:nvSpPr>
          <p:cNvPr id="3" name="Content Placeholder 2"/>
          <p:cNvSpPr>
            <a:spLocks noGrp="1"/>
          </p:cNvSpPr>
          <p:nvPr>
            <p:ph idx="1"/>
          </p:nvPr>
        </p:nvSpPr>
        <p:spPr>
          <a:xfrm>
            <a:off x="457200" y="1676400"/>
            <a:ext cx="8686800" cy="4800600"/>
          </a:xfrm>
        </p:spPr>
        <p:txBody>
          <a:bodyPr>
            <a:noAutofit/>
          </a:bodyPr>
          <a:lstStyle/>
          <a:p>
            <a:r>
              <a:rPr lang="en-IN" sz="3000" dirty="0">
                <a:solidFill>
                  <a:schemeClr val="bg1"/>
                </a:solidFill>
              </a:rPr>
              <a:t>Generally, we have noticed that the numbers usually given on the websites are either wrong or always busy.</a:t>
            </a:r>
          </a:p>
          <a:p>
            <a:r>
              <a:rPr lang="en-IN" sz="3000" dirty="0">
                <a:solidFill>
                  <a:schemeClr val="bg1"/>
                </a:solidFill>
              </a:rPr>
              <a:t>Keeping this in mind, we have a contact us facility where user can provide us  their contact details and write a brief about their issue or problem.</a:t>
            </a:r>
          </a:p>
          <a:p>
            <a:r>
              <a:rPr lang="en-IN" sz="3000" dirty="0">
                <a:solidFill>
                  <a:schemeClr val="bg1"/>
                </a:solidFill>
              </a:rPr>
              <a:t>This gets stored at our back-end. There we will sort them in categories like emergency and normal and then, will connect back to them within 2-3 hours .</a:t>
            </a:r>
          </a:p>
        </p:txBody>
      </p:sp>
      <p:sp>
        <p:nvSpPr>
          <p:cNvPr id="4" name="Isosceles Triangle 3">
            <a:hlinkClick r:id="rId2" action="ppaction://hlinksldjump"/>
          </p:cNvPr>
          <p:cNvSpPr/>
          <p:nvPr/>
        </p:nvSpPr>
        <p:spPr>
          <a:xfrm rot="5400000">
            <a:off x="8229600" y="6400800"/>
            <a:ext cx="381000" cy="3048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098" name="Picture 2" descr="C:\Users\Srishti Tripathi\AppData\Local\Microsoft\Windows\INetCache\IE\SPVOJ3IA\phone_ringing[1].gif"/>
          <p:cNvPicPr>
            <a:picLocks noChangeAspect="1" noChangeArrowheads="1"/>
          </p:cNvPicPr>
          <p:nvPr/>
        </p:nvPicPr>
        <p:blipFill>
          <a:blip r:embed="rId3"/>
          <a:srcRect/>
          <a:stretch>
            <a:fillRect/>
          </a:stretch>
        </p:blipFill>
        <p:spPr bwMode="auto">
          <a:xfrm>
            <a:off x="0" y="0"/>
            <a:ext cx="1714500" cy="17145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A37DEA-4F38-4B3B-ADDF-6D834C223B30}"/>
              </a:ext>
            </a:extLst>
          </p:cNvPr>
          <p:cNvSpPr>
            <a:spLocks noGrp="1"/>
          </p:cNvSpPr>
          <p:nvPr>
            <p:ph type="title"/>
          </p:nvPr>
        </p:nvSpPr>
        <p:spPr>
          <a:xfrm>
            <a:off x="-1905000" y="-967581"/>
            <a:ext cx="12344400" cy="4068762"/>
          </a:xfrm>
        </p:spPr>
        <p:txBody>
          <a:bodyPr>
            <a:normAutofit/>
          </a:bodyPr>
          <a:lstStyle/>
          <a:p>
            <a:r>
              <a:rPr lang="en-IN" sz="8000" b="1" u="sng" dirty="0">
                <a:latin typeface="Algerian" panose="04020705040A02060702" pitchFamily="82" charset="0"/>
              </a:rPr>
              <a:t>THANK YOU</a:t>
            </a:r>
          </a:p>
        </p:txBody>
      </p:sp>
      <p:graphicFrame>
        <p:nvGraphicFramePr>
          <p:cNvPr id="4" name="Table 4">
            <a:extLst>
              <a:ext uri="{FF2B5EF4-FFF2-40B4-BE49-F238E27FC236}">
                <a16:creationId xmlns:a16="http://schemas.microsoft.com/office/drawing/2014/main" xmlns="" id="{94065493-C71B-4ED3-9B3E-43CAC1992664}"/>
              </a:ext>
            </a:extLst>
          </p:cNvPr>
          <p:cNvGraphicFramePr>
            <a:graphicFrameLocks noGrp="1"/>
          </p:cNvGraphicFramePr>
          <p:nvPr>
            <p:extLst>
              <p:ext uri="{D42A27DB-BD31-4B8C-83A1-F6EECF244321}">
                <p14:modId xmlns:p14="http://schemas.microsoft.com/office/powerpoint/2010/main" val="400665734"/>
              </p:ext>
            </p:extLst>
          </p:nvPr>
        </p:nvGraphicFramePr>
        <p:xfrm>
          <a:off x="1181100" y="2667000"/>
          <a:ext cx="6781800" cy="3493294"/>
        </p:xfrm>
        <a:graphic>
          <a:graphicData uri="http://schemas.openxmlformats.org/drawingml/2006/table">
            <a:tbl>
              <a:tblPr firstRow="1" bandRow="1">
                <a:tableStyleId>{00A15C55-8517-42AA-B614-E9B94910E393}</a:tableStyleId>
              </a:tblPr>
              <a:tblGrid>
                <a:gridCol w="3390900">
                  <a:extLst>
                    <a:ext uri="{9D8B030D-6E8A-4147-A177-3AD203B41FA5}">
                      <a16:colId xmlns:a16="http://schemas.microsoft.com/office/drawing/2014/main" xmlns="" val="1253121907"/>
                    </a:ext>
                  </a:extLst>
                </a:gridCol>
                <a:gridCol w="3390900">
                  <a:extLst>
                    <a:ext uri="{9D8B030D-6E8A-4147-A177-3AD203B41FA5}">
                      <a16:colId xmlns:a16="http://schemas.microsoft.com/office/drawing/2014/main" xmlns="" val="1696762499"/>
                    </a:ext>
                  </a:extLst>
                </a:gridCol>
              </a:tblGrid>
              <a:tr h="1207294">
                <a:tc>
                  <a:txBody>
                    <a:bodyPr/>
                    <a:lstStyle/>
                    <a:p>
                      <a:pPr algn="ctr"/>
                      <a:endParaRPr lang="en-IN" dirty="0">
                        <a:solidFill>
                          <a:schemeClr val="tx1"/>
                        </a:solidFill>
                        <a:latin typeface="Lucida Bright" panose="02040602050505020304" pitchFamily="18" charset="0"/>
                      </a:endParaRPr>
                    </a:p>
                    <a:p>
                      <a:pPr algn="ctr"/>
                      <a:r>
                        <a:rPr lang="en-IN" dirty="0">
                          <a:solidFill>
                            <a:schemeClr val="tx1"/>
                          </a:solidFill>
                          <a:latin typeface="Lucida Bright" panose="02040602050505020304" pitchFamily="18" charset="0"/>
                        </a:rPr>
                        <a:t>Harsh Pandey</a:t>
                      </a:r>
                    </a:p>
                    <a:p>
                      <a:pPr algn="ctr"/>
                      <a:r>
                        <a:rPr lang="en-IN" b="0" dirty="0">
                          <a:solidFill>
                            <a:schemeClr val="tx1"/>
                          </a:solidFill>
                          <a:latin typeface="Lucida Bright" panose="02040602050505020304" pitchFamily="18" charset="0"/>
                        </a:rPr>
                        <a:t>IT- 1</a:t>
                      </a:r>
                      <a:r>
                        <a:rPr lang="en-IN" b="0" baseline="30000" dirty="0">
                          <a:solidFill>
                            <a:schemeClr val="tx1"/>
                          </a:solidFill>
                          <a:latin typeface="Lucida Bright" panose="02040602050505020304" pitchFamily="18" charset="0"/>
                        </a:rPr>
                        <a:t>st</a:t>
                      </a:r>
                      <a:r>
                        <a:rPr lang="en-IN" b="0" dirty="0">
                          <a:solidFill>
                            <a:schemeClr val="tx1"/>
                          </a:solidFill>
                          <a:latin typeface="Lucida Bright" panose="02040602050505020304" pitchFamily="18" charset="0"/>
                        </a:rPr>
                        <a:t> Year</a:t>
                      </a:r>
                    </a:p>
                    <a:p>
                      <a:pPr algn="ctr"/>
                      <a:r>
                        <a:rPr lang="en-IN" b="0" dirty="0">
                          <a:solidFill>
                            <a:schemeClr val="tx1"/>
                          </a:solidFill>
                          <a:latin typeface="Lucida Bright" panose="02040602050505020304" pitchFamily="18" charset="0"/>
                        </a:rPr>
                        <a:t>Front-End Developer</a:t>
                      </a:r>
                    </a:p>
                  </a:txBody>
                  <a:tcPr anchor="ctr">
                    <a:solidFill>
                      <a:schemeClr val="bg1"/>
                    </a:solidFill>
                  </a:tcPr>
                </a:tc>
                <a:tc>
                  <a:txBody>
                    <a:bodyPr/>
                    <a:lstStyle/>
                    <a:p>
                      <a:pPr algn="ctr"/>
                      <a:endParaRPr lang="en-IN" dirty="0">
                        <a:solidFill>
                          <a:schemeClr val="tx1"/>
                        </a:solidFill>
                        <a:latin typeface="Lucida Bright" panose="02040602050505020304" pitchFamily="18" charset="0"/>
                      </a:endParaRPr>
                    </a:p>
                    <a:p>
                      <a:pPr algn="ctr"/>
                      <a:r>
                        <a:rPr lang="en-IN" dirty="0">
                          <a:solidFill>
                            <a:schemeClr val="tx1"/>
                          </a:solidFill>
                          <a:latin typeface="Lucida Bright" panose="02040602050505020304" pitchFamily="18" charset="0"/>
                        </a:rPr>
                        <a:t>Hemant </a:t>
                      </a:r>
                      <a:r>
                        <a:rPr lang="en-IN" dirty="0" err="1">
                          <a:solidFill>
                            <a:schemeClr val="tx1"/>
                          </a:solidFill>
                          <a:latin typeface="Lucida Bright" panose="02040602050505020304" pitchFamily="18" charset="0"/>
                        </a:rPr>
                        <a:t>Suteri</a:t>
                      </a:r>
                      <a:endParaRPr lang="en-IN" dirty="0">
                        <a:solidFill>
                          <a:schemeClr val="tx1"/>
                        </a:solidFill>
                        <a:latin typeface="Lucida Bright" panose="020406020505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latin typeface="Lucida Bright" panose="02040602050505020304" pitchFamily="18" charset="0"/>
                        </a:rPr>
                        <a:t>IT- 1</a:t>
                      </a:r>
                      <a:r>
                        <a:rPr lang="en-IN" b="0" baseline="30000" dirty="0">
                          <a:solidFill>
                            <a:schemeClr val="tx1"/>
                          </a:solidFill>
                          <a:latin typeface="Lucida Bright" panose="02040602050505020304" pitchFamily="18" charset="0"/>
                        </a:rPr>
                        <a:t>st</a:t>
                      </a:r>
                      <a:r>
                        <a:rPr lang="en-IN" b="0" dirty="0">
                          <a:solidFill>
                            <a:schemeClr val="tx1"/>
                          </a:solidFill>
                          <a:latin typeface="Lucida Bright" panose="02040602050505020304" pitchFamily="18" charset="0"/>
                        </a:rPr>
                        <a:t> Year</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latin typeface="Lucida Bright" panose="02040602050505020304" pitchFamily="18" charset="0"/>
                        </a:rPr>
                        <a:t>Python Programmer</a:t>
                      </a:r>
                    </a:p>
                  </a:txBody>
                  <a:tcPr anchor="ctr">
                    <a:solidFill>
                      <a:schemeClr val="bg1"/>
                    </a:solidFill>
                  </a:tcPr>
                </a:tc>
                <a:extLst>
                  <a:ext uri="{0D108BD9-81ED-4DB2-BD59-A6C34878D82A}">
                    <a16:rowId xmlns:a16="http://schemas.microsoft.com/office/drawing/2014/main" xmlns="" val="928576273"/>
                  </a:ext>
                </a:extLst>
              </a:tr>
              <a:tr h="1764506">
                <a:tc>
                  <a:txBody>
                    <a:bodyPr/>
                    <a:lstStyle/>
                    <a:p>
                      <a:pPr algn="ctr"/>
                      <a:endParaRPr lang="en-IN" b="1" dirty="0">
                        <a:latin typeface="Lucida Bright" panose="02040602050505020304" pitchFamily="18" charset="0"/>
                      </a:endParaRPr>
                    </a:p>
                    <a:p>
                      <a:pPr algn="ctr"/>
                      <a:endParaRPr lang="en-IN" b="1" dirty="0">
                        <a:latin typeface="Lucida Bright" panose="02040602050505020304" pitchFamily="18" charset="0"/>
                      </a:endParaRPr>
                    </a:p>
                    <a:p>
                      <a:pPr algn="ctr"/>
                      <a:endParaRPr lang="en-IN" b="1" dirty="0">
                        <a:latin typeface="Lucida Bright" panose="02040602050505020304" pitchFamily="18" charset="0"/>
                      </a:endParaRPr>
                    </a:p>
                    <a:p>
                      <a:pPr algn="ctr"/>
                      <a:r>
                        <a:rPr lang="en-IN" b="1" dirty="0">
                          <a:latin typeface="Lucida Bright" panose="02040602050505020304" pitchFamily="18" charset="0"/>
                        </a:rPr>
                        <a:t>Shreya Tripathi</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latin typeface="Lucida Bright" panose="02040602050505020304" pitchFamily="18" charset="0"/>
                        </a:rPr>
                        <a:t>IT- 1</a:t>
                      </a:r>
                      <a:r>
                        <a:rPr lang="en-IN" b="0" baseline="30000" dirty="0">
                          <a:solidFill>
                            <a:schemeClr val="tx1"/>
                          </a:solidFill>
                          <a:latin typeface="Lucida Bright" panose="02040602050505020304" pitchFamily="18" charset="0"/>
                        </a:rPr>
                        <a:t>st</a:t>
                      </a:r>
                      <a:r>
                        <a:rPr lang="en-IN" b="0" dirty="0">
                          <a:solidFill>
                            <a:schemeClr val="tx1"/>
                          </a:solidFill>
                          <a:latin typeface="Lucida Bright" panose="02040602050505020304" pitchFamily="18" charset="0"/>
                        </a:rPr>
                        <a:t> Year</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latin typeface="Lucida Bright" panose="02040602050505020304" pitchFamily="18" charset="0"/>
                        </a:rPr>
                        <a:t>Java Programmer</a:t>
                      </a:r>
                    </a:p>
                    <a:p>
                      <a:pPr algn="ctr"/>
                      <a:endParaRPr lang="en-IN" b="1" dirty="0">
                        <a:latin typeface="Lucida Bright" panose="02040602050505020304" pitchFamily="18" charset="0"/>
                      </a:endParaRPr>
                    </a:p>
                    <a:p>
                      <a:pPr algn="ctr"/>
                      <a:endParaRPr lang="en-IN" b="1" dirty="0">
                        <a:latin typeface="Lucida Bright" panose="02040602050505020304" pitchFamily="18" charset="0"/>
                      </a:endParaRPr>
                    </a:p>
                  </a:txBody>
                  <a:tcPr anchor="ctr">
                    <a:solidFill>
                      <a:schemeClr val="bg1"/>
                    </a:solidFill>
                  </a:tcPr>
                </a:tc>
                <a:tc>
                  <a:txBody>
                    <a:bodyPr/>
                    <a:lstStyle/>
                    <a:p>
                      <a:pPr algn="ctr"/>
                      <a:endParaRPr lang="en-IN" b="1" dirty="0">
                        <a:latin typeface="Lucida Bright" panose="02040602050505020304" pitchFamily="18" charset="0"/>
                      </a:endParaRPr>
                    </a:p>
                    <a:p>
                      <a:pPr algn="ctr"/>
                      <a:r>
                        <a:rPr lang="en-IN" b="1" dirty="0" err="1">
                          <a:latin typeface="Lucida Bright" panose="02040602050505020304" pitchFamily="18" charset="0"/>
                        </a:rPr>
                        <a:t>Suryash</a:t>
                      </a:r>
                      <a:r>
                        <a:rPr lang="en-IN" b="1" dirty="0">
                          <a:latin typeface="Lucida Bright" panose="02040602050505020304" pitchFamily="18" charset="0"/>
                        </a:rPr>
                        <a:t> Kumar Jha</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latin typeface="Lucida Bright" panose="02040602050505020304" pitchFamily="18" charset="0"/>
                        </a:rPr>
                        <a:t>IT- 1</a:t>
                      </a:r>
                      <a:r>
                        <a:rPr lang="en-IN" b="0" baseline="30000" dirty="0">
                          <a:solidFill>
                            <a:schemeClr val="tx1"/>
                          </a:solidFill>
                          <a:latin typeface="Lucida Bright" panose="02040602050505020304" pitchFamily="18" charset="0"/>
                        </a:rPr>
                        <a:t>st</a:t>
                      </a:r>
                      <a:r>
                        <a:rPr lang="en-IN" b="0" dirty="0">
                          <a:solidFill>
                            <a:schemeClr val="tx1"/>
                          </a:solidFill>
                          <a:latin typeface="Lucida Bright" panose="02040602050505020304" pitchFamily="18" charset="0"/>
                        </a:rPr>
                        <a:t> Year</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latin typeface="Lucida Bright" panose="02040602050505020304" pitchFamily="18" charset="0"/>
                        </a:rPr>
                        <a:t>C++ Programmer</a:t>
                      </a:r>
                    </a:p>
                  </a:txBody>
                  <a:tcPr anchor="ctr">
                    <a:solidFill>
                      <a:schemeClr val="bg1"/>
                    </a:solidFill>
                  </a:tcPr>
                </a:tc>
                <a:extLst>
                  <a:ext uri="{0D108BD9-81ED-4DB2-BD59-A6C34878D82A}">
                    <a16:rowId xmlns:a16="http://schemas.microsoft.com/office/drawing/2014/main" xmlns="" val="749059389"/>
                  </a:ext>
                </a:extLst>
              </a:tr>
            </a:tbl>
          </a:graphicData>
        </a:graphic>
      </p:graphicFrame>
      <p:pic>
        <p:nvPicPr>
          <p:cNvPr id="5" name="Picture 4" descr="WhatsApp Image 2021-05-29 at 2.15.43 PM.jpeg"/>
          <p:cNvPicPr>
            <a:picLocks noChangeAspect="1"/>
          </p:cNvPicPr>
          <p:nvPr/>
        </p:nvPicPr>
        <p:blipFill>
          <a:blip r:embed="rId3"/>
          <a:srcRect l="5448" r="1936" b="18079"/>
          <a:stretch>
            <a:fillRect/>
          </a:stretch>
        </p:blipFill>
        <p:spPr>
          <a:xfrm>
            <a:off x="0" y="2653024"/>
            <a:ext cx="1500166" cy="1706070"/>
          </a:xfrm>
          <a:prstGeom prst="rect">
            <a:avLst/>
          </a:prstGeom>
        </p:spPr>
      </p:pic>
      <p:pic>
        <p:nvPicPr>
          <p:cNvPr id="6" name="Picture 5" descr="WhatsApp Image 2021-05-29 at 2.16.47 PM.jpeg"/>
          <p:cNvPicPr>
            <a:picLocks noChangeAspect="1"/>
          </p:cNvPicPr>
          <p:nvPr/>
        </p:nvPicPr>
        <p:blipFill>
          <a:blip r:embed="rId4"/>
          <a:srcRect l="23895" t="11458" r="20351" b="46875"/>
          <a:stretch>
            <a:fillRect/>
          </a:stretch>
        </p:blipFill>
        <p:spPr>
          <a:xfrm>
            <a:off x="7643802" y="4429132"/>
            <a:ext cx="1500198" cy="1714533"/>
          </a:xfrm>
          <a:prstGeom prst="rect">
            <a:avLst/>
          </a:prstGeom>
        </p:spPr>
      </p:pic>
      <p:pic>
        <p:nvPicPr>
          <p:cNvPr id="7" name="Picture 6" descr="WhatsApp Image 2021-05-29 at 2.21.57 PM.jpeg"/>
          <p:cNvPicPr>
            <a:picLocks noChangeAspect="1"/>
          </p:cNvPicPr>
          <p:nvPr/>
        </p:nvPicPr>
        <p:blipFill>
          <a:blip r:embed="rId5" cstate="print"/>
          <a:srcRect l="9627" t="7291" r="10289" b="25000"/>
          <a:stretch>
            <a:fillRect/>
          </a:stretch>
        </p:blipFill>
        <p:spPr>
          <a:xfrm>
            <a:off x="7643834" y="2643182"/>
            <a:ext cx="1500166" cy="1465233"/>
          </a:xfrm>
          <a:prstGeom prst="rect">
            <a:avLst/>
          </a:prstGeom>
        </p:spPr>
      </p:pic>
      <p:pic>
        <p:nvPicPr>
          <p:cNvPr id="8" name="Picture 7" descr="WhatsApp Image 2021-05-29 at 2.24.17 PM.jpeg"/>
          <p:cNvPicPr>
            <a:picLocks noChangeAspect="1"/>
          </p:cNvPicPr>
          <p:nvPr/>
        </p:nvPicPr>
        <p:blipFill>
          <a:blip r:embed="rId6"/>
          <a:srcRect l="12086" r="6469" b="43750"/>
          <a:stretch>
            <a:fillRect/>
          </a:stretch>
        </p:blipFill>
        <p:spPr>
          <a:xfrm>
            <a:off x="0" y="4572008"/>
            <a:ext cx="1714512" cy="1596260"/>
          </a:xfrm>
          <a:prstGeom prst="rect">
            <a:avLst/>
          </a:prstGeom>
        </p:spPr>
      </p:pic>
    </p:spTree>
    <p:extLst>
      <p:ext uri="{BB962C8B-B14F-4D97-AF65-F5344CB8AC3E}">
        <p14:creationId xmlns:p14="http://schemas.microsoft.com/office/powerpoint/2010/main" val="11192861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Our Website </a:t>
            </a:r>
            <a:r>
              <a:rPr lang="en-IN" dirty="0"/>
              <a:t>D</a:t>
            </a:r>
            <a:r>
              <a:rPr lang="en-IN" dirty="0" smtClean="0"/>
              <a:t>rive link</a:t>
            </a:r>
            <a:endParaRPr lang="en-IN" dirty="0"/>
          </a:p>
        </p:txBody>
      </p:sp>
      <p:sp>
        <p:nvSpPr>
          <p:cNvPr id="3" name="Content Placeholder 2"/>
          <p:cNvSpPr>
            <a:spLocks noGrp="1"/>
          </p:cNvSpPr>
          <p:nvPr>
            <p:ph idx="1"/>
          </p:nvPr>
        </p:nvSpPr>
        <p:spPr/>
        <p:txBody>
          <a:bodyPr/>
          <a:lstStyle/>
          <a:p>
            <a:r>
              <a:rPr lang="en-IN" dirty="0">
                <a:hlinkClick r:id="rId2"/>
              </a:rPr>
              <a:t>https://drive.google.com/drive/folders/1gVtocSKBRkYbkCkNZZeKmwqkBz0Qvw-V?usp=sharing</a:t>
            </a:r>
            <a:endParaRPr lang="en-IN" dirty="0"/>
          </a:p>
        </p:txBody>
      </p:sp>
    </p:spTree>
    <p:extLst>
      <p:ext uri="{BB962C8B-B14F-4D97-AF65-F5344CB8AC3E}">
        <p14:creationId xmlns:p14="http://schemas.microsoft.com/office/powerpoint/2010/main" val="2175100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97B048-A84E-4B4B-9F12-3DCEB55D4681}"/>
              </a:ext>
            </a:extLst>
          </p:cNvPr>
          <p:cNvSpPr>
            <a:spLocks noGrp="1"/>
          </p:cNvSpPr>
          <p:nvPr>
            <p:ph type="ctrTitle"/>
          </p:nvPr>
        </p:nvSpPr>
        <p:spPr>
          <a:xfrm>
            <a:off x="1524000" y="228600"/>
            <a:ext cx="5791200" cy="1295400"/>
          </a:xfrm>
        </p:spPr>
        <p:style>
          <a:lnRef idx="2">
            <a:schemeClr val="dk1"/>
          </a:lnRef>
          <a:fillRef idx="1">
            <a:schemeClr val="lt1"/>
          </a:fillRef>
          <a:effectRef idx="0">
            <a:schemeClr val="dk1"/>
          </a:effectRef>
          <a:fontRef idx="minor">
            <a:schemeClr val="dk1"/>
          </a:fontRef>
        </p:style>
        <p:txBody>
          <a:bodyPr>
            <a:normAutofit fontScale="90000"/>
          </a:bodyPr>
          <a:lstStyle/>
          <a:p>
            <a:r>
              <a:rPr lang="en-IN" dirty="0">
                <a:ln>
                  <a:solidFill>
                    <a:srgbClr val="FF0000"/>
                  </a:solidFill>
                </a:ln>
                <a:latin typeface="Constantia" panose="02030602050306030303" pitchFamily="18" charset="0"/>
              </a:rPr>
              <a:t>Solutions on which we are working on</a:t>
            </a:r>
          </a:p>
        </p:txBody>
      </p:sp>
      <p:sp>
        <p:nvSpPr>
          <p:cNvPr id="3" name="Subtitle 2">
            <a:extLst>
              <a:ext uri="{FF2B5EF4-FFF2-40B4-BE49-F238E27FC236}">
                <a16:creationId xmlns:a16="http://schemas.microsoft.com/office/drawing/2014/main" xmlns="" id="{9D16909A-84ED-4AD6-A112-B8DB9816CF8F}"/>
              </a:ext>
            </a:extLst>
          </p:cNvPr>
          <p:cNvSpPr>
            <a:spLocks noGrp="1"/>
          </p:cNvSpPr>
          <p:nvPr>
            <p:ph type="subTitle" idx="1"/>
          </p:nvPr>
        </p:nvSpPr>
        <p:spPr>
          <a:xfrm>
            <a:off x="228600" y="1828800"/>
            <a:ext cx="8686800" cy="4724400"/>
          </a:xfrm>
        </p:spPr>
        <p:style>
          <a:lnRef idx="2">
            <a:schemeClr val="dk1"/>
          </a:lnRef>
          <a:fillRef idx="1">
            <a:schemeClr val="lt1"/>
          </a:fillRef>
          <a:effectRef idx="0">
            <a:schemeClr val="dk1"/>
          </a:effectRef>
          <a:fontRef idx="minor">
            <a:schemeClr val="dk1"/>
          </a:fontRef>
        </p:style>
        <p:txBody>
          <a:bodyPr>
            <a:normAutofit/>
          </a:bodyPr>
          <a:lstStyle/>
          <a:p>
            <a:pPr marL="457200" indent="-457200" algn="l">
              <a:buFont typeface="Arial" panose="020B0604020202020204" pitchFamily="34" charset="0"/>
              <a:buChar char="•"/>
            </a:pPr>
            <a:r>
              <a:rPr lang="en-IN" sz="2800" dirty="0">
                <a:solidFill>
                  <a:schemeClr val="tx1"/>
                </a:solidFill>
                <a:latin typeface="Lucida Bright" panose="02040602050505020304" pitchFamily="18" charset="0"/>
              </a:rPr>
              <a:t>Patient’s data is 100% safe and private, access of which is only to us and the patient. Doctors will get that data when requested.</a:t>
            </a:r>
          </a:p>
          <a:p>
            <a:pPr marL="457200" indent="-457200" algn="l">
              <a:buFont typeface="Arial" panose="020B0604020202020204" pitchFamily="34" charset="0"/>
              <a:buChar char="•"/>
            </a:pPr>
            <a:r>
              <a:rPr lang="en-IN" sz="2800" dirty="0">
                <a:solidFill>
                  <a:schemeClr val="tx1"/>
                </a:solidFill>
                <a:latin typeface="Lucida Bright" panose="02040602050505020304" pitchFamily="18" charset="0"/>
              </a:rPr>
              <a:t>Individually personalized reports will be stored in our database which will help us, as well as patient, in monitoring their condition.</a:t>
            </a:r>
          </a:p>
          <a:p>
            <a:pPr marL="457200" indent="-457200" algn="l">
              <a:buFont typeface="Arial" panose="020B0604020202020204" pitchFamily="34" charset="0"/>
              <a:buChar char="•"/>
            </a:pPr>
            <a:r>
              <a:rPr lang="en-IN" sz="2800" dirty="0">
                <a:solidFill>
                  <a:schemeClr val="tx1"/>
                </a:solidFill>
                <a:latin typeface="Lucida Bright" panose="02040602050505020304" pitchFamily="18" charset="0"/>
              </a:rPr>
              <a:t>Getting reviews by each user according to their experience will definitely improve the  consumer experience for others.</a:t>
            </a:r>
          </a:p>
          <a:p>
            <a:pPr marL="457200" indent="-457200" algn="l">
              <a:buFont typeface="Arial" panose="020B0604020202020204" pitchFamily="34" charset="0"/>
              <a:buChar char="•"/>
            </a:pPr>
            <a:endParaRPr lang="en-IN" sz="2800" dirty="0">
              <a:solidFill>
                <a:schemeClr val="tx1"/>
              </a:solidFill>
            </a:endParaRPr>
          </a:p>
          <a:p>
            <a:pPr marL="457200" indent="-457200" algn="l">
              <a:buFont typeface="Arial" panose="020B0604020202020204" pitchFamily="34" charset="0"/>
              <a:buChar char="•"/>
            </a:pPr>
            <a:endParaRPr lang="en-IN" sz="2800" dirty="0">
              <a:solidFill>
                <a:schemeClr val="tx1"/>
              </a:solidFill>
            </a:endParaRPr>
          </a:p>
        </p:txBody>
      </p:sp>
    </p:spTree>
    <p:extLst>
      <p:ext uri="{BB962C8B-B14F-4D97-AF65-F5344CB8AC3E}">
        <p14:creationId xmlns:p14="http://schemas.microsoft.com/office/powerpoint/2010/main" val="1661048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dirty="0"/>
          </a:p>
        </p:txBody>
      </p:sp>
      <p:sp>
        <p:nvSpPr>
          <p:cNvPr id="5" name="Content Placeholder 4"/>
          <p:cNvSpPr>
            <a:spLocks noGrp="1"/>
          </p:cNvSpPr>
          <p:nvPr>
            <p:ph idx="1"/>
          </p:nvPr>
        </p:nvSpPr>
        <p:spPr/>
        <p:txBody>
          <a:bodyPr/>
          <a:lstStyle/>
          <a:p>
            <a:endParaRPr lang="en-IN" dirty="0"/>
          </a:p>
        </p:txBody>
      </p:sp>
      <p:sp>
        <p:nvSpPr>
          <p:cNvPr id="6" name="Rectangle 5"/>
          <p:cNvSpPr/>
          <p:nvPr/>
        </p:nvSpPr>
        <p:spPr>
          <a:xfrm>
            <a:off x="500034" y="285728"/>
            <a:ext cx="8143932" cy="11430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179512" y="1643050"/>
            <a:ext cx="8784976" cy="50263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IN" sz="2800" dirty="0">
                <a:solidFill>
                  <a:schemeClr val="tx1"/>
                </a:solidFill>
                <a:latin typeface="Lucida Bright" panose="02040602050505020304" pitchFamily="18" charset="0"/>
              </a:rPr>
              <a:t>Making healthcare facilities easily accessible.</a:t>
            </a:r>
          </a:p>
          <a:p>
            <a:pPr marL="457200" indent="-457200">
              <a:buFont typeface="Arial" panose="020B0604020202020204" pitchFamily="34" charset="0"/>
              <a:buChar char="•"/>
            </a:pPr>
            <a:r>
              <a:rPr lang="en-IN" sz="2800" dirty="0">
                <a:solidFill>
                  <a:schemeClr val="tx1"/>
                </a:solidFill>
                <a:latin typeface="Lucida Bright" panose="02040602050505020304" pitchFamily="18" charset="0"/>
              </a:rPr>
              <a:t>Integrated platform providing appointment, delivering medicines, and tests.</a:t>
            </a:r>
          </a:p>
          <a:p>
            <a:pPr marL="457200" indent="-457200">
              <a:buFont typeface="Arial" panose="020B0604020202020204" pitchFamily="34" charset="0"/>
              <a:buChar char="•"/>
            </a:pPr>
            <a:r>
              <a:rPr lang="en-IN" sz="2800" dirty="0">
                <a:solidFill>
                  <a:schemeClr val="tx1"/>
                </a:solidFill>
                <a:latin typeface="Lucida Bright" panose="02040602050505020304" pitchFamily="18" charset="0"/>
              </a:rPr>
              <a:t>Convenient to manage details.</a:t>
            </a:r>
          </a:p>
          <a:p>
            <a:pPr marL="457200" indent="-457200">
              <a:buFont typeface="Arial" panose="020B0604020202020204" pitchFamily="34" charset="0"/>
              <a:buChar char="•"/>
            </a:pPr>
            <a:r>
              <a:rPr lang="en-IN" sz="2800" dirty="0">
                <a:solidFill>
                  <a:schemeClr val="tx1"/>
                </a:solidFill>
                <a:latin typeface="Lucida Bright" panose="02040602050505020304" pitchFamily="18" charset="0"/>
              </a:rPr>
              <a:t>24 X 7 availability of doctors.</a:t>
            </a:r>
          </a:p>
          <a:p>
            <a:pPr marL="457200" indent="-457200">
              <a:buFont typeface="Arial" panose="020B0604020202020204" pitchFamily="34" charset="0"/>
              <a:buChar char="•"/>
            </a:pPr>
            <a:r>
              <a:rPr lang="en-IN" sz="2800" dirty="0">
                <a:solidFill>
                  <a:schemeClr val="tx1"/>
                </a:solidFill>
                <a:latin typeface="Lucida Bright" panose="02040602050505020304" pitchFamily="18" charset="0"/>
              </a:rPr>
              <a:t>Individually personalized report stored in our database for future reference.</a:t>
            </a:r>
          </a:p>
          <a:p>
            <a:pPr marL="457200" indent="-457200">
              <a:buFont typeface="Arial" panose="020B0604020202020204" pitchFamily="34" charset="0"/>
              <a:buChar char="•"/>
            </a:pPr>
            <a:r>
              <a:rPr lang="en-IN" sz="2800" dirty="0">
                <a:solidFill>
                  <a:schemeClr val="tx1"/>
                </a:solidFill>
                <a:latin typeface="Lucida Bright" panose="02040602050505020304" pitchFamily="18" charset="0"/>
              </a:rPr>
              <a:t>Collaboration with multiple hospitals for emergency ,surgery etc .</a:t>
            </a:r>
          </a:p>
          <a:p>
            <a:pPr marL="457200" indent="-457200">
              <a:buFont typeface="Arial" panose="020B0604020202020204" pitchFamily="34" charset="0"/>
              <a:buChar char="•"/>
            </a:pPr>
            <a:r>
              <a:rPr lang="en-IN" sz="2800" dirty="0">
                <a:solidFill>
                  <a:schemeClr val="tx1"/>
                </a:solidFill>
                <a:latin typeface="Lucida Bright" panose="02040602050505020304" pitchFamily="18" charset="0"/>
              </a:rPr>
              <a:t>Availability of vaccine related information will be mailed to the user.</a:t>
            </a:r>
          </a:p>
        </p:txBody>
      </p:sp>
      <p:sp>
        <p:nvSpPr>
          <p:cNvPr id="8" name="TextBox 7"/>
          <p:cNvSpPr txBox="1"/>
          <p:nvPr/>
        </p:nvSpPr>
        <p:spPr>
          <a:xfrm>
            <a:off x="857224" y="357166"/>
            <a:ext cx="7500990" cy="923330"/>
          </a:xfrm>
          <a:prstGeom prst="rect">
            <a:avLst/>
          </a:prstGeom>
          <a:noFill/>
        </p:spPr>
        <p:txBody>
          <a:bodyPr wrap="square" rtlCol="0">
            <a:spAutoFit/>
          </a:bodyPr>
          <a:lstStyle/>
          <a:p>
            <a:pPr algn="ctr"/>
            <a:r>
              <a:rPr lang="en-IN" sz="5400" u="sng" dirty="0">
                <a:ln>
                  <a:solidFill>
                    <a:srgbClr val="FF0000"/>
                  </a:solidFill>
                </a:ln>
                <a:latin typeface="Constantia" panose="02030602050306030303" pitchFamily="18" charset="0"/>
              </a:rPr>
              <a:t>Our Solutions</a:t>
            </a:r>
            <a:endParaRPr lang="en-IN" sz="5400" u="sn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4000" r="-1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905000"/>
            <a:ext cx="5715000" cy="2057400"/>
          </a:xfrm>
        </p:spPr>
        <p:txBody>
          <a:bodyPr>
            <a:noAutofit/>
          </a:bodyPr>
          <a:lstStyle/>
          <a:p>
            <a:r>
              <a:rPr lang="en-IN" sz="6600" u="sng" dirty="0">
                <a:latin typeface="Amiri" pitchFamily="2" charset="-78"/>
                <a:ea typeface="Amiri" pitchFamily="2" charset="-78"/>
                <a:cs typeface="Amiri" pitchFamily="2" charset="-78"/>
              </a:rPr>
              <a:t>DOOGLE HEALTH CARE</a:t>
            </a:r>
          </a:p>
        </p:txBody>
      </p:sp>
      <p:sp>
        <p:nvSpPr>
          <p:cNvPr id="3" name="Subtitle 2"/>
          <p:cNvSpPr>
            <a:spLocks noGrp="1"/>
          </p:cNvSpPr>
          <p:nvPr>
            <p:ph type="subTitle" idx="1"/>
          </p:nvPr>
        </p:nvSpPr>
        <p:spPr>
          <a:xfrm>
            <a:off x="285720" y="4214818"/>
            <a:ext cx="5562600" cy="1566866"/>
          </a:xfrm>
        </p:spPr>
        <p:txBody>
          <a:bodyPr>
            <a:normAutofit/>
          </a:bodyPr>
          <a:lstStyle/>
          <a:p>
            <a:r>
              <a:rPr lang="en-IN" i="1" dirty="0">
                <a:solidFill>
                  <a:schemeClr val="tx1"/>
                </a:solidFill>
                <a:latin typeface="Amiri" pitchFamily="2" charset="-78"/>
                <a:ea typeface="Amiri" pitchFamily="2" charset="-78"/>
                <a:cs typeface="Amiri" pitchFamily="2" charset="-78"/>
              </a:rPr>
              <a:t>We give the world’s best service!</a:t>
            </a:r>
          </a:p>
        </p:txBody>
      </p:sp>
      <p:pic>
        <p:nvPicPr>
          <p:cNvPr id="4" name="Picture 3" descr="science-medical-logo-icon-design-vector-22831896.jpg"/>
          <p:cNvPicPr>
            <a:picLocks noChangeAspect="1"/>
          </p:cNvPicPr>
          <p:nvPr/>
        </p:nvPicPr>
        <p:blipFill>
          <a:blip r:embed="rId3"/>
          <a:srcRect l="29832" t="30800" r="29832" b="30800"/>
          <a:stretch>
            <a:fillRect/>
          </a:stretch>
        </p:blipFill>
        <p:spPr>
          <a:xfrm>
            <a:off x="0" y="0"/>
            <a:ext cx="1219200" cy="1219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9600" u="sng" dirty="0">
                <a:latin typeface="Amiri" pitchFamily="2" charset="-78"/>
                <a:ea typeface="Amiri" pitchFamily="2" charset="-78"/>
                <a:cs typeface="Amiri" pitchFamily="2" charset="-78"/>
              </a:rPr>
              <a:t>Description</a:t>
            </a:r>
          </a:p>
        </p:txBody>
      </p:sp>
      <p:sp>
        <p:nvSpPr>
          <p:cNvPr id="3" name="Content Placeholder 2"/>
          <p:cNvSpPr>
            <a:spLocks noGrp="1"/>
          </p:cNvSpPr>
          <p:nvPr>
            <p:ph idx="1"/>
          </p:nvPr>
        </p:nvSpPr>
        <p:spPr>
          <a:xfrm>
            <a:off x="228600" y="1676400"/>
            <a:ext cx="8915400" cy="4953000"/>
          </a:xfrm>
        </p:spPr>
        <p:txBody>
          <a:bodyPr>
            <a:normAutofit fontScale="92500" lnSpcReduction="20000"/>
          </a:bodyPr>
          <a:lstStyle/>
          <a:p>
            <a:r>
              <a:rPr lang="en-IN" dirty="0"/>
              <a:t>We are preparing a website to help people suffering  due to lack of resources.</a:t>
            </a:r>
          </a:p>
          <a:p>
            <a:r>
              <a:rPr lang="en-IN" dirty="0"/>
              <a:t>We are designing our website with the help of HTML, CSS &amp;  BOOTSTRAP.</a:t>
            </a:r>
          </a:p>
          <a:p>
            <a:r>
              <a:rPr lang="en-IN" dirty="0"/>
              <a:t>For back-end, we are using JAVASCRIPT.</a:t>
            </a:r>
          </a:p>
          <a:p>
            <a:r>
              <a:rPr lang="en-IN" dirty="0"/>
              <a:t>In the back-end, we also have a database to store personal details of our patients and about the availability of resources.</a:t>
            </a:r>
          </a:p>
          <a:p>
            <a:r>
              <a:rPr lang="en-IN" dirty="0"/>
              <a:t>Our website is unique as it is simple and easy to operate, with multiple functional design.</a:t>
            </a:r>
          </a:p>
          <a:p>
            <a:r>
              <a:rPr lang="en-IN" dirty="0"/>
              <a:t>It is secure and accurate, with full database integrity.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7416C0-CA30-4D99-8A49-CFE02BF766BE}"/>
              </a:ext>
            </a:extLst>
          </p:cNvPr>
          <p:cNvSpPr>
            <a:spLocks noGrp="1"/>
          </p:cNvSpPr>
          <p:nvPr>
            <p:ph type="title"/>
          </p:nvPr>
        </p:nvSpPr>
        <p:spPr>
          <a:xfrm>
            <a:off x="-1476672" y="-99392"/>
            <a:ext cx="11881320" cy="2304256"/>
          </a:xfrm>
        </p:spPr>
        <p:txBody>
          <a:bodyPr>
            <a:normAutofit/>
          </a:bodyPr>
          <a:lstStyle/>
          <a:p>
            <a:r>
              <a:rPr lang="en-IN" sz="6500" u="sng" dirty="0">
                <a:latin typeface="Constantia" panose="02030602050306030303" pitchFamily="18" charset="0"/>
              </a:rPr>
              <a:t>APIs Used</a:t>
            </a:r>
          </a:p>
        </p:txBody>
      </p:sp>
      <p:sp>
        <p:nvSpPr>
          <p:cNvPr id="3" name="Content Placeholder 2">
            <a:extLst>
              <a:ext uri="{FF2B5EF4-FFF2-40B4-BE49-F238E27FC236}">
                <a16:creationId xmlns:a16="http://schemas.microsoft.com/office/drawing/2014/main" xmlns="" id="{74E8FFE8-F997-4180-A900-FD0A35C099CB}"/>
              </a:ext>
            </a:extLst>
          </p:cNvPr>
          <p:cNvSpPr>
            <a:spLocks noGrp="1"/>
          </p:cNvSpPr>
          <p:nvPr>
            <p:ph idx="1"/>
          </p:nvPr>
        </p:nvSpPr>
        <p:spPr>
          <a:xfrm>
            <a:off x="467544" y="2292896"/>
            <a:ext cx="8435280" cy="4565104"/>
          </a:xfrm>
        </p:spPr>
        <p:txBody>
          <a:bodyPr>
            <a:normAutofit lnSpcReduction="10000"/>
          </a:bodyPr>
          <a:lstStyle/>
          <a:p>
            <a:r>
              <a:rPr lang="en-IN" dirty="0"/>
              <a:t>In this website, we embedded two APIs which will help user in easy access of various data at a particular moment.</a:t>
            </a:r>
          </a:p>
          <a:p>
            <a:pPr marL="514350" indent="-514350">
              <a:buFont typeface="+mj-lt"/>
              <a:buAutoNum type="arabicPeriod"/>
            </a:pPr>
            <a:r>
              <a:rPr lang="en-IN" sz="3500" b="1" i="1" u="sng" dirty="0"/>
              <a:t>Places API: </a:t>
            </a:r>
            <a:r>
              <a:rPr lang="en-IN" dirty="0"/>
              <a:t>This API of Google Maps will help users in locating hospitals near them.</a:t>
            </a:r>
          </a:p>
          <a:p>
            <a:pPr marL="514350" indent="-514350">
              <a:buFont typeface="+mj-lt"/>
              <a:buAutoNum type="arabicPeriod"/>
            </a:pPr>
            <a:r>
              <a:rPr lang="en-IN" sz="3500" b="1" i="1" u="sng" dirty="0"/>
              <a:t>Co-WIN Public API: </a:t>
            </a:r>
            <a:r>
              <a:rPr lang="en-IN" dirty="0"/>
              <a:t>This API will give information regarding availability of vaccine slots and appointments for a particular Pin Code or district.</a:t>
            </a:r>
          </a:p>
        </p:txBody>
      </p:sp>
      <p:pic>
        <p:nvPicPr>
          <p:cNvPr id="5" name="Picture 4">
            <a:extLst>
              <a:ext uri="{FF2B5EF4-FFF2-40B4-BE49-F238E27FC236}">
                <a16:creationId xmlns:a16="http://schemas.microsoft.com/office/drawing/2014/main" xmlns="" id="{8F97F856-07DC-49E8-9D50-73AC700E443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0" y="0"/>
            <a:ext cx="2553671" cy="1988840"/>
          </a:xfrm>
          <a:prstGeom prst="rect">
            <a:avLst/>
          </a:prstGeom>
          <a:ln w="28575">
            <a:solidFill>
              <a:schemeClr val="tx1"/>
            </a:solidFill>
          </a:ln>
        </p:spPr>
      </p:pic>
    </p:spTree>
    <p:extLst>
      <p:ext uri="{BB962C8B-B14F-4D97-AF65-F5344CB8AC3E}">
        <p14:creationId xmlns:p14="http://schemas.microsoft.com/office/powerpoint/2010/main" val="2841453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rmAutofit/>
          </a:bodyPr>
          <a:lstStyle/>
          <a:p>
            <a:r>
              <a:rPr lang="en-IN" sz="4800" u="sng" dirty="0">
                <a:solidFill>
                  <a:schemeClr val="bg1"/>
                </a:solidFill>
                <a:latin typeface="Amiri" pitchFamily="2" charset="-78"/>
                <a:ea typeface="Amiri" pitchFamily="2" charset="-78"/>
                <a:cs typeface="Amiri" pitchFamily="2" charset="-78"/>
              </a:rPr>
              <a:t>Layout of our designed website:</a:t>
            </a:r>
          </a:p>
        </p:txBody>
      </p:sp>
      <p:pic>
        <p:nvPicPr>
          <p:cNvPr id="5" name="Picture 4">
            <a:extLst>
              <a:ext uri="{FF2B5EF4-FFF2-40B4-BE49-F238E27FC236}">
                <a16:creationId xmlns:a16="http://schemas.microsoft.com/office/drawing/2014/main" xmlns="" id="{8430BAB5-8806-41D5-94AD-036134D279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4784"/>
            <a:ext cx="9144000" cy="49506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pic>
        <p:nvPicPr>
          <p:cNvPr id="3" name="Picture 2" descr="WhatsApp Image 2021-05-29 at 3.58.18 AM.jpeg"/>
          <p:cNvPicPr>
            <a:picLocks noChangeAspect="1"/>
          </p:cNvPicPr>
          <p:nvPr/>
        </p:nvPicPr>
        <p:blipFill>
          <a:blip r:embed="rId2"/>
          <a:stretch>
            <a:fillRect/>
          </a:stretch>
        </p:blipFill>
        <p:spPr>
          <a:xfrm>
            <a:off x="0" y="857250"/>
            <a:ext cx="9144000" cy="5143500"/>
          </a:xfrm>
          <a:prstGeom prst="rect">
            <a:avLst/>
          </a:prstGeom>
        </p:spPr>
      </p:pic>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623</TotalTime>
  <Words>1121</Words>
  <Application>Microsoft Office PowerPoint</Application>
  <PresentationFormat>On-screen Show (4:3)</PresentationFormat>
  <Paragraphs>118</Paragraphs>
  <Slides>27</Slides>
  <Notes>0</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Office Theme</vt:lpstr>
      <vt:lpstr>Austin</vt:lpstr>
      <vt:lpstr>PowerPoint Presentation</vt:lpstr>
      <vt:lpstr>Problems people are currently facing </vt:lpstr>
      <vt:lpstr>Solutions on which we are working on</vt:lpstr>
      <vt:lpstr>PowerPoint Presentation</vt:lpstr>
      <vt:lpstr>DOOGLE HEALTH CARE</vt:lpstr>
      <vt:lpstr>Description</vt:lpstr>
      <vt:lpstr>APIs Used</vt:lpstr>
      <vt:lpstr>Layout of our designed website: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Working and Application</vt:lpstr>
      <vt:lpstr>Appointments</vt:lpstr>
      <vt:lpstr>Special Features </vt:lpstr>
      <vt:lpstr>Nearby Hospitals</vt:lpstr>
      <vt:lpstr>      Testing Labs</vt:lpstr>
      <vt:lpstr>Awareness regarding vaccines</vt:lpstr>
      <vt:lpstr>    Contact Us Facility</vt:lpstr>
      <vt:lpstr>THANK YOU</vt:lpstr>
      <vt:lpstr>Our Website Drive link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Srishti Tripathi</dc:creator>
  <cp:lastModifiedBy>Harsh Pandey</cp:lastModifiedBy>
  <cp:revision>72</cp:revision>
  <dcterms:created xsi:type="dcterms:W3CDTF">2006-08-16T00:00:00Z</dcterms:created>
  <dcterms:modified xsi:type="dcterms:W3CDTF">2021-05-30T06:14:34Z</dcterms:modified>
</cp:coreProperties>
</file>