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 id="2147483720" r:id="rId3"/>
    <p:sldMasterId id="2147483732" r:id="rId4"/>
    <p:sldMasterId id="2147483744" r:id="rId5"/>
    <p:sldMasterId id="2147483756" r:id="rId6"/>
    <p:sldMasterId id="2147483768" r:id="rId7"/>
  </p:sldMasterIdLst>
  <p:notesMasterIdLst>
    <p:notesMasterId r:id="rId20"/>
  </p:notesMasterIdLst>
  <p:sldIdLst>
    <p:sldId id="256" r:id="rId8"/>
    <p:sldId id="265" r:id="rId9"/>
    <p:sldId id="266" r:id="rId10"/>
    <p:sldId id="267" r:id="rId11"/>
    <p:sldId id="268" r:id="rId12"/>
    <p:sldId id="269" r:id="rId13"/>
    <p:sldId id="270"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62252E-3799-4F51-B85B-57FE05AAD8C5}" type="datetimeFigureOut">
              <a:rPr lang="en-US" smtClean="0"/>
              <a:t>5/29/2021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E945C6-B7AB-41CD-837A-27BC9A135E1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5/29/2021</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5/29/2021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5/29/2021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pPr/>
              <a:t>5/29/2021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5/29/2021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5/29/2021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5/29/2021</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5/29/2021</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5/29/2021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5/29/2021</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5/29/2021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5/29/2021</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5/29/2021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5/29/2021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5/29/2021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5/29/2021</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5/29/2021</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5/29/2021</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5/29/2021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5/29/2021</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5/29/2021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5/29/2021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5/29/2021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shrieducare.com/education-consultancy" TargetMode="External"/><Relationship Id="rId2" Type="http://schemas.openxmlformats.org/officeDocument/2006/relationships/hyperlink" Target="http://www.shrieducare.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95600" y="457200"/>
            <a:ext cx="3200400" cy="830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48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OUR</a:t>
            </a:r>
            <a:r>
              <a:rPr lang="en-US" sz="4800" dirty="0" smtClean="0"/>
              <a:t> </a:t>
            </a:r>
            <a:endParaRPr lang="en-US" sz="4800" dirty="0"/>
          </a:p>
        </p:txBody>
      </p:sp>
      <p:sp>
        <p:nvSpPr>
          <p:cNvPr id="7" name="TextBox 6"/>
          <p:cNvSpPr txBox="1"/>
          <p:nvPr/>
        </p:nvSpPr>
        <p:spPr>
          <a:xfrm>
            <a:off x="1981200" y="1371600"/>
            <a:ext cx="4800600" cy="923330"/>
          </a:xfrm>
          <a:prstGeom prst="rect">
            <a:avLst/>
          </a:prstGeom>
          <a:solidFill>
            <a:schemeClr val="bg2"/>
          </a:solidFill>
          <a:ln w="76200">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5400" dirty="0" smtClean="0">
                <a:solidFill>
                  <a:srgbClr val="002060"/>
                </a:solidFill>
              </a:rPr>
              <a:t>EDUCATION</a:t>
            </a:r>
            <a:r>
              <a:rPr lang="en-US" dirty="0" smtClean="0"/>
              <a:t> </a:t>
            </a:r>
            <a:endParaRPr lang="en-US" dirty="0"/>
          </a:p>
        </p:txBody>
      </p:sp>
      <p:sp>
        <p:nvSpPr>
          <p:cNvPr id="8" name="TextBox 7"/>
          <p:cNvSpPr txBox="1"/>
          <p:nvPr/>
        </p:nvSpPr>
        <p:spPr>
          <a:xfrm>
            <a:off x="2895600" y="2362200"/>
            <a:ext cx="3276600" cy="92333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5400" dirty="0" smtClean="0">
                <a:solidFill>
                  <a:schemeClr val="bg1"/>
                </a:solidFill>
              </a:rPr>
              <a:t>SYSTEM</a:t>
            </a:r>
            <a:endParaRPr lang="en-US" sz="5400" dirty="0">
              <a:solidFill>
                <a:schemeClr val="bg1"/>
              </a:solidFill>
            </a:endParaRPr>
          </a:p>
        </p:txBody>
      </p:sp>
      <p:sp>
        <p:nvSpPr>
          <p:cNvPr id="9" name="TextBox 8"/>
          <p:cNvSpPr txBox="1"/>
          <p:nvPr/>
        </p:nvSpPr>
        <p:spPr>
          <a:xfrm>
            <a:off x="152400" y="4419600"/>
            <a:ext cx="8610600" cy="107721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200" dirty="0" smtClean="0"/>
              <a:t>Karan Kumar Gupta (MAIT)</a:t>
            </a:r>
          </a:p>
          <a:p>
            <a:pPr algn="ctr"/>
            <a:r>
              <a:rPr lang="en-US" sz="3200" dirty="0" smtClean="0"/>
              <a:t>2</a:t>
            </a:r>
            <a:r>
              <a:rPr lang="en-US" sz="3200" baseline="30000" dirty="0" smtClean="0"/>
              <a:t>nd</a:t>
            </a:r>
            <a:r>
              <a:rPr lang="en-US" sz="3200" dirty="0" smtClean="0"/>
              <a:t> year CSE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638800"/>
            <a:ext cx="7214604" cy="830997"/>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rPr>
              <a:t>Better training of </a:t>
            </a:r>
            <a:r>
              <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rPr>
              <a:t>educators</a:t>
            </a:r>
            <a:endParaRPr lang="en-US" sz="4800" dirty="0" smtClean="0">
              <a:ln w="10160">
                <a:solidFill>
                  <a:schemeClr val="accent1"/>
                </a:solidFill>
                <a:prstDash val="solid"/>
              </a:ln>
              <a:solidFill>
                <a:srgbClr val="FFFFFF"/>
              </a:solidFill>
              <a:effectLst>
                <a:outerShdw blurRad="38100" dist="32000" dir="5400000" algn="tl">
                  <a:srgbClr val="000000">
                    <a:alpha val="30000"/>
                  </a:srgbClr>
                </a:outerShdw>
              </a:effectLst>
            </a:endParaRPr>
          </a:p>
        </p:txBody>
      </p:sp>
      <p:pic>
        <p:nvPicPr>
          <p:cNvPr id="3" name="Picture 2" descr="stockvault-teacher155289-1200x2000.jpg"/>
          <p:cNvPicPr>
            <a:picLocks noChangeAspect="1"/>
          </p:cNvPicPr>
          <p:nvPr/>
        </p:nvPicPr>
        <p:blipFill>
          <a:blip r:embed="rId2"/>
          <a:stretch>
            <a:fillRect/>
          </a:stretch>
        </p:blipFill>
        <p:spPr>
          <a:xfrm>
            <a:off x="381000" y="838200"/>
            <a:ext cx="8458200" cy="43434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sz="4800" b="1" dirty="0" smtClean="0"/>
              <a:t>Teach them the purpose of </a:t>
            </a:r>
            <a:r>
              <a:rPr lang="en-US" sz="4800" b="1" dirty="0" smtClean="0"/>
              <a:t>education</a:t>
            </a:r>
            <a:endParaRPr lang="en-US" sz="4800" dirty="0" smtClean="0"/>
          </a:p>
        </p:txBody>
      </p:sp>
      <p:pic>
        <p:nvPicPr>
          <p:cNvPr id="3" name="Picture 2" descr="training-2874597_1280-1200x506.jpg"/>
          <p:cNvPicPr>
            <a:picLocks noChangeAspect="1"/>
          </p:cNvPicPr>
          <p:nvPr/>
        </p:nvPicPr>
        <p:blipFill>
          <a:blip r:embed="rId2"/>
          <a:stretch>
            <a:fillRect/>
          </a:stretch>
        </p:blipFill>
        <p:spPr>
          <a:xfrm>
            <a:off x="381000" y="2286000"/>
            <a:ext cx="8458200" cy="38862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057400"/>
            <a:ext cx="5606022" cy="1446550"/>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sz="8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8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0"/>
            <a:ext cx="7772400" cy="1470025"/>
          </a:xfrm>
        </p:spPr>
        <p:txBody>
          <a:bodyPr/>
          <a:lstStyle/>
          <a:p>
            <a:r>
              <a:rPr lang="en-US" dirty="0" smtClean="0"/>
              <a:t>CONTENTS</a:t>
            </a:r>
            <a:endParaRPr lang="en-US" dirty="0"/>
          </a:p>
        </p:txBody>
      </p:sp>
      <p:sp>
        <p:nvSpPr>
          <p:cNvPr id="3" name="Subtitle 2"/>
          <p:cNvSpPr>
            <a:spLocks noGrp="1"/>
          </p:cNvSpPr>
          <p:nvPr>
            <p:ph type="subTitle" idx="1"/>
          </p:nvPr>
        </p:nvSpPr>
        <p:spPr>
          <a:xfrm>
            <a:off x="1143000" y="1676400"/>
            <a:ext cx="7315200" cy="1752600"/>
          </a:xfrm>
        </p:spPr>
        <p:txBody>
          <a:bodyPr/>
          <a:lstStyle/>
          <a:p>
            <a:pPr algn="l">
              <a:buFont typeface="Wingdings" pitchFamily="2" charset="2"/>
              <a:buChar char="Ø"/>
            </a:pPr>
            <a:r>
              <a:rPr lang="en-US" dirty="0" smtClean="0"/>
              <a:t> </a:t>
            </a:r>
            <a:r>
              <a:rPr lang="en-US" dirty="0" smtClean="0"/>
              <a:t>Problem With Our Education system</a:t>
            </a:r>
          </a:p>
          <a:p>
            <a:pPr algn="l">
              <a:buFont typeface="Wingdings" pitchFamily="2" charset="2"/>
              <a:buChar char="Ø"/>
            </a:pPr>
            <a:r>
              <a:rPr lang="en-US" dirty="0" smtClean="0"/>
              <a:t> </a:t>
            </a:r>
            <a:r>
              <a:rPr lang="en-US" dirty="0" smtClean="0"/>
              <a:t>Solution </a:t>
            </a:r>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1"/>
            <a:ext cx="7772400" cy="609599"/>
          </a:xfrm>
          <a:ln>
            <a:solidFill>
              <a:schemeClr val="bg1"/>
            </a:solidFill>
          </a:ln>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sz="4000" b="1" u="sng" dirty="0" smtClean="0">
                <a:ln w="31550" cmpd="sng">
                  <a:solidFill>
                    <a:schemeClr val="bg1"/>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PROBLEMS</a:t>
            </a:r>
            <a:endParaRPr lang="en-US" sz="4000" b="1" u="sng" dirty="0">
              <a:ln w="31550" cmpd="sng">
                <a:solidFill>
                  <a:schemeClr val="bg1"/>
                </a:soli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228600" y="1905000"/>
            <a:ext cx="8686800" cy="41148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en-US" b="1" u="sng"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t>
            </a:r>
            <a:r>
              <a:rPr lang="en-US" sz="4000" b="1" u="sng"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attafying</a:t>
            </a:r>
            <a:r>
              <a:rPr lang="en-US" sz="40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or </a:t>
            </a:r>
            <a:r>
              <a:rPr lang="en-US" sz="40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rote learning </a:t>
            </a:r>
            <a:r>
              <a:rPr lang="en-US" sz="40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a:t>
            </a:r>
          </a:p>
          <a:p>
            <a:endParaRPr lang="en-US" sz="4000" b="1" u="sng"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r>
              <a:rPr lang="en-US" b="1" spc="100" dirty="0" smtClean="0">
                <a:ln w="18000">
                  <a:solidFill>
                    <a:schemeClr val="accent1">
                      <a:satMod val="200000"/>
                      <a:tint val="72000"/>
                    </a:schemeClr>
                  </a:solidFill>
                  <a:prstDash val="solid"/>
                </a:ln>
                <a:solidFill>
                  <a:schemeClr val="tx1"/>
                </a:solidFill>
                <a:effectLst>
                  <a:outerShdw blurRad="25000" dist="20000" dir="16020000" algn="tl">
                    <a:schemeClr val="accent1">
                      <a:satMod val="200000"/>
                      <a:shade val="1000"/>
                      <a:alpha val="60000"/>
                    </a:schemeClr>
                  </a:outerShdw>
                </a:effectLst>
              </a:rPr>
              <a:t>T</a:t>
            </a:r>
            <a:r>
              <a:rPr lang="en-US" b="1" spc="100" dirty="0" smtClean="0">
                <a:ln w="18000">
                  <a:solidFill>
                    <a:schemeClr val="accent1">
                      <a:satMod val="200000"/>
                      <a:tint val="72000"/>
                    </a:schemeClr>
                  </a:solidFill>
                  <a:prstDash val="solid"/>
                </a:ln>
                <a:solidFill>
                  <a:schemeClr val="tx1"/>
                </a:solidFill>
                <a:effectLst>
                  <a:outerShdw blurRad="25000" dist="20000" dir="16020000" algn="tl">
                    <a:schemeClr val="accent1">
                      <a:satMod val="200000"/>
                      <a:shade val="1000"/>
                      <a:alpha val="60000"/>
                    </a:schemeClr>
                  </a:outerShdw>
                </a:effectLst>
              </a:rPr>
              <a:t>his </a:t>
            </a:r>
            <a:r>
              <a:rPr lang="en-US" b="1" spc="100" dirty="0" err="1" smtClean="0">
                <a:ln w="18000">
                  <a:solidFill>
                    <a:schemeClr val="accent1">
                      <a:satMod val="200000"/>
                      <a:tint val="72000"/>
                    </a:schemeClr>
                  </a:solidFill>
                  <a:prstDash val="solid"/>
                </a:ln>
                <a:solidFill>
                  <a:schemeClr val="tx1"/>
                </a:solidFill>
                <a:effectLst>
                  <a:outerShdw blurRad="25000" dist="20000" dir="16020000" algn="tl">
                    <a:schemeClr val="accent1">
                      <a:satMod val="200000"/>
                      <a:shade val="1000"/>
                      <a:alpha val="60000"/>
                    </a:schemeClr>
                  </a:outerShdw>
                </a:effectLst>
              </a:rPr>
              <a:t>Hinglish</a:t>
            </a:r>
            <a:r>
              <a:rPr lang="en-US" b="1" spc="100" dirty="0" smtClean="0">
                <a:ln w="18000">
                  <a:solidFill>
                    <a:schemeClr val="accent1">
                      <a:satMod val="200000"/>
                      <a:tint val="72000"/>
                    </a:schemeClr>
                  </a:solidFill>
                  <a:prstDash val="solid"/>
                </a:ln>
                <a:solidFill>
                  <a:schemeClr val="tx1"/>
                </a:solidFill>
                <a:effectLst>
                  <a:outerShdw blurRad="25000" dist="20000" dir="16020000" algn="tl">
                    <a:schemeClr val="accent1">
                      <a:satMod val="200000"/>
                      <a:shade val="1000"/>
                      <a:alpha val="60000"/>
                    </a:schemeClr>
                  </a:outerShdw>
                </a:effectLst>
              </a:rPr>
              <a:t> word easily define the state of Indian education system. Students in our education system are compelled to rote learn in order to score high marks. The system sadly does not focus on strengthening and clearing the concepts.</a:t>
            </a:r>
            <a:endParaRPr lang="en-US" b="1" u="sng" spc="100" dirty="0">
              <a:ln w="18000">
                <a:solidFill>
                  <a:schemeClr val="accent1">
                    <a:satMod val="200000"/>
                    <a:tint val="72000"/>
                  </a:schemeClr>
                </a:solidFill>
                <a:prstDash val="solid"/>
              </a:ln>
              <a:solidFill>
                <a:schemeClr val="tx1"/>
              </a:solidFill>
              <a:effectLst>
                <a:outerShdw blurRad="25000" dist="20000" dir="16020000" algn="tl">
                  <a:schemeClr val="accent1">
                    <a:satMod val="200000"/>
                    <a:shade val="1000"/>
                    <a:alpha val="60000"/>
                  </a:scheme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839200" cy="6324600"/>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ctr"/>
            <a:r>
              <a:rPr lang="en-US" b="1" u="sng" cap="none" dirty="0" smtClean="0">
                <a:ln w="10541" cmpd="sng">
                  <a:solidFill>
                    <a:srgbClr val="7D7D7D">
                      <a:tint val="100000"/>
                      <a:shade val="100000"/>
                      <a:satMod val="110000"/>
                    </a:srgbClr>
                  </a:solidFill>
                  <a:prstDash val="solid"/>
                </a:ln>
                <a:solidFill>
                  <a:srgbClr val="FFFF00"/>
                </a:solidFill>
                <a:effectLst>
                  <a:outerShdw blurRad="50800" dist="38100" dir="2700000" algn="tl" rotWithShape="0">
                    <a:prstClr val="black">
                      <a:alpha val="40000"/>
                    </a:prstClr>
                  </a:outerShdw>
                </a:effectLst>
              </a:rPr>
              <a:t>INSUFFICIENT INFRASTRUCTURE</a:t>
            </a:r>
            <a:r>
              <a:rPr lang="en-US" b="1" u="sng" dirty="0" smtClean="0"/>
              <a:t/>
            </a:r>
            <a:br>
              <a:rPr lang="en-US" b="1" u="sng" dirty="0" smtClean="0"/>
            </a:br>
            <a:r>
              <a:rPr lang="en-US" b="1" u="sng" dirty="0" smtClean="0"/>
              <a:t>P</a:t>
            </a:r>
            <a:r>
              <a:rPr lang="en-US" dirty="0" smtClean="0"/>
              <a:t>oor </a:t>
            </a:r>
            <a:r>
              <a:rPr lang="en-US" dirty="0" smtClean="0"/>
              <a:t>infrastructure &amp; lack of facilities are reasons for the low turnout of students in schools. Students, especially girls, do not prefer to go to </a:t>
            </a:r>
            <a:r>
              <a:rPr lang="en-US" dirty="0" err="1" smtClean="0"/>
              <a:t>schools.Basic</a:t>
            </a:r>
            <a:r>
              <a:rPr lang="en-US" dirty="0" smtClean="0"/>
              <a:t> necessities, such as clean and hygienic drinking water and separate toilets for boys and girls, are not available in many of the school, even in urban India</a:t>
            </a:r>
            <a:endParaRPr lang="en-US" b="1" u="sng"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TEACHER SELECTION CRITERIA</a:t>
            </a:r>
            <a:r>
              <a:rPr lang="en-US" b="1" dirty="0" smtClean="0"/>
              <a:t/>
            </a:r>
            <a:br>
              <a:rPr lang="en-US" b="1" dirty="0" smtClean="0"/>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 </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most of our schools the teacher’s selection&amp; recruitment process is non-merit based. They are selected as per the choice of </a:t>
            </a:r>
            <a:r>
              <a:rPr lang="en-US"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selectors.Lack</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of proper academic qualifications and competency in pedagogy are another challenge.</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0"/>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a:normAutofit fontScale="9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3600" b="1" cap="none" dirty="0" smtClean="0">
                <a:ln w="17780" cmpd="sng">
                  <a:solidFill>
                    <a:schemeClr val="accent1">
                      <a:tint val="3000"/>
                    </a:schemeClr>
                  </a:solidFill>
                  <a:prstDash val="solid"/>
                  <a:miter lim="800000"/>
                </a:ln>
                <a:solidFill>
                  <a:srgbClr val="FF0000"/>
                </a:solidFill>
                <a:effectLst>
                  <a:outerShdw blurRad="55000" dist="50800" dir="5400000" algn="tl">
                    <a:srgbClr val="000000">
                      <a:alpha val="33000"/>
                    </a:srgbClr>
                  </a:outerShdw>
                </a:effectLst>
              </a:rPr>
              <a:t>NO EMPHASIS ON CREATIVITY</a:t>
            </a:r>
            <a:r>
              <a:rPr lang="en-US" sz="9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r>
            <a:br>
              <a:rPr lang="en-US" sz="9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9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a:r>
            <a:br>
              <a:rPr lang="en-US" sz="9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2000" dirty="0" smtClean="0">
                <a:solidFill>
                  <a:schemeClr val="tx1">
                    <a:lumMod val="75000"/>
                    <a:lumOff val="25000"/>
                  </a:schemeClr>
                </a:solidFill>
              </a:rPr>
              <a:t>our education system focuses on quantity rather than quality. Getting high marks by hook or crook is the only aim of the students; they are not bothered about conceptual understanding or developing critical and creative thinking. This restricts the growth of their mind.</a:t>
            </a:r>
            <a:br>
              <a:rPr lang="en-US" sz="2000" dirty="0" smtClean="0">
                <a:solidFill>
                  <a:schemeClr val="tx1">
                    <a:lumMod val="75000"/>
                    <a:lumOff val="25000"/>
                  </a:schemeClr>
                </a:solidFill>
              </a:rPr>
            </a:br>
            <a:r>
              <a:rPr lang="en-US" sz="2000" dirty="0" smtClean="0">
                <a:solidFill>
                  <a:schemeClr val="tx1">
                    <a:lumMod val="75000"/>
                    <a:lumOff val="25000"/>
                  </a:schemeClr>
                </a:solidFill>
              </a:rPr>
              <a:t>These are some issues, that our educational system is facing nowadays, which need to be resolved and removed from our system. If not completely, then at least some percentage of it can be removed by opening schools which focus on providing progressive quality education to students.</a:t>
            </a:r>
            <a:br>
              <a:rPr lang="en-US" sz="2000" dirty="0" smtClean="0">
                <a:solidFill>
                  <a:schemeClr val="tx1">
                    <a:lumMod val="75000"/>
                    <a:lumOff val="25000"/>
                  </a:schemeClr>
                </a:solidFill>
              </a:rPr>
            </a:br>
            <a:r>
              <a:rPr lang="en-US" sz="2000" dirty="0" smtClean="0">
                <a:solidFill>
                  <a:schemeClr val="tx1">
                    <a:lumMod val="75000"/>
                    <a:lumOff val="25000"/>
                  </a:schemeClr>
                </a:solidFill>
              </a:rPr>
              <a:t>If merit-based teacher selection, output-oriented study, concept clarity of students are treated as important factors,  then we can think of bringing change in our education system. Opening schools where the focus is on providing an excellent education to students will ease the course of action. However, </a:t>
            </a:r>
            <a:r>
              <a:rPr lang="en-US" sz="2000" b="1" dirty="0" smtClean="0">
                <a:solidFill>
                  <a:schemeClr val="tx1">
                    <a:lumMod val="75000"/>
                    <a:lumOff val="25000"/>
                  </a:schemeClr>
                </a:solidFill>
                <a:hlinkClick r:id="rId2"/>
              </a:rPr>
              <a:t>opening a school</a:t>
            </a:r>
            <a:r>
              <a:rPr lang="en-US" sz="2000" dirty="0" smtClean="0">
                <a:solidFill>
                  <a:schemeClr val="tx1">
                    <a:lumMod val="75000"/>
                    <a:lumOff val="25000"/>
                  </a:schemeClr>
                </a:solidFill>
              </a:rPr>
              <a:t> is not an easy job at all.</a:t>
            </a:r>
            <a:br>
              <a:rPr lang="en-US" sz="2000" dirty="0" smtClean="0">
                <a:solidFill>
                  <a:schemeClr val="tx1">
                    <a:lumMod val="75000"/>
                    <a:lumOff val="25000"/>
                  </a:schemeClr>
                </a:solidFill>
              </a:rPr>
            </a:br>
            <a:r>
              <a:rPr lang="en-US" sz="2000" dirty="0" smtClean="0">
                <a:solidFill>
                  <a:schemeClr val="tx1">
                    <a:lumMod val="75000"/>
                    <a:lumOff val="25000"/>
                  </a:schemeClr>
                </a:solidFill>
              </a:rPr>
              <a:t>You need many things like funds, land, getting approvals from authorities, designing architecture, expertise to create curriculum, etc. Not all these expert knowledge is available with a single person. </a:t>
            </a:r>
            <a:r>
              <a:rPr lang="en-US" sz="2000" b="1" dirty="0" smtClean="0">
                <a:solidFill>
                  <a:schemeClr val="tx1">
                    <a:lumMod val="75000"/>
                    <a:lumOff val="25000"/>
                  </a:schemeClr>
                </a:solidFill>
                <a:hlinkClick r:id="rId3"/>
              </a:rPr>
              <a:t>School Consultancy service</a:t>
            </a:r>
            <a:r>
              <a:rPr lang="en-US" sz="2000" dirty="0" smtClean="0">
                <a:solidFill>
                  <a:schemeClr val="tx1">
                    <a:lumMod val="75000"/>
                    <a:lumOff val="25000"/>
                  </a:schemeClr>
                </a:solidFill>
              </a:rPr>
              <a:t> plays an important role in this tricky situation. </a:t>
            </a:r>
            <a:r>
              <a:rPr lang="en-US" sz="2000" dirty="0" err="1" smtClean="0">
                <a:solidFill>
                  <a:schemeClr val="tx1">
                    <a:lumMod val="75000"/>
                    <a:lumOff val="25000"/>
                  </a:schemeClr>
                </a:solidFill>
              </a:rPr>
              <a:t>Shri</a:t>
            </a:r>
            <a:r>
              <a:rPr lang="en-US" sz="2000" dirty="0" smtClean="0">
                <a:solidFill>
                  <a:schemeClr val="tx1">
                    <a:lumMod val="75000"/>
                    <a:lumOff val="25000"/>
                  </a:schemeClr>
                </a:solidFill>
              </a:rPr>
              <a:t> </a:t>
            </a:r>
            <a:r>
              <a:rPr lang="en-US" sz="2000" dirty="0" err="1" smtClean="0">
                <a:solidFill>
                  <a:schemeClr val="tx1">
                    <a:lumMod val="75000"/>
                    <a:lumOff val="25000"/>
                  </a:schemeClr>
                </a:solidFill>
              </a:rPr>
              <a:t>Educare</a:t>
            </a:r>
            <a:r>
              <a:rPr lang="en-US" sz="2000" dirty="0" smtClean="0">
                <a:solidFill>
                  <a:schemeClr val="tx1">
                    <a:lumMod val="75000"/>
                    <a:lumOff val="25000"/>
                  </a:schemeClr>
                </a:solidFill>
              </a:rPr>
              <a:t> is one such organization, which will help you in realizing the dream of opening such a school.</a:t>
            </a:r>
            <a:br>
              <a:rPr lang="en-US" sz="2000" dirty="0" smtClean="0">
                <a:solidFill>
                  <a:schemeClr val="tx1">
                    <a:lumMod val="75000"/>
                    <a:lumOff val="25000"/>
                  </a:schemeClr>
                </a:solidFill>
              </a:rPr>
            </a:br>
            <a:endParaRPr lang="en-US" sz="2000" b="1" cap="all" dirty="0">
              <a:ln/>
              <a:solidFill>
                <a:schemeClr val="tx1">
                  <a:lumMod val="75000"/>
                  <a:lumOff val="25000"/>
                </a:schemeClr>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2667000"/>
            <a:ext cx="7924800" cy="3046988"/>
          </a:xfrm>
          <a:prstGeom prst="rect">
            <a:avLst/>
          </a:prstGeom>
          <a:ln>
            <a:solidFill>
              <a:schemeClr val="bg1"/>
            </a:solidFill>
          </a:ln>
        </p:spPr>
        <p:style>
          <a:lnRef idx="0">
            <a:schemeClr val="accent6"/>
          </a:lnRef>
          <a:fillRef idx="3">
            <a:schemeClr val="accent6"/>
          </a:fillRef>
          <a:effectRef idx="3">
            <a:schemeClr val="accent6"/>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9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SOLUTION ?</a:t>
            </a:r>
            <a:endParaRPr lang="en-US" sz="9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TextBox 2"/>
          <p:cNvSpPr txBox="1"/>
          <p:nvPr/>
        </p:nvSpPr>
        <p:spPr>
          <a:xfrm>
            <a:off x="2819400" y="1600200"/>
            <a:ext cx="3429000" cy="646331"/>
          </a:xfrm>
          <a:prstGeom prst="rect">
            <a:avLst/>
          </a:prstGeom>
          <a:noFill/>
        </p:spPr>
        <p:txBody>
          <a:bodyPr wrap="square" rtlCol="0">
            <a:spAutoFit/>
          </a:bodyPr>
          <a:lstStyle/>
          <a:p>
            <a:pPr algn="ctr"/>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What is the</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5334000"/>
            <a:ext cx="3591945" cy="830997"/>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pPr algn="ctr"/>
            <a:r>
              <a:rPr lang="en-US" sz="4800" b="1" dirty="0" smtClean="0"/>
              <a:t>Rote </a:t>
            </a:r>
            <a:r>
              <a:rPr lang="en-US" sz="4800" b="1" dirty="0" smtClean="0"/>
              <a:t>learning</a:t>
            </a:r>
            <a:endParaRPr lang="en-US" sz="4800" dirty="0" smtClean="0"/>
          </a:p>
        </p:txBody>
      </p:sp>
      <p:pic>
        <p:nvPicPr>
          <p:cNvPr id="3" name="Picture 2" descr="husniati-salma-CdSNG04vclA-uns-1200x2592.jpg"/>
          <p:cNvPicPr>
            <a:picLocks noChangeAspect="1"/>
          </p:cNvPicPr>
          <p:nvPr/>
        </p:nvPicPr>
        <p:blipFill>
          <a:blip r:embed="rId2"/>
          <a:stretch>
            <a:fillRect/>
          </a:stretch>
        </p:blipFill>
        <p:spPr>
          <a:xfrm>
            <a:off x="533400" y="381000"/>
            <a:ext cx="8153400" cy="45720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5257800"/>
            <a:ext cx="7391400" cy="92333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Evaluation </a:t>
            </a:r>
            <a:r>
              <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system</a:t>
            </a:r>
            <a:endParaRPr lang="en-US" sz="5400" b="1"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pic>
        <p:nvPicPr>
          <p:cNvPr id="3" name="Picture 2" descr="checking_list-x400.jpg"/>
          <p:cNvPicPr>
            <a:picLocks noChangeAspect="1"/>
          </p:cNvPicPr>
          <p:nvPr/>
        </p:nvPicPr>
        <p:blipFill>
          <a:blip r:embed="rId2"/>
          <a:stretch>
            <a:fillRect/>
          </a:stretch>
        </p:blipFill>
        <p:spPr>
          <a:xfrm>
            <a:off x="685800" y="228600"/>
            <a:ext cx="7696200" cy="4572000"/>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6.jpeg"/></Relationships>
</file>

<file path=ppt/theme/_rels/them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image" Target="../media/image7.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5.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6.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7.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TotalTime>
  <Words>55</Words>
  <Application>Microsoft Office PowerPoint</Application>
  <PresentationFormat>On-screen Show (4:3)</PresentationFormat>
  <Paragraphs>22</Paragraphs>
  <Slides>12</Slides>
  <Notes>0</Notes>
  <HiddenSlides>0</HiddenSlides>
  <MMClips>0</MMClips>
  <ScaleCrop>false</ScaleCrop>
  <HeadingPairs>
    <vt:vector size="4" baseType="variant">
      <vt:variant>
        <vt:lpstr>Theme</vt:lpstr>
      </vt:variant>
      <vt:variant>
        <vt:i4>7</vt:i4>
      </vt:variant>
      <vt:variant>
        <vt:lpstr>Slide Titles</vt:lpstr>
      </vt:variant>
      <vt:variant>
        <vt:i4>12</vt:i4>
      </vt:variant>
    </vt:vector>
  </HeadingPairs>
  <TitlesOfParts>
    <vt:vector size="19" baseType="lpstr">
      <vt:lpstr>Trek</vt:lpstr>
      <vt:lpstr>Oriel</vt:lpstr>
      <vt:lpstr>Office Theme</vt:lpstr>
      <vt:lpstr>Aspect</vt:lpstr>
      <vt:lpstr>Equity</vt:lpstr>
      <vt:lpstr>Metro</vt:lpstr>
      <vt:lpstr>Civic</vt:lpstr>
      <vt:lpstr>Slide 1</vt:lpstr>
      <vt:lpstr>CONTENTS</vt:lpstr>
      <vt:lpstr>PROBLEMS</vt:lpstr>
      <vt:lpstr>INSUFFICIENT INFRASTRUCTURE Poor infrastructure &amp; lack of facilities are reasons for the low turnout of students in schools. Students, especially girls, do not prefer to go to schools.Basic necessities, such as clean and hygienic drinking water and separate toilets for boys and girls, are not available in many of the school, even in urban India</vt:lpstr>
      <vt:lpstr>TEACHER SELECTION CRITERIA  In most of our schools the teacher’s selection&amp; recruitment process is non-merit based. They are selected as per the choice of selectors.Lack of proper academic qualifications and competency in pedagogy are another challenge.</vt:lpstr>
      <vt:lpstr>NO EMPHASIS ON CREATIVITY  our education system focuses on quantity rather than quality. Getting high marks by hook or crook is the only aim of the students; they are not bothered about conceptual understanding or developing critical and creative thinking. This restricts the growth of their mind. These are some issues, that our educational system is facing nowadays, which need to be resolved and removed from our system. If not completely, then at least some percentage of it can be removed by opening schools which focus on providing progressive quality education to students. If merit-based teacher selection, output-oriented study, concept clarity of students are treated as important factors,  then we can think of bringing change in our education system. Opening schools where the focus is on providing an excellent education to students will ease the course of action. However, opening a school is not an easy job at all. You need many things like funds, land, getting approvals from authorities, designing architecture, expertise to create curriculum, etc. Not all these expert knowledge is available with a single person. School Consultancy service plays an important role in this tricky situation. Shri Educare is one such organization, which will help you in realizing the dream of opening such a school. </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ser</dc:creator>
  <cp:lastModifiedBy>ser</cp:lastModifiedBy>
  <cp:revision>23</cp:revision>
  <dcterms:created xsi:type="dcterms:W3CDTF">2006-08-16T00:00:00Z</dcterms:created>
  <dcterms:modified xsi:type="dcterms:W3CDTF">2021-05-29T08:17:17Z</dcterms:modified>
</cp:coreProperties>
</file>