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0" r:id="rId5"/>
    <p:sldId id="257" r:id="rId6"/>
    <p:sldId id="258"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A2E2-9F0E-4FE3-B9E5-0699B9007837}"/>
              </a:ext>
            </a:extLst>
          </p:cNvPr>
          <p:cNvSpPr>
            <a:spLocks noGrp="1"/>
          </p:cNvSpPr>
          <p:nvPr>
            <p:ph type="title"/>
          </p:nvPr>
        </p:nvSpPr>
        <p:spPr/>
        <p:txBody>
          <a:bodyPr>
            <a:normAutofit/>
          </a:bodyPr>
          <a:lstStyle/>
          <a:p>
            <a:pPr algn="ctr"/>
            <a:r>
              <a:rPr lang="en-US" sz="3200" dirty="0"/>
              <a:t>Hypertext assassins</a:t>
            </a:r>
          </a:p>
        </p:txBody>
      </p:sp>
      <p:sp>
        <p:nvSpPr>
          <p:cNvPr id="3" name="TextBox 2">
            <a:extLst>
              <a:ext uri="{FF2B5EF4-FFF2-40B4-BE49-F238E27FC236}">
                <a16:creationId xmlns:a16="http://schemas.microsoft.com/office/drawing/2014/main" id="{2571842E-B17B-4889-8537-797E76D26011}"/>
              </a:ext>
            </a:extLst>
          </p:cNvPr>
          <p:cNvSpPr txBox="1"/>
          <p:nvPr/>
        </p:nvSpPr>
        <p:spPr>
          <a:xfrm>
            <a:off x="1931940" y="3156437"/>
            <a:ext cx="8194431" cy="120032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 DEEPANSHU (LEADER)                                                      SAURABH BISHT</a:t>
            </a: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PRAYAG SINGH                                                                   PRITAM KUMAR</a:t>
            </a:r>
          </a:p>
        </p:txBody>
      </p:sp>
    </p:spTree>
    <p:extLst>
      <p:ext uri="{BB962C8B-B14F-4D97-AF65-F5344CB8AC3E}">
        <p14:creationId xmlns:p14="http://schemas.microsoft.com/office/powerpoint/2010/main" val="130765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sz="6000" b="1" dirty="0">
                <a:effectLst>
                  <a:outerShdw blurRad="38100" dist="38100" dir="2700000" algn="tl">
                    <a:srgbClr val="000000">
                      <a:alpha val="43137"/>
                    </a:srgbClr>
                  </a:outerShdw>
                </a:effectLst>
                <a:latin typeface="Segoe Script" panose="030B0504020000000003" pitchFamily="66" charset="0"/>
              </a:rPr>
              <a:t>QATAAR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algn="ctr"/>
            <a:r>
              <a:rPr lang="en-US" dirty="0"/>
              <a:t>Sick OF WAITING FOR QUEUES? WE GOT YOU..</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8B520FF-88AD-480F-B2A3-D38B2A6736D0}"/>
              </a:ext>
            </a:extLst>
          </p:cNvPr>
          <p:cNvPicPr>
            <a:picLocks noChangeAspect="1"/>
          </p:cNvPicPr>
          <p:nvPr/>
        </p:nvPicPr>
        <p:blipFill rotWithShape="1">
          <a:blip r:embed="rId2"/>
          <a:srcRect b="55256"/>
          <a:stretch/>
        </p:blipFill>
        <p:spPr>
          <a:xfrm>
            <a:off x="2664490" y="3226852"/>
            <a:ext cx="6858000" cy="306851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4000" dirty="0"/>
              <a:t>problem</a:t>
            </a:r>
          </a:p>
        </p:txBody>
      </p:sp>
      <p:pic>
        <p:nvPicPr>
          <p:cNvPr id="10" name="Picture 9">
            <a:extLst>
              <a:ext uri="{FF2B5EF4-FFF2-40B4-BE49-F238E27FC236}">
                <a16:creationId xmlns:a16="http://schemas.microsoft.com/office/drawing/2014/main" id="{CEEC4491-D3F0-40D2-8DE6-D40646816A53}"/>
              </a:ext>
            </a:extLst>
          </p:cNvPr>
          <p:cNvPicPr>
            <a:picLocks noChangeAspect="1"/>
          </p:cNvPicPr>
          <p:nvPr/>
        </p:nvPicPr>
        <p:blipFill>
          <a:blip r:embed="rId2"/>
          <a:stretch>
            <a:fillRect/>
          </a:stretch>
        </p:blipFill>
        <p:spPr>
          <a:xfrm>
            <a:off x="315023" y="2489995"/>
            <a:ext cx="1779485" cy="1779485"/>
          </a:xfrm>
          <a:prstGeom prst="rect">
            <a:avLst/>
          </a:prstGeom>
        </p:spPr>
      </p:pic>
      <p:sp>
        <p:nvSpPr>
          <p:cNvPr id="11" name="TextBox 10">
            <a:extLst>
              <a:ext uri="{FF2B5EF4-FFF2-40B4-BE49-F238E27FC236}">
                <a16:creationId xmlns:a16="http://schemas.microsoft.com/office/drawing/2014/main" id="{4302C2C2-C60A-4399-8A31-0EB80F8DFB3A}"/>
              </a:ext>
            </a:extLst>
          </p:cNvPr>
          <p:cNvSpPr txBox="1"/>
          <p:nvPr/>
        </p:nvSpPr>
        <p:spPr>
          <a:xfrm>
            <a:off x="462841" y="4402596"/>
            <a:ext cx="1666995"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PATIENT</a:t>
            </a:r>
          </a:p>
        </p:txBody>
      </p:sp>
      <p:sp>
        <p:nvSpPr>
          <p:cNvPr id="12" name="AutoShape 4" descr="Premium Vector | Queue to the doctor. waiting room in hospital. seniors  waiting in queue for medical consultation. clinic interior.">
            <a:extLst>
              <a:ext uri="{FF2B5EF4-FFF2-40B4-BE49-F238E27FC236}">
                <a16:creationId xmlns:a16="http://schemas.microsoft.com/office/drawing/2014/main" id="{735F9F2D-1D0B-4D90-AC4A-4F39B8C40D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Premium Vector | Queue to the doctor. waiting room in hospital. seniors  waiting in queue for medical consultation. clinic interior.">
            <a:extLst>
              <a:ext uri="{FF2B5EF4-FFF2-40B4-BE49-F238E27FC236}">
                <a16:creationId xmlns:a16="http://schemas.microsoft.com/office/drawing/2014/main" id="{94638DDC-6F2E-4D89-9DE2-E32BE6860878}"/>
              </a:ext>
            </a:extLst>
          </p:cNvPr>
          <p:cNvSpPr>
            <a:spLocks noChangeAspect="1" noChangeArrowheads="1"/>
          </p:cNvSpPr>
          <p:nvPr/>
        </p:nvSpPr>
        <p:spPr bwMode="auto">
          <a:xfrm>
            <a:off x="6096000" y="3429000"/>
            <a:ext cx="2089638" cy="20896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13CDA309-4A8E-444D-B8C3-8990F0C61B94}"/>
              </a:ext>
            </a:extLst>
          </p:cNvPr>
          <p:cNvPicPr>
            <a:picLocks noChangeAspect="1"/>
          </p:cNvPicPr>
          <p:nvPr/>
        </p:nvPicPr>
        <p:blipFill>
          <a:blip r:embed="rId3"/>
          <a:stretch>
            <a:fillRect/>
          </a:stretch>
        </p:blipFill>
        <p:spPr>
          <a:xfrm>
            <a:off x="4210354" y="2536234"/>
            <a:ext cx="3412577" cy="1733246"/>
          </a:xfrm>
          <a:prstGeom prst="rect">
            <a:avLst/>
          </a:prstGeom>
        </p:spPr>
      </p:pic>
      <p:sp>
        <p:nvSpPr>
          <p:cNvPr id="19" name="Arrow: Right 18">
            <a:extLst>
              <a:ext uri="{FF2B5EF4-FFF2-40B4-BE49-F238E27FC236}">
                <a16:creationId xmlns:a16="http://schemas.microsoft.com/office/drawing/2014/main" id="{9EDEEC3E-12D4-4680-ACC4-EEF0ACE1F4AC}"/>
              </a:ext>
            </a:extLst>
          </p:cNvPr>
          <p:cNvSpPr/>
          <p:nvPr/>
        </p:nvSpPr>
        <p:spPr>
          <a:xfrm>
            <a:off x="2499514" y="3042261"/>
            <a:ext cx="975947" cy="66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427ACB2-DC71-4EF3-9D0E-F23BC08CEADA}"/>
              </a:ext>
            </a:extLst>
          </p:cNvPr>
          <p:cNvSpPr/>
          <p:nvPr/>
        </p:nvSpPr>
        <p:spPr>
          <a:xfrm>
            <a:off x="8185638" y="3014185"/>
            <a:ext cx="975947" cy="66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918E4D-09AF-490F-9461-5EAA7EBF28A3}"/>
              </a:ext>
            </a:extLst>
          </p:cNvPr>
          <p:cNvSpPr txBox="1"/>
          <p:nvPr/>
        </p:nvSpPr>
        <p:spPr>
          <a:xfrm>
            <a:off x="3906156" y="4464151"/>
            <a:ext cx="4684488" cy="400110"/>
          </a:xfrm>
          <a:prstGeom prst="rect">
            <a:avLst/>
          </a:prstGeom>
          <a:noFill/>
        </p:spPr>
        <p:txBody>
          <a:bodyPr wrap="none" rtlCol="0">
            <a:spAutoFit/>
          </a:bodyPr>
          <a:lstStyle/>
          <a:p>
            <a:r>
              <a:rPr lang="en-US"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LONG QUEUES FOR REGISTRATION</a:t>
            </a:r>
          </a:p>
        </p:txBody>
      </p:sp>
      <p:pic>
        <p:nvPicPr>
          <p:cNvPr id="26" name="Picture 25">
            <a:extLst>
              <a:ext uri="{FF2B5EF4-FFF2-40B4-BE49-F238E27FC236}">
                <a16:creationId xmlns:a16="http://schemas.microsoft.com/office/drawing/2014/main" id="{3379BE18-09FB-468B-8FD6-4C103DC06DA8}"/>
              </a:ext>
            </a:extLst>
          </p:cNvPr>
          <p:cNvPicPr>
            <a:picLocks noChangeAspect="1"/>
          </p:cNvPicPr>
          <p:nvPr/>
        </p:nvPicPr>
        <p:blipFill rotWithShape="1">
          <a:blip r:embed="rId4"/>
          <a:srcRect l="16523" t="8057" r="17744"/>
          <a:stretch/>
        </p:blipFill>
        <p:spPr>
          <a:xfrm>
            <a:off x="9513755" y="2536234"/>
            <a:ext cx="2323471" cy="1733246"/>
          </a:xfrm>
          <a:prstGeom prst="rect">
            <a:avLst/>
          </a:prstGeom>
        </p:spPr>
      </p:pic>
      <p:sp>
        <p:nvSpPr>
          <p:cNvPr id="30" name="TextBox 29">
            <a:extLst>
              <a:ext uri="{FF2B5EF4-FFF2-40B4-BE49-F238E27FC236}">
                <a16:creationId xmlns:a16="http://schemas.microsoft.com/office/drawing/2014/main" id="{1890A9F9-8738-49FC-8686-0B9263310AF7}"/>
              </a:ext>
            </a:extLst>
          </p:cNvPr>
          <p:cNvSpPr txBox="1"/>
          <p:nvPr/>
        </p:nvSpPr>
        <p:spPr>
          <a:xfrm>
            <a:off x="9628600" y="4323963"/>
            <a:ext cx="1960793"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CHECKUP</a:t>
            </a:r>
          </a:p>
        </p:txBody>
      </p:sp>
      <p:sp>
        <p:nvSpPr>
          <p:cNvPr id="29" name="TextBox 28">
            <a:extLst>
              <a:ext uri="{FF2B5EF4-FFF2-40B4-BE49-F238E27FC236}">
                <a16:creationId xmlns:a16="http://schemas.microsoft.com/office/drawing/2014/main" id="{9FE250F8-D35A-4E93-BE8D-D8243D5475FD}"/>
              </a:ext>
            </a:extLst>
          </p:cNvPr>
          <p:cNvSpPr txBox="1"/>
          <p:nvPr/>
        </p:nvSpPr>
        <p:spPr>
          <a:xfrm>
            <a:off x="1296338" y="5162246"/>
            <a:ext cx="10093419"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Patients have to wake up early as most of the govt. hospitals make health cards between 6-10am.</a:t>
            </a:r>
          </a:p>
          <a:p>
            <a:endParaRPr lang="en-US" dirty="0"/>
          </a:p>
          <a:p>
            <a:pPr marL="285750" indent="-285750">
              <a:buFont typeface="Wingdings" panose="05000000000000000000" pitchFamily="2" charset="2"/>
              <a:buChar char="§"/>
            </a:pPr>
            <a:r>
              <a:rPr lang="en-US" dirty="0"/>
              <a:t>Most of the time patients don’t have anyone to accompany them, in that situation standing in long queues becomes a tedious task.</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58A-EEB1-431C-A15B-0B39CA51051F}"/>
              </a:ext>
            </a:extLst>
          </p:cNvPr>
          <p:cNvSpPr txBox="1">
            <a:spLocks/>
          </p:cNvSpPr>
          <p:nvPr/>
        </p:nvSpPr>
        <p:spPr>
          <a:xfrm>
            <a:off x="581192" y="702156"/>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t>SOLUTION</a:t>
            </a:r>
          </a:p>
        </p:txBody>
      </p:sp>
      <p:pic>
        <p:nvPicPr>
          <p:cNvPr id="3" name="Picture 2">
            <a:extLst>
              <a:ext uri="{FF2B5EF4-FFF2-40B4-BE49-F238E27FC236}">
                <a16:creationId xmlns:a16="http://schemas.microsoft.com/office/drawing/2014/main" id="{FA79B103-206E-45B0-AFE2-2456FC8EC9E8}"/>
              </a:ext>
            </a:extLst>
          </p:cNvPr>
          <p:cNvPicPr>
            <a:picLocks noChangeAspect="1"/>
          </p:cNvPicPr>
          <p:nvPr/>
        </p:nvPicPr>
        <p:blipFill>
          <a:blip r:embed="rId2"/>
          <a:stretch>
            <a:fillRect/>
          </a:stretch>
        </p:blipFill>
        <p:spPr>
          <a:xfrm>
            <a:off x="315023" y="2489995"/>
            <a:ext cx="1779485" cy="1779485"/>
          </a:xfrm>
          <a:prstGeom prst="rect">
            <a:avLst/>
          </a:prstGeom>
        </p:spPr>
      </p:pic>
      <p:sp>
        <p:nvSpPr>
          <p:cNvPr id="4" name="TextBox 3">
            <a:extLst>
              <a:ext uri="{FF2B5EF4-FFF2-40B4-BE49-F238E27FC236}">
                <a16:creationId xmlns:a16="http://schemas.microsoft.com/office/drawing/2014/main" id="{A3B3022A-A1CA-4BE3-AB5A-087982805783}"/>
              </a:ext>
            </a:extLst>
          </p:cNvPr>
          <p:cNvSpPr txBox="1"/>
          <p:nvPr/>
        </p:nvSpPr>
        <p:spPr>
          <a:xfrm>
            <a:off x="462841" y="4402596"/>
            <a:ext cx="1666995"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PATIENT</a:t>
            </a:r>
          </a:p>
        </p:txBody>
      </p:sp>
      <p:sp>
        <p:nvSpPr>
          <p:cNvPr id="5" name="AutoShape 4" descr="Premium Vector | Queue to the doctor. waiting room in hospital. seniors  waiting in queue for medical consultation. clinic interior.">
            <a:extLst>
              <a:ext uri="{FF2B5EF4-FFF2-40B4-BE49-F238E27FC236}">
                <a16:creationId xmlns:a16="http://schemas.microsoft.com/office/drawing/2014/main" id="{79E6898F-07D7-43A5-8A4C-F2F7425CDF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Premium Vector | Queue to the doctor. waiting room in hospital. seniors  waiting in queue for medical consultation. clinic interior.">
            <a:extLst>
              <a:ext uri="{FF2B5EF4-FFF2-40B4-BE49-F238E27FC236}">
                <a16:creationId xmlns:a16="http://schemas.microsoft.com/office/drawing/2014/main" id="{1C6F0648-57BE-4387-84E9-49869CFAF665}"/>
              </a:ext>
            </a:extLst>
          </p:cNvPr>
          <p:cNvSpPr>
            <a:spLocks noChangeAspect="1" noChangeArrowheads="1"/>
          </p:cNvSpPr>
          <p:nvPr/>
        </p:nvSpPr>
        <p:spPr bwMode="auto">
          <a:xfrm>
            <a:off x="6096000" y="3429000"/>
            <a:ext cx="2089638" cy="20896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1B2DA59-7ADC-4B92-A237-7D7D03B04188}"/>
              </a:ext>
            </a:extLst>
          </p:cNvPr>
          <p:cNvPicPr>
            <a:picLocks noChangeAspect="1"/>
          </p:cNvPicPr>
          <p:nvPr/>
        </p:nvPicPr>
        <p:blipFill>
          <a:blip r:embed="rId3"/>
          <a:stretch>
            <a:fillRect/>
          </a:stretch>
        </p:blipFill>
        <p:spPr>
          <a:xfrm>
            <a:off x="4616846" y="2635747"/>
            <a:ext cx="2805908" cy="1425119"/>
          </a:xfrm>
          <a:prstGeom prst="rect">
            <a:avLst/>
          </a:prstGeom>
        </p:spPr>
      </p:pic>
      <p:sp>
        <p:nvSpPr>
          <p:cNvPr id="8" name="Arrow: Right 7">
            <a:extLst>
              <a:ext uri="{FF2B5EF4-FFF2-40B4-BE49-F238E27FC236}">
                <a16:creationId xmlns:a16="http://schemas.microsoft.com/office/drawing/2014/main" id="{3B99E984-DCE6-474E-A8C3-BBDE1D48190F}"/>
              </a:ext>
            </a:extLst>
          </p:cNvPr>
          <p:cNvSpPr/>
          <p:nvPr/>
        </p:nvSpPr>
        <p:spPr>
          <a:xfrm>
            <a:off x="2499514" y="3042261"/>
            <a:ext cx="975947" cy="66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8D1789F-11FA-4AEA-A60F-4963698BBF8C}"/>
              </a:ext>
            </a:extLst>
          </p:cNvPr>
          <p:cNvSpPr/>
          <p:nvPr/>
        </p:nvSpPr>
        <p:spPr>
          <a:xfrm>
            <a:off x="8185638" y="3014185"/>
            <a:ext cx="975947" cy="66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016828-2FC7-4679-AF5E-A6BADBEEEC8C}"/>
              </a:ext>
            </a:extLst>
          </p:cNvPr>
          <p:cNvSpPr txBox="1"/>
          <p:nvPr/>
        </p:nvSpPr>
        <p:spPr>
          <a:xfrm>
            <a:off x="3856333" y="4241406"/>
            <a:ext cx="4684488" cy="400110"/>
          </a:xfrm>
          <a:prstGeom prst="rect">
            <a:avLst/>
          </a:prstGeom>
          <a:noFill/>
        </p:spPr>
        <p:txBody>
          <a:bodyPr wrap="none" rtlCol="0">
            <a:spAutoFit/>
          </a:bodyPr>
          <a:lstStyle/>
          <a:p>
            <a:r>
              <a:rPr lang="en-US"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LONG QUEUES FOR REGISTRATION</a:t>
            </a:r>
          </a:p>
        </p:txBody>
      </p:sp>
      <p:pic>
        <p:nvPicPr>
          <p:cNvPr id="11" name="Picture 10">
            <a:extLst>
              <a:ext uri="{FF2B5EF4-FFF2-40B4-BE49-F238E27FC236}">
                <a16:creationId xmlns:a16="http://schemas.microsoft.com/office/drawing/2014/main" id="{4FD4A6C6-2440-4294-AE98-EC67A9DD98AA}"/>
              </a:ext>
            </a:extLst>
          </p:cNvPr>
          <p:cNvPicPr>
            <a:picLocks noChangeAspect="1"/>
          </p:cNvPicPr>
          <p:nvPr/>
        </p:nvPicPr>
        <p:blipFill rotWithShape="1">
          <a:blip r:embed="rId4"/>
          <a:srcRect l="16523" t="8057" r="17744"/>
          <a:stretch/>
        </p:blipFill>
        <p:spPr>
          <a:xfrm>
            <a:off x="9513755" y="2536234"/>
            <a:ext cx="2323471" cy="1733246"/>
          </a:xfrm>
          <a:prstGeom prst="rect">
            <a:avLst/>
          </a:prstGeom>
        </p:spPr>
      </p:pic>
      <p:sp>
        <p:nvSpPr>
          <p:cNvPr id="12" name="TextBox 11">
            <a:extLst>
              <a:ext uri="{FF2B5EF4-FFF2-40B4-BE49-F238E27FC236}">
                <a16:creationId xmlns:a16="http://schemas.microsoft.com/office/drawing/2014/main" id="{7C02ECC2-D993-4AC5-A705-45876B77FD63}"/>
              </a:ext>
            </a:extLst>
          </p:cNvPr>
          <p:cNvSpPr txBox="1"/>
          <p:nvPr/>
        </p:nvSpPr>
        <p:spPr>
          <a:xfrm>
            <a:off x="9628600" y="4323963"/>
            <a:ext cx="1960793"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CHECKUP</a:t>
            </a:r>
          </a:p>
        </p:txBody>
      </p:sp>
      <p:sp>
        <p:nvSpPr>
          <p:cNvPr id="13" name="Arrow: Curved Up 12">
            <a:extLst>
              <a:ext uri="{FF2B5EF4-FFF2-40B4-BE49-F238E27FC236}">
                <a16:creationId xmlns:a16="http://schemas.microsoft.com/office/drawing/2014/main" id="{23289A8D-10F6-4236-9C03-80D06C565B2F}"/>
              </a:ext>
            </a:extLst>
          </p:cNvPr>
          <p:cNvSpPr/>
          <p:nvPr/>
        </p:nvSpPr>
        <p:spPr>
          <a:xfrm>
            <a:off x="1776046" y="4967125"/>
            <a:ext cx="8845062" cy="1316626"/>
          </a:xfrm>
          <a:prstGeom prst="curvedUp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Multiplication Sign 13">
            <a:extLst>
              <a:ext uri="{FF2B5EF4-FFF2-40B4-BE49-F238E27FC236}">
                <a16:creationId xmlns:a16="http://schemas.microsoft.com/office/drawing/2014/main" id="{3C36B16C-2B48-4379-B6C7-2278D50E5396}"/>
              </a:ext>
            </a:extLst>
          </p:cNvPr>
          <p:cNvSpPr/>
          <p:nvPr/>
        </p:nvSpPr>
        <p:spPr>
          <a:xfrm>
            <a:off x="4482046" y="1830822"/>
            <a:ext cx="2994907" cy="289064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CE345E2-C337-45F1-90BE-2568B3E5C5D4}"/>
              </a:ext>
            </a:extLst>
          </p:cNvPr>
          <p:cNvSpPr txBox="1"/>
          <p:nvPr/>
        </p:nvSpPr>
        <p:spPr>
          <a:xfrm>
            <a:off x="3475461" y="4920917"/>
            <a:ext cx="5899639" cy="923330"/>
          </a:xfrm>
          <a:prstGeom prst="rect">
            <a:avLst/>
          </a:prstGeom>
          <a:noFill/>
        </p:spPr>
        <p:txBody>
          <a:bodyPr wrap="square" rtlCol="0">
            <a:spAutoFit/>
          </a:bodyPr>
          <a:lstStyle/>
          <a:p>
            <a:pPr algn="ctr"/>
            <a:r>
              <a:rPr lang="en-US" b="1" dirty="0">
                <a:solidFill>
                  <a:schemeClr val="accent5">
                    <a:lumMod val="50000"/>
                  </a:schemeClr>
                </a:solidFill>
              </a:rPr>
              <a:t>We will create a platform where patient can provide their information and our executive will go to the hospital and get the registration done for them.</a:t>
            </a:r>
          </a:p>
        </p:txBody>
      </p:sp>
    </p:spTree>
    <p:extLst>
      <p:ext uri="{BB962C8B-B14F-4D97-AF65-F5344CB8AC3E}">
        <p14:creationId xmlns:p14="http://schemas.microsoft.com/office/powerpoint/2010/main" val="16585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5D97F-8A21-4DB4-87AF-4A5656421139}"/>
              </a:ext>
            </a:extLst>
          </p:cNvPr>
          <p:cNvSpPr txBox="1"/>
          <p:nvPr/>
        </p:nvSpPr>
        <p:spPr>
          <a:xfrm>
            <a:off x="411773" y="940776"/>
            <a:ext cx="11368454" cy="5940088"/>
          </a:xfrm>
          <a:prstGeom prst="rect">
            <a:avLst/>
          </a:prstGeom>
          <a:noFill/>
        </p:spPr>
        <p:txBody>
          <a:bodyPr wrap="square" rtlCol="0">
            <a:spAutoFit/>
          </a:bodyPr>
          <a:lstStyle/>
          <a:p>
            <a:r>
              <a:rPr lang="en-US" sz="2800" b="1" dirty="0"/>
              <a:t>WHY QATAAR?</a:t>
            </a:r>
          </a:p>
          <a:p>
            <a:endParaRPr lang="en-US" sz="2800" b="1" dirty="0"/>
          </a:p>
          <a:p>
            <a:endParaRPr lang="en-US" dirty="0"/>
          </a:p>
          <a:p>
            <a:r>
              <a:rPr lang="en-US" dirty="0"/>
              <a:t>Most of us have gone through this situation where we have to wait in long queues to get even a normal treatment at a govt. hospital. We curse the system and often make statements like take </a:t>
            </a:r>
            <a:r>
              <a:rPr lang="en-US" b="0" i="0" dirty="0">
                <a:solidFill>
                  <a:srgbClr val="222222"/>
                </a:solidFill>
                <a:effectLst/>
                <a:latin typeface="Google Sans"/>
              </a:rPr>
              <a:t>₹ </a:t>
            </a:r>
            <a:r>
              <a:rPr lang="en-US" dirty="0"/>
              <a:t>100-200 but remove this process of waiting in queues.</a:t>
            </a:r>
          </a:p>
          <a:p>
            <a:endParaRPr lang="en-US" dirty="0"/>
          </a:p>
          <a:p>
            <a:r>
              <a:rPr lang="en-US" dirty="0"/>
              <a:t>When we go to a govt hospital we have to go to their OPD early morning get ourselves registered, &amp; then they might refer us to some specific department according to our problem. And after that they will give us next date for checkups, procedures and all. Sound tiring already? Well add to it you cant miss your dates or otherwise you might have to undergo the whole process again. The toughest part is waiting in queues, &amp; you are required to that every next day and it becomes even more tough if you don’t have anyone with you.</a:t>
            </a:r>
          </a:p>
          <a:p>
            <a:endParaRPr lang="en-US" dirty="0"/>
          </a:p>
          <a:p>
            <a:r>
              <a:rPr lang="en-US" dirty="0"/>
              <a:t>Here comes QATAAR in play, patient will register on our app and provide us detail. For </a:t>
            </a:r>
            <a:r>
              <a:rPr lang="en-US" dirty="0" err="1"/>
              <a:t>eg</a:t>
            </a:r>
            <a:r>
              <a:rPr lang="en-US" dirty="0"/>
              <a:t> department and all other personal details required for generating their health card. Our executive from nearby hub to that hospital would go to hospital and get all the registration process done. Meanwhile patients can check the status of whole process from their app.</a:t>
            </a:r>
          </a:p>
          <a:p>
            <a:endParaRPr lang="en-US" dirty="0"/>
          </a:p>
          <a:p>
            <a:endParaRPr lang="en-US" dirty="0"/>
          </a:p>
          <a:p>
            <a:endParaRPr lang="en-US" dirty="0"/>
          </a:p>
        </p:txBody>
      </p:sp>
    </p:spTree>
    <p:extLst>
      <p:ext uri="{BB962C8B-B14F-4D97-AF65-F5344CB8AC3E}">
        <p14:creationId xmlns:p14="http://schemas.microsoft.com/office/powerpoint/2010/main" val="416233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80587-3FA5-4375-8DA9-3E35E1E76FFD}"/>
              </a:ext>
            </a:extLst>
          </p:cNvPr>
          <p:cNvSpPr txBox="1"/>
          <p:nvPr/>
        </p:nvSpPr>
        <p:spPr>
          <a:xfrm>
            <a:off x="782515" y="1186906"/>
            <a:ext cx="10471638" cy="3693319"/>
          </a:xfrm>
          <a:prstGeom prst="rect">
            <a:avLst/>
          </a:prstGeom>
          <a:noFill/>
        </p:spPr>
        <p:txBody>
          <a:bodyPr wrap="square" rtlCol="0">
            <a:spAutoFit/>
          </a:bodyPr>
          <a:lstStyle/>
          <a:p>
            <a:pPr algn="ctr"/>
            <a:r>
              <a:rPr lang="en-US" sz="3600" b="1" dirty="0"/>
              <a:t>TOOL AND TECHNOLOGY USED</a:t>
            </a:r>
          </a:p>
          <a:p>
            <a:pPr algn="ctr"/>
            <a:endParaRPr lang="en-US" sz="3600" b="1" dirty="0"/>
          </a:p>
          <a:p>
            <a:pPr marL="285750" indent="-285750">
              <a:buFont typeface="Arial" panose="020B0604020202020204" pitchFamily="34" charset="0"/>
              <a:buChar char="•"/>
            </a:pPr>
            <a:r>
              <a:rPr lang="en-US" dirty="0"/>
              <a:t>KODULAR.IO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FIREBASE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AIRTABLE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SIGNAL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FLURRY BY YAHOO</a:t>
            </a:r>
          </a:p>
        </p:txBody>
      </p:sp>
      <p:pic>
        <p:nvPicPr>
          <p:cNvPr id="4" name="Picture 3">
            <a:extLst>
              <a:ext uri="{FF2B5EF4-FFF2-40B4-BE49-F238E27FC236}">
                <a16:creationId xmlns:a16="http://schemas.microsoft.com/office/drawing/2014/main" id="{EF330E30-2A2A-4483-90EF-5CD859877DA8}"/>
              </a:ext>
            </a:extLst>
          </p:cNvPr>
          <p:cNvPicPr>
            <a:picLocks noChangeAspect="1"/>
          </p:cNvPicPr>
          <p:nvPr/>
        </p:nvPicPr>
        <p:blipFill>
          <a:blip r:embed="rId2"/>
          <a:stretch>
            <a:fillRect/>
          </a:stretch>
        </p:blipFill>
        <p:spPr>
          <a:xfrm>
            <a:off x="6028684" y="2858757"/>
            <a:ext cx="1026338" cy="1026338"/>
          </a:xfrm>
          <a:prstGeom prst="rect">
            <a:avLst/>
          </a:prstGeom>
        </p:spPr>
      </p:pic>
      <p:pic>
        <p:nvPicPr>
          <p:cNvPr id="6" name="Picture 5">
            <a:extLst>
              <a:ext uri="{FF2B5EF4-FFF2-40B4-BE49-F238E27FC236}">
                <a16:creationId xmlns:a16="http://schemas.microsoft.com/office/drawing/2014/main" id="{058FB813-EBFC-405B-A2C0-C066F750925A}"/>
              </a:ext>
            </a:extLst>
          </p:cNvPr>
          <p:cNvPicPr>
            <a:picLocks noChangeAspect="1"/>
          </p:cNvPicPr>
          <p:nvPr/>
        </p:nvPicPr>
        <p:blipFill>
          <a:blip r:embed="rId3"/>
          <a:stretch>
            <a:fillRect/>
          </a:stretch>
        </p:blipFill>
        <p:spPr>
          <a:xfrm>
            <a:off x="7863915" y="2255791"/>
            <a:ext cx="4199131" cy="1906832"/>
          </a:xfrm>
          <a:prstGeom prst="rect">
            <a:avLst/>
          </a:prstGeom>
        </p:spPr>
      </p:pic>
      <p:pic>
        <p:nvPicPr>
          <p:cNvPr id="8" name="Picture 7">
            <a:extLst>
              <a:ext uri="{FF2B5EF4-FFF2-40B4-BE49-F238E27FC236}">
                <a16:creationId xmlns:a16="http://schemas.microsoft.com/office/drawing/2014/main" id="{A5ADECDD-1056-409E-BB82-915F2F7746D1}"/>
              </a:ext>
            </a:extLst>
          </p:cNvPr>
          <p:cNvPicPr>
            <a:picLocks noChangeAspect="1"/>
          </p:cNvPicPr>
          <p:nvPr/>
        </p:nvPicPr>
        <p:blipFill>
          <a:blip r:embed="rId4"/>
          <a:stretch>
            <a:fillRect/>
          </a:stretch>
        </p:blipFill>
        <p:spPr>
          <a:xfrm>
            <a:off x="8614996" y="5119540"/>
            <a:ext cx="2472104" cy="1373391"/>
          </a:xfrm>
          <a:prstGeom prst="rect">
            <a:avLst/>
          </a:prstGeom>
        </p:spPr>
      </p:pic>
      <p:pic>
        <p:nvPicPr>
          <p:cNvPr id="10" name="Picture 9">
            <a:extLst>
              <a:ext uri="{FF2B5EF4-FFF2-40B4-BE49-F238E27FC236}">
                <a16:creationId xmlns:a16="http://schemas.microsoft.com/office/drawing/2014/main" id="{26A41200-7D77-4CD3-BAC8-73BAB8279E27}"/>
              </a:ext>
            </a:extLst>
          </p:cNvPr>
          <p:cNvPicPr>
            <a:picLocks noChangeAspect="1"/>
          </p:cNvPicPr>
          <p:nvPr/>
        </p:nvPicPr>
        <p:blipFill rotWithShape="1">
          <a:blip r:embed="rId5"/>
          <a:srcRect l="8143" t="18958" r="52464" b="19939"/>
          <a:stretch/>
        </p:blipFill>
        <p:spPr>
          <a:xfrm>
            <a:off x="5644662" y="4282280"/>
            <a:ext cx="2301232" cy="1969476"/>
          </a:xfrm>
          <a:prstGeom prst="rect">
            <a:avLst/>
          </a:prstGeom>
        </p:spPr>
      </p:pic>
      <p:pic>
        <p:nvPicPr>
          <p:cNvPr id="12" name="Picture 11">
            <a:extLst>
              <a:ext uri="{FF2B5EF4-FFF2-40B4-BE49-F238E27FC236}">
                <a16:creationId xmlns:a16="http://schemas.microsoft.com/office/drawing/2014/main" id="{78F3B3A1-1080-4D22-BEE3-B55094BC3940}"/>
              </a:ext>
            </a:extLst>
          </p:cNvPr>
          <p:cNvPicPr>
            <a:picLocks noChangeAspect="1"/>
          </p:cNvPicPr>
          <p:nvPr/>
        </p:nvPicPr>
        <p:blipFill>
          <a:blip r:embed="rId6"/>
          <a:stretch>
            <a:fillRect/>
          </a:stretch>
        </p:blipFill>
        <p:spPr>
          <a:xfrm>
            <a:off x="8614996" y="4232838"/>
            <a:ext cx="2195147" cy="521347"/>
          </a:xfrm>
          <a:prstGeom prst="rect">
            <a:avLst/>
          </a:prstGeom>
        </p:spPr>
      </p:pic>
    </p:spTree>
    <p:extLst>
      <p:ext uri="{BB962C8B-B14F-4D97-AF65-F5344CB8AC3E}">
        <p14:creationId xmlns:p14="http://schemas.microsoft.com/office/powerpoint/2010/main" val="119924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66175-3BD6-4E1C-AA1B-00A247BF5B60}"/>
              </a:ext>
            </a:extLst>
          </p:cNvPr>
          <p:cNvSpPr txBox="1"/>
          <p:nvPr/>
        </p:nvSpPr>
        <p:spPr>
          <a:xfrm>
            <a:off x="1688122" y="3110225"/>
            <a:ext cx="8941777" cy="1015663"/>
          </a:xfrm>
          <a:prstGeom prst="rect">
            <a:avLst/>
          </a:prstGeom>
          <a:noFill/>
        </p:spPr>
        <p:txBody>
          <a:bodyPr wrap="square" rtlCol="0">
            <a:spAutoFit/>
          </a:bodyPr>
          <a:lstStyle/>
          <a:p>
            <a:pPr algn="ctr"/>
            <a:r>
              <a:rPr lang="en-US" sz="6000" b="1" dirty="0"/>
              <a:t>THANK YOU</a:t>
            </a:r>
          </a:p>
        </p:txBody>
      </p:sp>
    </p:spTree>
    <p:extLst>
      <p:ext uri="{BB962C8B-B14F-4D97-AF65-F5344CB8AC3E}">
        <p14:creationId xmlns:p14="http://schemas.microsoft.com/office/powerpoint/2010/main" val="25258279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{120C9A3F-6883-47D6-93AC-5E37609F3606}tf33552983_win32</Template>
  <TotalTime>107</TotalTime>
  <Words>348</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Franklin Gothic Book</vt:lpstr>
      <vt:lpstr>Franklin Gothic Demi</vt:lpstr>
      <vt:lpstr>Google Sans</vt:lpstr>
      <vt:lpstr>Segoe Script</vt:lpstr>
      <vt:lpstr>Wingdings</vt:lpstr>
      <vt:lpstr>Wingdings 2</vt:lpstr>
      <vt:lpstr>DividendVTI</vt:lpstr>
      <vt:lpstr>Hypertext assassins</vt:lpstr>
      <vt:lpstr>QATAAR</vt:lpstr>
      <vt:lpstr>problem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Singh</dc:creator>
  <cp:lastModifiedBy>Ankit Singh</cp:lastModifiedBy>
  <cp:revision>12</cp:revision>
  <dcterms:created xsi:type="dcterms:W3CDTF">2021-05-29T07:35:55Z</dcterms:created>
  <dcterms:modified xsi:type="dcterms:W3CDTF">2021-05-29T09:23:41Z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