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</p:sldIdLst>
  <p:sldSz cx="18288000" cy="10287000"/>
  <p:notesSz cx="6858000" cy="9144000"/>
  <p:embeddedFontLst>
    <p:embeddedFont>
      <p:font typeface="Open Sans 1" charset="1" panose="020B0606030504020204"/>
      <p:regular r:id="rId6"/>
    </p:embeddedFont>
    <p:embeddedFont>
      <p:font typeface="Open Sans 1 Bold" charset="1" panose="020B0806030504020204"/>
      <p:regular r:id="rId7"/>
    </p:embeddedFont>
    <p:embeddedFont>
      <p:font typeface="Open Sans 1 Italics" charset="1" panose="020B0606030504020204"/>
      <p:regular r:id="rId8"/>
    </p:embeddedFont>
    <p:embeddedFont>
      <p:font typeface="Open Sans 1 Bold Italics" charset="1" panose="020B08060305040202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Open Sans 2" charset="1" panose="020B0606030504020204"/>
      <p:regular r:id="rId14"/>
    </p:embeddedFont>
    <p:embeddedFont>
      <p:font typeface="Open Sans 2 Bold" charset="1" panose="020B0806030504020204"/>
      <p:regular r:id="rId15"/>
    </p:embeddedFont>
    <p:embeddedFont>
      <p:font typeface="Open Sans 2 Italics" charset="1" panose="020B0606030504020204"/>
      <p:regular r:id="rId16"/>
    </p:embeddedFont>
    <p:embeddedFont>
      <p:font typeface="Open Sans 2 Bold Italics" charset="1" panose="020B0806030504020204"/>
      <p:regular r:id="rId17"/>
    </p:embeddedFont>
    <p:embeddedFont>
      <p:font typeface="Crimson Roman" charset="1" panose="02030503060406020304"/>
      <p:regular r:id="rId18"/>
    </p:embeddedFont>
    <p:embeddedFont>
      <p:font typeface="Crimson Roman Bold" charset="1" panose="02000703000000000000"/>
      <p:regular r:id="rId19"/>
    </p:embeddedFont>
    <p:embeddedFont>
      <p:font typeface="Crimson Roman Italics" charset="1" panose="02000503000000000000"/>
      <p:regular r:id="rId20"/>
    </p:embeddedFont>
    <p:embeddedFont>
      <p:font typeface="Crimson Roman Bold Italics" charset="1" panose="02000703000000000000"/>
      <p:regular r:id="rId21"/>
    </p:embeddedFont>
    <p:embeddedFont>
      <p:font typeface="Aristotelica Pro ExtraLight" charset="1" panose="00000400000000000000"/>
      <p:regular r:id="rId22"/>
    </p:embeddedFont>
    <p:embeddedFont>
      <p:font typeface="Aristotelica Pro ExtraLight Bold" charset="1" panose="000004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258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8901094"/>
            <a:ext cx="18288000" cy="9535"/>
          </a:xfrm>
          <a:prstGeom prst="rect">
            <a:avLst/>
          </a:prstGeom>
          <a:solidFill>
            <a:srgbClr val="F8F8F8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6847825" y="9456134"/>
            <a:ext cx="411475" cy="173005"/>
            <a:chOff x="0" y="0"/>
            <a:chExt cx="1208230" cy="508000"/>
          </a:xfrm>
        </p:grpSpPr>
        <p:sp>
          <p:nvSpPr>
            <p:cNvPr name="Freeform 4" id="4"/>
            <p:cNvSpPr/>
            <p:nvPr/>
          </p:nvSpPr>
          <p:spPr>
            <a:xfrm>
              <a:off x="0" y="215900"/>
              <a:ext cx="912320" cy="76200"/>
            </a:xfrm>
            <a:custGeom>
              <a:avLst/>
              <a:gdLst/>
              <a:ahLst/>
              <a:cxnLst/>
              <a:rect r="r" b="b" t="t" l="l"/>
              <a:pathLst>
                <a:path h="76200" w="912320">
                  <a:moveTo>
                    <a:pt x="0" y="0"/>
                  </a:moveTo>
                  <a:lnTo>
                    <a:pt x="912320" y="0"/>
                  </a:lnTo>
                  <a:lnTo>
                    <a:pt x="91232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833580" y="1270"/>
              <a:ext cx="374650" cy="505460"/>
            </a:xfrm>
            <a:custGeom>
              <a:avLst/>
              <a:gdLst/>
              <a:ahLst/>
              <a:cxnLst/>
              <a:rect r="r" b="b" t="t" l="l"/>
              <a:pathLst>
                <a:path h="505460" w="37465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0" t="10867" r="0" b="10867"/>
          <a:stretch>
            <a:fillRect/>
          </a:stretch>
        </p:blipFill>
        <p:spPr>
          <a:xfrm flipH="false" flipV="false" rot="0">
            <a:off x="0" y="0"/>
            <a:ext cx="8127041" cy="890109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6645502" y="897447"/>
            <a:ext cx="613798" cy="403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pc="-24" sz="2400">
                <a:solidFill>
                  <a:srgbClr val="F8F8F8"/>
                </a:solidFill>
                <a:latin typeface="Open Sans 1 Bold"/>
              </a:rPr>
              <a:t>01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390720" y="4029463"/>
            <a:ext cx="8606470" cy="2228075"/>
            <a:chOff x="0" y="0"/>
            <a:chExt cx="11475293" cy="297076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57765"/>
              <a:ext cx="11475293" cy="21031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480"/>
                </a:lnSpc>
              </a:pPr>
              <a:r>
                <a:rPr lang="en-US" sz="10400">
                  <a:solidFill>
                    <a:srgbClr val="F8F8F8"/>
                  </a:solidFill>
                  <a:latin typeface="Aristotelica Pro ExtraLight Bold"/>
                </a:rPr>
                <a:t>Teambot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465057"/>
              <a:ext cx="8112970" cy="5113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8F8F8"/>
                  </a:solidFill>
                  <a:latin typeface="Open Sans 1"/>
                </a:rPr>
                <a:t>Заводить новые знакомства несложно.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BCCB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55506" y="3615062"/>
            <a:ext cx="7754789" cy="2436552"/>
            <a:chOff x="0" y="0"/>
            <a:chExt cx="10339718" cy="324873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85282"/>
              <a:ext cx="10339718" cy="15603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159"/>
                </a:lnSpc>
              </a:pPr>
              <a:r>
                <a:rPr lang="en-US" sz="6800">
                  <a:solidFill>
                    <a:srgbClr val="303D4D"/>
                  </a:solidFill>
                  <a:latin typeface="Crimson Roman Bold"/>
                </a:rPr>
                <a:t>Цель-задачи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038419"/>
              <a:ext cx="8983773" cy="1166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77"/>
                </a:lnSpc>
                <a:spcBef>
                  <a:spcPct val="0"/>
                </a:spcBef>
              </a:pPr>
              <a:r>
                <a:rPr lang="en-US" sz="2555">
                  <a:solidFill>
                    <a:srgbClr val="303D4D"/>
                  </a:solidFill>
                  <a:latin typeface="Open Sans 1"/>
                </a:rPr>
                <a:t>Создать телеграмм-бот для знакомств сотрудников одной компании.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855244" y="3781265"/>
            <a:ext cx="5685682" cy="2008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18057" indent="-159028" lvl="1">
              <a:lnSpc>
                <a:spcPts val="3274"/>
              </a:lnSpc>
              <a:buFont typeface="Arial"/>
              <a:buChar char="•"/>
            </a:pPr>
            <a:r>
              <a:rPr lang="en-US" sz="1926">
                <a:solidFill>
                  <a:srgbClr val="303D4D"/>
                </a:solidFill>
                <a:latin typeface="Open Sans 1"/>
              </a:rPr>
              <a:t>Создание компании</a:t>
            </a:r>
          </a:p>
          <a:p>
            <a:pPr marL="318057" indent="-159029" lvl="1">
              <a:lnSpc>
                <a:spcPts val="3274"/>
              </a:lnSpc>
              <a:buFont typeface="Arial"/>
              <a:buChar char="•"/>
            </a:pPr>
            <a:r>
              <a:rPr lang="en-US" sz="1926">
                <a:solidFill>
                  <a:srgbClr val="303D4D"/>
                </a:solidFill>
                <a:latin typeface="Open Sans 1"/>
              </a:rPr>
              <a:t>Подключение к компании</a:t>
            </a:r>
          </a:p>
          <a:p>
            <a:pPr marL="318057" indent="-159029" lvl="1">
              <a:lnSpc>
                <a:spcPts val="3274"/>
              </a:lnSpc>
              <a:buFont typeface="Arial"/>
              <a:buChar char="•"/>
            </a:pPr>
            <a:r>
              <a:rPr lang="en-US" sz="1926">
                <a:solidFill>
                  <a:srgbClr val="303D4D"/>
                </a:solidFill>
                <a:latin typeface="Open Sans 1"/>
              </a:rPr>
              <a:t>Создание встреч (получение контактов)</a:t>
            </a:r>
          </a:p>
          <a:p>
            <a:pPr marL="318057" indent="-159029" lvl="1">
              <a:lnSpc>
                <a:spcPts val="3274"/>
              </a:lnSpc>
              <a:buFont typeface="Arial"/>
              <a:buChar char="•"/>
            </a:pPr>
            <a:r>
              <a:rPr lang="en-US" sz="1926">
                <a:solidFill>
                  <a:srgbClr val="303D4D"/>
                </a:solidFill>
                <a:latin typeface="Open Sans 1"/>
              </a:rPr>
              <a:t>Взаимодействие с компанией</a:t>
            </a:r>
          </a:p>
          <a:p>
            <a:pPr marL="318057" indent="-159029" lvl="1">
              <a:lnSpc>
                <a:spcPts val="3274"/>
              </a:lnSpc>
              <a:buFont typeface="Arial"/>
              <a:buChar char="•"/>
            </a:pPr>
            <a:r>
              <a:rPr lang="en-US" sz="1926">
                <a:solidFill>
                  <a:srgbClr val="303D4D"/>
                </a:solidFill>
                <a:latin typeface="Open Sans 1"/>
              </a:rPr>
              <a:t>Корректная работа телеграмм-бота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540926" y="990600"/>
            <a:ext cx="613798" cy="403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pc="-24" sz="2400">
                <a:solidFill>
                  <a:srgbClr val="303D4D"/>
                </a:solidFill>
                <a:latin typeface="Open Sans 1 Bold"/>
              </a:rPr>
              <a:t>02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0" y="8901094"/>
            <a:ext cx="18288000" cy="9535"/>
          </a:xfrm>
          <a:prstGeom prst="rect">
            <a:avLst/>
          </a:prstGeom>
          <a:solidFill>
            <a:srgbClr val="303D4D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16847825" y="9456134"/>
            <a:ext cx="411475" cy="173005"/>
            <a:chOff x="0" y="0"/>
            <a:chExt cx="1208230" cy="508000"/>
          </a:xfrm>
        </p:grpSpPr>
        <p:sp>
          <p:nvSpPr>
            <p:cNvPr name="Freeform 9" id="9"/>
            <p:cNvSpPr/>
            <p:nvPr/>
          </p:nvSpPr>
          <p:spPr>
            <a:xfrm>
              <a:off x="0" y="215900"/>
              <a:ext cx="912320" cy="76200"/>
            </a:xfrm>
            <a:custGeom>
              <a:avLst/>
              <a:gdLst/>
              <a:ahLst/>
              <a:cxnLst/>
              <a:rect r="r" b="b" t="t" l="l"/>
              <a:pathLst>
                <a:path h="76200" w="912320">
                  <a:moveTo>
                    <a:pt x="0" y="0"/>
                  </a:moveTo>
                  <a:lnTo>
                    <a:pt x="912320" y="0"/>
                  </a:lnTo>
                  <a:lnTo>
                    <a:pt x="91232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303D4D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833580" y="1270"/>
              <a:ext cx="374650" cy="505460"/>
            </a:xfrm>
            <a:custGeom>
              <a:avLst/>
              <a:gdLst/>
              <a:ahLst/>
              <a:cxnLst/>
              <a:rect r="r" b="b" t="t" l="l"/>
              <a:pathLst>
                <a:path h="505460" w="37465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303D4D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3258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66775"/>
            <a:ext cx="13222884" cy="1210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59"/>
              </a:lnSpc>
            </a:pPr>
            <a:r>
              <a:rPr lang="en-US" sz="6800">
                <a:solidFill>
                  <a:srgbClr val="F8F8F8"/>
                </a:solidFill>
                <a:latin typeface="Crimson Roman Bold"/>
              </a:rPr>
              <a:t>Для чего?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606124"/>
            <a:ext cx="11464970" cy="1544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8F8F8"/>
                </a:solidFill>
                <a:latin typeface="Open Sans 1"/>
              </a:rPr>
              <a:t>Командная работа - это самое важное в любой компании. Teambot позволяет удобно и без лишних затрат времени познакомиться с коллегами.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540926" y="990600"/>
            <a:ext cx="613798" cy="403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pc="-24" sz="2400">
                <a:solidFill>
                  <a:srgbClr val="F8F8F8"/>
                </a:solidFill>
                <a:latin typeface="Open Sans 1 Bold"/>
              </a:rPr>
              <a:t>03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0" y="8901094"/>
            <a:ext cx="18288000" cy="9535"/>
          </a:xfrm>
          <a:prstGeom prst="rect">
            <a:avLst/>
          </a:prstGeom>
          <a:solidFill>
            <a:srgbClr val="F8F8F8"/>
          </a:solidFill>
        </p:spPr>
      </p:sp>
      <p:grpSp>
        <p:nvGrpSpPr>
          <p:cNvPr name="Group 6" id="6"/>
          <p:cNvGrpSpPr/>
          <p:nvPr/>
        </p:nvGrpSpPr>
        <p:grpSpPr>
          <a:xfrm rot="0">
            <a:off x="16847825" y="9456134"/>
            <a:ext cx="411475" cy="173005"/>
            <a:chOff x="0" y="0"/>
            <a:chExt cx="1208230" cy="508000"/>
          </a:xfrm>
        </p:grpSpPr>
        <p:sp>
          <p:nvSpPr>
            <p:cNvPr name="Freeform 7" id="7"/>
            <p:cNvSpPr/>
            <p:nvPr/>
          </p:nvSpPr>
          <p:spPr>
            <a:xfrm>
              <a:off x="0" y="215900"/>
              <a:ext cx="912320" cy="76200"/>
            </a:xfrm>
            <a:custGeom>
              <a:avLst/>
              <a:gdLst/>
              <a:ahLst/>
              <a:cxnLst/>
              <a:rect r="r" b="b" t="t" l="l"/>
              <a:pathLst>
                <a:path h="76200" w="912320">
                  <a:moveTo>
                    <a:pt x="0" y="0"/>
                  </a:moveTo>
                  <a:lnTo>
                    <a:pt x="912320" y="0"/>
                  </a:lnTo>
                  <a:lnTo>
                    <a:pt x="91232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833580" y="1270"/>
              <a:ext cx="374650" cy="505460"/>
            </a:xfrm>
            <a:custGeom>
              <a:avLst/>
              <a:gdLst/>
              <a:ahLst/>
              <a:cxnLst/>
              <a:rect r="r" b="b" t="t" l="l"/>
              <a:pathLst>
                <a:path h="505460" w="37465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8901094"/>
            <a:ext cx="18288000" cy="9535"/>
          </a:xfrm>
          <a:prstGeom prst="rect">
            <a:avLst/>
          </a:prstGeom>
          <a:solidFill>
            <a:srgbClr val="303D4D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6847825" y="9456134"/>
            <a:ext cx="411475" cy="173005"/>
            <a:chOff x="0" y="0"/>
            <a:chExt cx="1208230" cy="508000"/>
          </a:xfrm>
        </p:grpSpPr>
        <p:sp>
          <p:nvSpPr>
            <p:cNvPr name="Freeform 4" id="4"/>
            <p:cNvSpPr/>
            <p:nvPr/>
          </p:nvSpPr>
          <p:spPr>
            <a:xfrm>
              <a:off x="0" y="215900"/>
              <a:ext cx="912320" cy="76200"/>
            </a:xfrm>
            <a:custGeom>
              <a:avLst/>
              <a:gdLst/>
              <a:ahLst/>
              <a:cxnLst/>
              <a:rect r="r" b="b" t="t" l="l"/>
              <a:pathLst>
                <a:path h="76200" w="912320">
                  <a:moveTo>
                    <a:pt x="0" y="0"/>
                  </a:moveTo>
                  <a:lnTo>
                    <a:pt x="912320" y="0"/>
                  </a:lnTo>
                  <a:lnTo>
                    <a:pt x="91232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303D4D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833580" y="1270"/>
              <a:ext cx="374650" cy="505460"/>
            </a:xfrm>
            <a:custGeom>
              <a:avLst/>
              <a:gdLst/>
              <a:ahLst/>
              <a:cxnLst/>
              <a:rect r="r" b="b" t="t" l="l"/>
              <a:pathLst>
                <a:path h="505460" w="37465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303D4D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16121" t="8926" r="0" b="19692"/>
          <a:stretch>
            <a:fillRect/>
          </a:stretch>
        </p:blipFill>
        <p:spPr>
          <a:xfrm flipH="false" flipV="false" rot="0">
            <a:off x="0" y="0"/>
            <a:ext cx="6972931" cy="8901094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8183561" y="1555080"/>
            <a:ext cx="9075739" cy="4410172"/>
            <a:chOff x="0" y="0"/>
            <a:chExt cx="12100986" cy="588022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161925"/>
              <a:ext cx="12100986" cy="15603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159"/>
                </a:lnSpc>
              </a:pPr>
              <a:r>
                <a:rPr lang="en-US" sz="6800">
                  <a:solidFill>
                    <a:srgbClr val="303D4D"/>
                  </a:solidFill>
                  <a:latin typeface="Crimson Roman Bold"/>
                </a:rPr>
                <a:t>Функционал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848312"/>
              <a:ext cx="12100986" cy="5113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303D4D"/>
                  </a:solidFill>
                  <a:latin typeface="Open Sans 1"/>
                </a:rPr>
                <a:t>Создание и удаление компании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674747"/>
              <a:ext cx="12100986" cy="6827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152"/>
                </a:lnSpc>
              </a:pPr>
              <a:r>
                <a:rPr lang="en-US" sz="1266">
                  <a:solidFill>
                    <a:srgbClr val="303D4D"/>
                  </a:solidFill>
                  <a:latin typeface="Open Sans 1"/>
                </a:rPr>
                <a:t>/createcompany - создание компании</a:t>
              </a:r>
            </a:p>
            <a:p>
              <a:pPr>
                <a:lnSpc>
                  <a:spcPts val="2152"/>
                </a:lnSpc>
              </a:pPr>
              <a:r>
                <a:rPr lang="en-US" sz="1266">
                  <a:solidFill>
                    <a:srgbClr val="303D4D"/>
                  </a:solidFill>
                  <a:latin typeface="Open Sans 1"/>
                </a:rPr>
                <a:t>/delete_company - удаление компании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4009341"/>
              <a:ext cx="12100986" cy="5113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303D4D"/>
                  </a:solidFill>
                  <a:latin typeface="Open Sans 1"/>
                </a:rPr>
                <a:t>Подключение к компании, выход, создание встречи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4835776"/>
              <a:ext cx="12100986" cy="1044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152"/>
                </a:lnSpc>
              </a:pPr>
              <a:r>
                <a:rPr lang="en-US" sz="1266">
                  <a:solidFill>
                    <a:srgbClr val="303D4D"/>
                  </a:solidFill>
                  <a:latin typeface="Open Sans 1"/>
                </a:rPr>
                <a:t>/connectcompany - подключение к компании</a:t>
              </a:r>
            </a:p>
            <a:p>
              <a:pPr>
                <a:lnSpc>
                  <a:spcPts val="2152"/>
                </a:lnSpc>
              </a:pPr>
              <a:r>
                <a:rPr lang="en-US" sz="1266">
                  <a:solidFill>
                    <a:srgbClr val="303D4D"/>
                  </a:solidFill>
                  <a:latin typeface="Open Sans 1"/>
                </a:rPr>
                <a:t>/exit_company - выход из компании</a:t>
              </a:r>
            </a:p>
            <a:p>
              <a:pPr>
                <a:lnSpc>
                  <a:spcPts val="2152"/>
                </a:lnSpc>
              </a:pPr>
              <a:r>
                <a:rPr lang="en-US" sz="1266">
                  <a:solidFill>
                    <a:srgbClr val="303D4D"/>
                  </a:solidFill>
                  <a:latin typeface="Open Sans 1"/>
                </a:rPr>
                <a:t>/meet - создание встречи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3258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74432" y="2406969"/>
            <a:ext cx="7939135" cy="789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67"/>
              </a:lnSpc>
              <a:spcBef>
                <a:spcPct val="0"/>
              </a:spcBef>
            </a:pPr>
            <a:r>
              <a:rPr lang="en-US" sz="4690">
                <a:solidFill>
                  <a:srgbClr val="F8F8F8"/>
                </a:solidFill>
                <a:latin typeface="Open Sans 1"/>
              </a:rPr>
              <a:t>Используемые технологии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121913" y="4538636"/>
            <a:ext cx="10044174" cy="2446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6"/>
              </a:lnSpc>
            </a:pPr>
            <a:r>
              <a:rPr lang="en-US" sz="3504">
                <a:solidFill>
                  <a:srgbClr val="F8F8F8"/>
                </a:solidFill>
                <a:latin typeface="Open Sans 2"/>
              </a:rPr>
              <a:t>Язык программирования Python,</a:t>
            </a:r>
            <a:r>
              <a:rPr lang="en-US" sz="3504">
                <a:solidFill>
                  <a:srgbClr val="F8F8F8"/>
                </a:solidFill>
                <a:latin typeface="Open Sans 2"/>
              </a:rPr>
              <a:t> </a:t>
            </a:r>
          </a:p>
          <a:p>
            <a:pPr algn="ctr">
              <a:lnSpc>
                <a:spcPts val="4906"/>
              </a:lnSpc>
            </a:pPr>
            <a:r>
              <a:rPr lang="en-US" sz="3504">
                <a:solidFill>
                  <a:srgbClr val="F8F8F8"/>
                </a:solidFill>
                <a:latin typeface="Open Sans 2"/>
              </a:rPr>
              <a:t>б</a:t>
            </a:r>
            <a:r>
              <a:rPr lang="en-US" sz="3504">
                <a:solidFill>
                  <a:srgbClr val="F8F8F8"/>
                </a:solidFill>
                <a:latin typeface="Open Sans 2"/>
              </a:rPr>
              <a:t>иблиотеки Python: aiogram, sqlalchemy, logging, requests</a:t>
            </a:r>
          </a:p>
          <a:p>
            <a:pPr>
              <a:lnSpc>
                <a:spcPts val="4906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6645502" y="990600"/>
            <a:ext cx="613798" cy="393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pc="-24" sz="2400">
                <a:solidFill>
                  <a:srgbClr val="F8F8F8"/>
                </a:solidFill>
                <a:latin typeface="Open Sans 1 Bold"/>
              </a:rPr>
              <a:t>05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0" y="8901094"/>
            <a:ext cx="18288000" cy="9535"/>
          </a:xfrm>
          <a:prstGeom prst="rect">
            <a:avLst/>
          </a:prstGeom>
          <a:solidFill>
            <a:srgbClr val="F8F8F8"/>
          </a:solidFill>
        </p:spPr>
      </p:sp>
      <p:grpSp>
        <p:nvGrpSpPr>
          <p:cNvPr name="Group 6" id="6"/>
          <p:cNvGrpSpPr/>
          <p:nvPr/>
        </p:nvGrpSpPr>
        <p:grpSpPr>
          <a:xfrm rot="0">
            <a:off x="16847825" y="9456134"/>
            <a:ext cx="411475" cy="173005"/>
            <a:chOff x="0" y="0"/>
            <a:chExt cx="1208230" cy="508000"/>
          </a:xfrm>
        </p:grpSpPr>
        <p:sp>
          <p:nvSpPr>
            <p:cNvPr name="Freeform 7" id="7"/>
            <p:cNvSpPr/>
            <p:nvPr/>
          </p:nvSpPr>
          <p:spPr>
            <a:xfrm>
              <a:off x="0" y="215900"/>
              <a:ext cx="912320" cy="76200"/>
            </a:xfrm>
            <a:custGeom>
              <a:avLst/>
              <a:gdLst/>
              <a:ahLst/>
              <a:cxnLst/>
              <a:rect r="r" b="b" t="t" l="l"/>
              <a:pathLst>
                <a:path h="76200" w="912320">
                  <a:moveTo>
                    <a:pt x="0" y="0"/>
                  </a:moveTo>
                  <a:lnTo>
                    <a:pt x="912320" y="0"/>
                  </a:lnTo>
                  <a:lnTo>
                    <a:pt x="91232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8" id="8"/>
            <p:cNvSpPr/>
            <p:nvPr/>
          </p:nvSpPr>
          <p:spPr>
            <a:xfrm>
              <a:off x="833580" y="1270"/>
              <a:ext cx="374650" cy="505460"/>
            </a:xfrm>
            <a:custGeom>
              <a:avLst/>
              <a:gdLst/>
              <a:ahLst/>
              <a:cxnLst/>
              <a:rect r="r" b="b" t="t" l="l"/>
              <a:pathLst>
                <a:path h="505460" w="37465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8901094"/>
            <a:ext cx="18288000" cy="9535"/>
          </a:xfrm>
          <a:prstGeom prst="rect">
            <a:avLst/>
          </a:prstGeom>
          <a:solidFill>
            <a:srgbClr val="303D4D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6847825" y="9456134"/>
            <a:ext cx="411475" cy="173005"/>
            <a:chOff x="0" y="0"/>
            <a:chExt cx="1208230" cy="508000"/>
          </a:xfrm>
        </p:grpSpPr>
        <p:sp>
          <p:nvSpPr>
            <p:cNvPr name="Freeform 4" id="4"/>
            <p:cNvSpPr/>
            <p:nvPr/>
          </p:nvSpPr>
          <p:spPr>
            <a:xfrm>
              <a:off x="0" y="215900"/>
              <a:ext cx="912320" cy="76200"/>
            </a:xfrm>
            <a:custGeom>
              <a:avLst/>
              <a:gdLst/>
              <a:ahLst/>
              <a:cxnLst/>
              <a:rect r="r" b="b" t="t" l="l"/>
              <a:pathLst>
                <a:path h="76200" w="912320">
                  <a:moveTo>
                    <a:pt x="0" y="0"/>
                  </a:moveTo>
                  <a:lnTo>
                    <a:pt x="912320" y="0"/>
                  </a:lnTo>
                  <a:lnTo>
                    <a:pt x="91232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303D4D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833580" y="1270"/>
              <a:ext cx="374650" cy="505460"/>
            </a:xfrm>
            <a:custGeom>
              <a:avLst/>
              <a:gdLst/>
              <a:ahLst/>
              <a:cxnLst/>
              <a:rect r="r" b="b" t="t" l="l"/>
              <a:pathLst>
                <a:path h="505460" w="37465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303D4D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8434" t="7521" r="0" b="15955"/>
          <a:stretch>
            <a:fillRect/>
          </a:stretch>
        </p:blipFill>
        <p:spPr>
          <a:xfrm flipH="false" flipV="false" rot="0">
            <a:off x="11391269" y="1028700"/>
            <a:ext cx="5868031" cy="6866798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923925"/>
            <a:ext cx="9075739" cy="71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35"/>
              </a:lnSpc>
            </a:pPr>
            <a:r>
              <a:rPr lang="en-US" sz="3863">
                <a:solidFill>
                  <a:srgbClr val="303D4D"/>
                </a:solidFill>
                <a:latin typeface="Crimson Roman Bold"/>
              </a:rPr>
              <a:t>Дальнейшие пути развития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665364"/>
            <a:ext cx="8793398" cy="526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75"/>
              </a:lnSpc>
              <a:spcBef>
                <a:spcPct val="0"/>
              </a:spcBef>
            </a:pPr>
            <a:r>
              <a:rPr lang="en-US" sz="3125">
                <a:solidFill>
                  <a:srgbClr val="303D4D"/>
                </a:solidFill>
                <a:latin typeface="Open Sans 1"/>
              </a:rPr>
              <a:t>1. Анонимные встречи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086350"/>
            <a:ext cx="8793398" cy="526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5"/>
              </a:lnSpc>
              <a:spcBef>
                <a:spcPct val="0"/>
              </a:spcBef>
            </a:pPr>
            <a:r>
              <a:rPr lang="en-US" sz="3125">
                <a:solidFill>
                  <a:srgbClr val="303D4D"/>
                </a:solidFill>
                <a:latin typeface="Open Sans 1"/>
              </a:rPr>
              <a:t>2. Групповые встречи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474908"/>
            <a:ext cx="8793398" cy="526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5"/>
              </a:lnSpc>
              <a:spcBef>
                <a:spcPct val="0"/>
              </a:spcBef>
            </a:pPr>
            <a:r>
              <a:rPr lang="en-US" sz="3125">
                <a:solidFill>
                  <a:srgbClr val="303D4D"/>
                </a:solidFill>
                <a:latin typeface="Open Sans 1"/>
              </a:rPr>
              <a:t>3. Анкета интересов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44680" y="4735837"/>
            <a:ext cx="5798641" cy="71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35"/>
              </a:lnSpc>
            </a:pPr>
            <a:r>
              <a:rPr lang="en-US" sz="3863">
                <a:solidFill>
                  <a:srgbClr val="303D4D"/>
                </a:solidFill>
                <a:latin typeface="Crimson Roman Bold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DAE9yJLyAmM</dc:identifier>
  <dcterms:modified xsi:type="dcterms:W3CDTF">2011-08-01T06:04:30Z</dcterms:modified>
  <cp:revision>1</cp:revision>
  <dc:title>Зеленая и Белая Корпоративная Руководство о Культуре Компании Презентация</dc:title>
</cp:coreProperties>
</file>