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05" autoAdjust="0"/>
  </p:normalViewPr>
  <p:slideViewPr>
    <p:cSldViewPr snapToGrid="0">
      <p:cViewPr>
        <p:scale>
          <a:sx n="66" d="100"/>
          <a:sy n="66" d="100"/>
        </p:scale>
        <p:origin x="14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80104-4259-4695-91C6-B4515980C7C6}" type="datetimeFigureOut">
              <a:rPr lang="en-US" smtClean="0"/>
              <a:t>5/5/2014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28C9-8B65-41EF-B767-96A6EAAA6E0A}" type="slidenum">
              <a:rPr lang="en-US" smtClean="0"/>
              <a:t>‹#›</a:t>
            </a:fld>
            <a:endParaRPr lang="en-US"/>
          </a:p>
        </p:txBody>
      </p:sp>
    </p:spTree>
    <p:extLst>
      <p:ext uri="{BB962C8B-B14F-4D97-AF65-F5344CB8AC3E}">
        <p14:creationId xmlns:p14="http://schemas.microsoft.com/office/powerpoint/2010/main" val="112074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Integral image:</a:t>
            </a:r>
            <a:r>
              <a:rPr lang="en-US" baseline="0" dirty="0" smtClean="0"/>
              <a:t> tam </a:t>
            </a:r>
            <a:r>
              <a:rPr lang="en-US" baseline="0" dirty="0" err="1" smtClean="0"/>
              <a:t>dich</a:t>
            </a:r>
            <a:r>
              <a:rPr lang="en-US" baseline="0" dirty="0" smtClean="0"/>
              <a:t> -&gt; </a:t>
            </a:r>
            <a:r>
              <a:rPr lang="en-US" baseline="0" dirty="0" err="1" smtClean="0"/>
              <a:t>anh</a:t>
            </a:r>
            <a:r>
              <a:rPr lang="en-US" baseline="0" dirty="0" smtClean="0"/>
              <a:t> lien </a:t>
            </a:r>
            <a:r>
              <a:rPr lang="en-US" baseline="0" dirty="0" err="1" smtClean="0"/>
              <a:t>doi</a:t>
            </a:r>
            <a:endParaRPr lang="en-US" baseline="0" dirty="0" smtClean="0"/>
          </a:p>
          <a:p>
            <a:r>
              <a:rPr lang="en-US" baseline="0" dirty="0" smtClean="0"/>
              <a:t>Cascade: </a:t>
            </a:r>
            <a:r>
              <a:rPr lang="en-US" baseline="0" dirty="0" err="1" smtClean="0"/>
              <a:t>mo</a:t>
            </a:r>
            <a:r>
              <a:rPr lang="en-US" baseline="0" dirty="0" smtClean="0"/>
              <a:t> </a:t>
            </a:r>
            <a:r>
              <a:rPr lang="en-US" baseline="0" dirty="0" err="1" smtClean="0"/>
              <a:t>hinh</a:t>
            </a:r>
            <a:r>
              <a:rPr lang="en-US" baseline="0" dirty="0" smtClean="0"/>
              <a:t> </a:t>
            </a:r>
            <a:r>
              <a:rPr lang="en-US" baseline="0" dirty="0" err="1" smtClean="0"/>
              <a:t>thac</a:t>
            </a:r>
            <a:endParaRPr lang="en-US" dirty="0"/>
          </a:p>
        </p:txBody>
      </p:sp>
      <p:sp>
        <p:nvSpPr>
          <p:cNvPr id="4" name="Slide Number Placeholder 3"/>
          <p:cNvSpPr>
            <a:spLocks noGrp="1"/>
          </p:cNvSpPr>
          <p:nvPr>
            <p:ph type="sldNum" sz="quarter" idx="10"/>
          </p:nvPr>
        </p:nvSpPr>
        <p:spPr/>
        <p:txBody>
          <a:bodyPr/>
          <a:lstStyle/>
          <a:p>
            <a:fld id="{E47628C9-8B65-41EF-B767-96A6EAAA6E0A}" type="slidenum">
              <a:rPr lang="en-US" smtClean="0"/>
              <a:t>3</a:t>
            </a:fld>
            <a:endParaRPr lang="en-US"/>
          </a:p>
        </p:txBody>
      </p:sp>
    </p:spTree>
    <p:extLst>
      <p:ext uri="{BB962C8B-B14F-4D97-AF65-F5344CB8AC3E}">
        <p14:creationId xmlns:p14="http://schemas.microsoft.com/office/powerpoint/2010/main" val="338352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28C9-8B65-41EF-B767-96A6EAAA6E0A}" type="slidenum">
              <a:rPr lang="en-US" smtClean="0"/>
              <a:t>4</a:t>
            </a:fld>
            <a:endParaRPr lang="en-US"/>
          </a:p>
        </p:txBody>
      </p:sp>
    </p:spTree>
    <p:extLst>
      <p:ext uri="{BB962C8B-B14F-4D97-AF65-F5344CB8AC3E}">
        <p14:creationId xmlns:p14="http://schemas.microsoft.com/office/powerpoint/2010/main" val="88848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81219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368726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1577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7D41E-864F-4DD5-94C5-80CA54180E2B}"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275319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77D41E-864F-4DD5-94C5-80CA54180E2B}"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76418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77D41E-864F-4DD5-94C5-80CA54180E2B}"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26665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77D41E-864F-4DD5-94C5-80CA54180E2B}" type="datetimeFigureOut">
              <a:rPr lang="en-US" smtClean="0"/>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354258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77D41E-864F-4DD5-94C5-80CA54180E2B}"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28817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7D41E-864F-4DD5-94C5-80CA54180E2B}" type="datetimeFigureOut">
              <a:rPr lang="en-US" smtClean="0"/>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41334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7D41E-864F-4DD5-94C5-80CA54180E2B}"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298975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7D41E-864F-4DD5-94C5-80CA54180E2B}"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BE0E-4697-432D-8F75-207CD5ED3B45}" type="slidenum">
              <a:rPr lang="en-US" smtClean="0"/>
              <a:t>‹#›</a:t>
            </a:fld>
            <a:endParaRPr lang="en-US"/>
          </a:p>
        </p:txBody>
      </p:sp>
    </p:spTree>
    <p:extLst>
      <p:ext uri="{BB962C8B-B14F-4D97-AF65-F5344CB8AC3E}">
        <p14:creationId xmlns:p14="http://schemas.microsoft.com/office/powerpoint/2010/main" val="15569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7D41E-864F-4DD5-94C5-80CA54180E2B}" type="datetimeFigureOut">
              <a:rPr lang="en-US" smtClean="0"/>
              <a:t>5/5/2014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3BE0E-4697-432D-8F75-207CD5ED3B45}" type="slidenum">
              <a:rPr lang="en-US" smtClean="0"/>
              <a:t>‹#›</a:t>
            </a:fld>
            <a:endParaRPr lang="en-US"/>
          </a:p>
        </p:txBody>
      </p:sp>
    </p:spTree>
    <p:extLst>
      <p:ext uri="{BB962C8B-B14F-4D97-AF65-F5344CB8AC3E}">
        <p14:creationId xmlns:p14="http://schemas.microsoft.com/office/powerpoint/2010/main" val="1168623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Viola%E2%80%93Jones_object_detection_framewo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Viola-Jones Algorithm</a:t>
            </a:r>
            <a:endParaRPr lang="en-US" dirty="0">
              <a:latin typeface="Cambria" panose="020405030504060302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1589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27086" y="0"/>
            <a:ext cx="4586513" cy="6858000"/>
          </a:xfrm>
          <a:prstGeom prst="rect">
            <a:avLst/>
          </a:prstGeom>
        </p:spPr>
      </p:pic>
    </p:spTree>
    <p:extLst>
      <p:ext uri="{BB962C8B-B14F-4D97-AF65-F5344CB8AC3E}">
        <p14:creationId xmlns:p14="http://schemas.microsoft.com/office/powerpoint/2010/main" val="3812307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l" rtl="0">
              <a:lnSpc>
                <a:spcPct val="90000"/>
              </a:lnSpc>
              <a:spcBef>
                <a:spcPct val="0"/>
              </a:spcBef>
            </a:pPr>
            <a:r>
              <a:rPr lang="en-US" sz="4400" b="1" dirty="0">
                <a:latin typeface="Cambria" panose="02040503050406030204" pitchFamily="18" charset="0"/>
              </a:rPr>
              <a:t>Train data to use Viola-Jones </a:t>
            </a:r>
            <a:r>
              <a:rPr lang="en-US" sz="4400" b="1" dirty="0" smtClean="0">
                <a:latin typeface="Cambria" panose="02040503050406030204" pitchFamily="18" charset="0"/>
              </a:rPr>
              <a:t>algorithm</a:t>
            </a:r>
            <a:endParaRPr lang="en-US" sz="4400"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pPr indent="454025" algn="just"/>
            <a:r>
              <a:rPr lang="en-US" dirty="0">
                <a:latin typeface="Cambria" panose="02040503050406030204" pitchFamily="18" charset="0"/>
              </a:rPr>
              <a:t>To apply the algorithm in project, we device traffic sign into 2 main class: one for triangle traffic sign (warning traffic sign), one for circle traffic sign (prohibitory, mandatory traffic sign).</a:t>
            </a:r>
          </a:p>
          <a:p>
            <a:pPr indent="454025" algn="just"/>
            <a:r>
              <a:rPr lang="en-US" dirty="0">
                <a:latin typeface="Cambria" panose="02040503050406030204" pitchFamily="18" charset="0"/>
              </a:rPr>
              <a:t>The image use to train each class contain 2 types: </a:t>
            </a:r>
          </a:p>
          <a:p>
            <a:pPr indent="454025" algn="just"/>
            <a:r>
              <a:rPr lang="en-US" dirty="0">
                <a:latin typeface="Cambria" panose="02040503050406030204" pitchFamily="18" charset="0"/>
              </a:rPr>
              <a:t>Positive image: contain only traffic sign image clipped.</a:t>
            </a:r>
          </a:p>
          <a:p>
            <a:pPr indent="454025" algn="just"/>
            <a:r>
              <a:rPr lang="en-US" dirty="0">
                <a:latin typeface="Cambria" panose="02040503050406030204" pitchFamily="18" charset="0"/>
              </a:rPr>
              <a:t>Negative image: contain what every image not have traffic sign, such as the image of street, market, tree…</a:t>
            </a:r>
          </a:p>
          <a:p>
            <a:pPr algn="just"/>
            <a:endParaRPr lang="en-US" dirty="0">
              <a:latin typeface="Cambria" panose="02040503050406030204" pitchFamily="18" charset="0"/>
            </a:endParaRPr>
          </a:p>
        </p:txBody>
      </p:sp>
    </p:spTree>
    <p:extLst>
      <p:ext uri="{BB962C8B-B14F-4D97-AF65-F5344CB8AC3E}">
        <p14:creationId xmlns:p14="http://schemas.microsoft.com/office/powerpoint/2010/main" val="3077054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67179" y="324847"/>
            <a:ext cx="8112365" cy="6198544"/>
            <a:chOff x="697805" y="324847"/>
            <a:chExt cx="8112365" cy="6198544"/>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97805" y="324847"/>
              <a:ext cx="8112365" cy="5655039"/>
            </a:xfrm>
            <a:prstGeom prst="rect">
              <a:avLst/>
            </a:prstGeom>
          </p:spPr>
        </p:pic>
        <p:sp>
          <p:nvSpPr>
            <p:cNvPr id="5" name="TextBox 4"/>
            <p:cNvSpPr txBox="1"/>
            <p:nvPr/>
          </p:nvSpPr>
          <p:spPr>
            <a:xfrm>
              <a:off x="2670629" y="6154059"/>
              <a:ext cx="4513943" cy="369332"/>
            </a:xfrm>
            <a:prstGeom prst="rect">
              <a:avLst/>
            </a:prstGeom>
            <a:noFill/>
          </p:spPr>
          <p:txBody>
            <a:bodyPr wrap="square" rtlCol="0">
              <a:spAutoFit/>
            </a:bodyPr>
            <a:lstStyle/>
            <a:p>
              <a:r>
                <a:rPr lang="en-US" dirty="0">
                  <a:latin typeface="Cambria" panose="02040503050406030204" pitchFamily="18" charset="0"/>
                </a:rPr>
                <a:t>Triangle Traffic Sign Train Sample Image</a:t>
              </a:r>
            </a:p>
          </p:txBody>
        </p:sp>
      </p:grpSp>
    </p:spTree>
    <p:extLst>
      <p:ext uri="{BB962C8B-B14F-4D97-AF65-F5344CB8AC3E}">
        <p14:creationId xmlns:p14="http://schemas.microsoft.com/office/powerpoint/2010/main" val="2716016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40228" y="362857"/>
            <a:ext cx="7736115" cy="6204075"/>
            <a:chOff x="740228" y="362857"/>
            <a:chExt cx="7736115" cy="6204075"/>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40228" y="362857"/>
              <a:ext cx="7736115" cy="5544457"/>
            </a:xfrm>
            <a:prstGeom prst="rect">
              <a:avLst/>
            </a:prstGeom>
          </p:spPr>
        </p:pic>
        <p:sp>
          <p:nvSpPr>
            <p:cNvPr id="5" name="TextBox 4"/>
            <p:cNvSpPr txBox="1"/>
            <p:nvPr/>
          </p:nvSpPr>
          <p:spPr>
            <a:xfrm>
              <a:off x="2365829" y="6197600"/>
              <a:ext cx="4412342" cy="369332"/>
            </a:xfrm>
            <a:prstGeom prst="rect">
              <a:avLst/>
            </a:prstGeom>
            <a:noFill/>
          </p:spPr>
          <p:txBody>
            <a:bodyPr wrap="square" rtlCol="0">
              <a:spAutoFit/>
            </a:bodyPr>
            <a:lstStyle/>
            <a:p>
              <a:r>
                <a:rPr lang="en-US" dirty="0">
                  <a:latin typeface="Cambria" panose="02040503050406030204" pitchFamily="18" charset="0"/>
                </a:rPr>
                <a:t>Circle Traffic Sign Train Sample Image</a:t>
              </a:r>
            </a:p>
          </p:txBody>
        </p:sp>
      </p:grpSp>
    </p:spTree>
    <p:extLst>
      <p:ext uri="{BB962C8B-B14F-4D97-AF65-F5344CB8AC3E}">
        <p14:creationId xmlns:p14="http://schemas.microsoft.com/office/powerpoint/2010/main" val="370069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25714" y="362857"/>
            <a:ext cx="7808686" cy="5588000"/>
          </a:xfrm>
          <a:prstGeom prst="rect">
            <a:avLst/>
          </a:prstGeom>
        </p:spPr>
      </p:pic>
      <p:sp>
        <p:nvSpPr>
          <p:cNvPr id="5" name="TextBox 4"/>
          <p:cNvSpPr txBox="1"/>
          <p:nvPr/>
        </p:nvSpPr>
        <p:spPr>
          <a:xfrm>
            <a:off x="2198914" y="6183086"/>
            <a:ext cx="4746171" cy="369332"/>
          </a:xfrm>
          <a:prstGeom prst="rect">
            <a:avLst/>
          </a:prstGeom>
          <a:noFill/>
        </p:spPr>
        <p:txBody>
          <a:bodyPr wrap="square" rtlCol="0">
            <a:spAutoFit/>
          </a:bodyPr>
          <a:lstStyle/>
          <a:p>
            <a:pPr algn="ctr"/>
            <a:r>
              <a:rPr lang="en-US" dirty="0">
                <a:latin typeface="Cambria" panose="02040503050406030204" pitchFamily="18" charset="0"/>
              </a:rPr>
              <a:t>Negative Train Sample Image</a:t>
            </a:r>
          </a:p>
        </p:txBody>
      </p:sp>
    </p:spTree>
    <p:extLst>
      <p:ext uri="{BB962C8B-B14F-4D97-AF65-F5344CB8AC3E}">
        <p14:creationId xmlns:p14="http://schemas.microsoft.com/office/powerpoint/2010/main" val="3359194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Train Classifier</a:t>
            </a:r>
            <a:endParaRPr lang="en-US" dirty="0">
              <a:latin typeface="Cambria" panose="02040503050406030204" pitchFamily="18" charset="0"/>
            </a:endParaRPr>
          </a:p>
        </p:txBody>
      </p:sp>
      <p:sp>
        <p:nvSpPr>
          <p:cNvPr id="3" name="Content Placeholder 2"/>
          <p:cNvSpPr>
            <a:spLocks noGrp="1"/>
          </p:cNvSpPr>
          <p:nvPr>
            <p:ph idx="1"/>
          </p:nvPr>
        </p:nvSpPr>
        <p:spPr>
          <a:xfrm>
            <a:off x="628650" y="2072368"/>
            <a:ext cx="7886700" cy="3428546"/>
          </a:xfrm>
        </p:spPr>
        <p:txBody>
          <a:bodyPr/>
          <a:lstStyle/>
          <a:p>
            <a:pPr marL="0" indent="347663" algn="just">
              <a:buNone/>
            </a:pPr>
            <a:r>
              <a:rPr lang="en-US" dirty="0">
                <a:latin typeface="Cambria" panose="02040503050406030204" pitchFamily="18" charset="0"/>
              </a:rPr>
              <a:t>We trained the image many time and get the best detection rate with about 700 positive images and 1500 negative images to each class (see the performance measures about the detection accuracy chart). The time need to train each class is about 3 days with Core i3 M350 2.27 GHz, 2GB Ram available. The result of each train is a XML cascade file contain features to detect traffic sign</a:t>
            </a:r>
            <a:r>
              <a:rPr lang="en-US" dirty="0" smtClean="0">
                <a:latin typeface="Cambria" panose="02040503050406030204" pitchFamily="18" charset="0"/>
              </a:rPr>
              <a:t>.</a:t>
            </a:r>
            <a:endParaRPr lang="en-US" dirty="0">
              <a:latin typeface="Cambria" panose="02040503050406030204" pitchFamily="18" charset="0"/>
            </a:endParaRPr>
          </a:p>
        </p:txBody>
      </p:sp>
    </p:spTree>
    <p:extLst>
      <p:ext uri="{BB962C8B-B14F-4D97-AF65-F5344CB8AC3E}">
        <p14:creationId xmlns:p14="http://schemas.microsoft.com/office/powerpoint/2010/main" val="253882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222" y="1274081"/>
            <a:ext cx="7886700" cy="4351338"/>
          </a:xfrm>
        </p:spPr>
        <p:txBody>
          <a:bodyPr/>
          <a:lstStyle/>
          <a:p>
            <a:r>
              <a:rPr lang="en-US" dirty="0">
                <a:latin typeface="Cambria" panose="02040503050406030204" pitchFamily="18" charset="0"/>
              </a:rPr>
              <a:t>The Viola-Jones (V-J) object detection framework is the first object detection framework to provide competitive object rates in real-time proposed. It can be trained to detect a variety of object classes. In </a:t>
            </a:r>
            <a:r>
              <a:rPr lang="en-US" dirty="0" err="1">
                <a:latin typeface="Cambria" panose="02040503050406030204" pitchFamily="18" charset="0"/>
              </a:rPr>
              <a:t>OpenCV</a:t>
            </a:r>
            <a:r>
              <a:rPr lang="en-US" dirty="0">
                <a:latin typeface="Cambria" panose="02040503050406030204" pitchFamily="18" charset="0"/>
              </a:rPr>
              <a:t>, it’s implemented as </a:t>
            </a:r>
            <a:r>
              <a:rPr lang="en-US" dirty="0" err="1">
                <a:latin typeface="Cambria" panose="02040503050406030204" pitchFamily="18" charset="0"/>
              </a:rPr>
              <a:t>cvHaarDetectObjects</a:t>
            </a:r>
            <a:r>
              <a:rPr lang="en-US" dirty="0">
                <a:latin typeface="Cambria" panose="02040503050406030204" pitchFamily="18" charset="0"/>
              </a:rPr>
              <a:t>() and the new method for multithread is </a:t>
            </a:r>
            <a:r>
              <a:rPr lang="en-US" dirty="0" err="1">
                <a:latin typeface="Cambria" panose="02040503050406030204" pitchFamily="18" charset="0"/>
              </a:rPr>
              <a:t>cascadeClassifier</a:t>
            </a:r>
            <a:r>
              <a:rPr lang="en-US" dirty="0">
                <a:latin typeface="Cambria" panose="02040503050406030204" pitchFamily="18" charset="0"/>
              </a:rPr>
              <a:t>()</a:t>
            </a:r>
          </a:p>
          <a:p>
            <a:r>
              <a:rPr lang="en-US" dirty="0">
                <a:latin typeface="Cambria" panose="02040503050406030204" pitchFamily="18" charset="0"/>
              </a:rPr>
              <a:t>Reference: </a:t>
            </a:r>
            <a:r>
              <a:rPr lang="en-US" u="sng" dirty="0">
                <a:latin typeface="Cambria" panose="02040503050406030204" pitchFamily="18" charset="0"/>
                <a:hlinkClick r:id="rId2"/>
              </a:rPr>
              <a:t>http://</a:t>
            </a:r>
            <a:r>
              <a:rPr lang="en-US" u="sng" dirty="0" smtClean="0">
                <a:latin typeface="Cambria" panose="02040503050406030204" pitchFamily="18" charset="0"/>
                <a:hlinkClick r:id="rId2"/>
              </a:rPr>
              <a:t>en.wikipedia.org/wiki/Viola%E2%80%93Jones_object_detection_framework</a:t>
            </a:r>
            <a:endParaRPr lang="en-US" dirty="0">
              <a:latin typeface="Cambria" panose="02040503050406030204" pitchFamily="18" charset="0"/>
            </a:endParaRPr>
          </a:p>
        </p:txBody>
      </p:sp>
    </p:spTree>
    <p:extLst>
      <p:ext uri="{BB962C8B-B14F-4D97-AF65-F5344CB8AC3E}">
        <p14:creationId xmlns:p14="http://schemas.microsoft.com/office/powerpoint/2010/main" val="3654065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Key ideas of Viola-Jones</a:t>
            </a:r>
            <a:r>
              <a:rPr lang="en-US"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628650" y="2798082"/>
            <a:ext cx="7886700" cy="2107746"/>
          </a:xfrm>
        </p:spPr>
        <p:txBody>
          <a:bodyPr/>
          <a:lstStyle/>
          <a:p>
            <a:pPr lvl="0"/>
            <a:r>
              <a:rPr lang="en-US" dirty="0">
                <a:latin typeface="Cambria" panose="02040503050406030204" pitchFamily="18" charset="0"/>
              </a:rPr>
              <a:t>Integral images for fast feature evaluation</a:t>
            </a:r>
          </a:p>
          <a:p>
            <a:pPr lvl="0"/>
            <a:r>
              <a:rPr lang="en-US" dirty="0">
                <a:latin typeface="Cambria" panose="02040503050406030204" pitchFamily="18" charset="0"/>
              </a:rPr>
              <a:t>Boosting for feature selection</a:t>
            </a:r>
          </a:p>
          <a:p>
            <a:pPr lvl="0"/>
            <a:r>
              <a:rPr lang="en-US" dirty="0">
                <a:latin typeface="Cambria" panose="02040503050406030204" pitchFamily="18" charset="0"/>
              </a:rPr>
              <a:t>Attentional cascade for fast rejection of non-object </a:t>
            </a:r>
            <a:r>
              <a:rPr lang="en-US" dirty="0" smtClean="0">
                <a:latin typeface="Cambria" panose="02040503050406030204" pitchFamily="18" charset="0"/>
              </a:rPr>
              <a:t>windows</a:t>
            </a:r>
            <a:endParaRPr lang="en-US" dirty="0">
              <a:latin typeface="Cambria" panose="02040503050406030204" pitchFamily="18" charset="0"/>
            </a:endParaRPr>
          </a:p>
        </p:txBody>
      </p:sp>
    </p:spTree>
    <p:extLst>
      <p:ext uri="{BB962C8B-B14F-4D97-AF65-F5344CB8AC3E}">
        <p14:creationId xmlns:p14="http://schemas.microsoft.com/office/powerpoint/2010/main" val="3215262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Viola-Jones Technique</a:t>
            </a:r>
            <a:r>
              <a:rPr lang="en-US"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759279" y="2652939"/>
            <a:ext cx="7886700" cy="2543175"/>
          </a:xfrm>
        </p:spPr>
        <p:txBody>
          <a:bodyPr/>
          <a:lstStyle/>
          <a:p>
            <a:pPr lvl="0"/>
            <a:r>
              <a:rPr lang="en-US" dirty="0">
                <a:latin typeface="Cambria" panose="02040503050406030204" pitchFamily="18" charset="0"/>
              </a:rPr>
              <a:t>Feature extraction and feature evaluation</a:t>
            </a:r>
          </a:p>
          <a:p>
            <a:pPr lvl="0"/>
            <a:r>
              <a:rPr lang="en-US" dirty="0">
                <a:latin typeface="Cambria" panose="02040503050406030204" pitchFamily="18" charset="0"/>
              </a:rPr>
              <a:t>Classifier training a feature selection using a method called </a:t>
            </a:r>
            <a:r>
              <a:rPr lang="en-US" dirty="0" err="1">
                <a:latin typeface="Cambria" panose="02040503050406030204" pitchFamily="18" charset="0"/>
              </a:rPr>
              <a:t>AdaBoost</a:t>
            </a:r>
            <a:r>
              <a:rPr lang="en-US" dirty="0">
                <a:latin typeface="Cambria" panose="02040503050406030204" pitchFamily="18" charset="0"/>
              </a:rPr>
              <a:t>.</a:t>
            </a:r>
          </a:p>
          <a:p>
            <a:pPr lvl="0"/>
            <a:r>
              <a:rPr lang="en-US" dirty="0">
                <a:latin typeface="Cambria" panose="02040503050406030204" pitchFamily="18" charset="0"/>
              </a:rPr>
              <a:t>A degenerate decision tree of classifiers is formed.</a:t>
            </a:r>
          </a:p>
          <a:p>
            <a:pPr marL="0"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3353156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Feature extraction and feature evaluation</a:t>
            </a:r>
            <a:r>
              <a:rPr lang="en-US" b="1" dirty="0" smtClean="0">
                <a:latin typeface="Cambria" panose="02040503050406030204" pitchFamily="18" charset="0"/>
              </a:rPr>
              <a:t>:</a:t>
            </a:r>
            <a:endParaRPr lang="en-US" dirty="0">
              <a:latin typeface="Cambria" panose="02040503050406030204" pitchFamily="18" charset="0"/>
            </a:endParaRPr>
          </a:p>
        </p:txBody>
      </p:sp>
      <p:sp>
        <p:nvSpPr>
          <p:cNvPr id="3" name="Content Placeholder 2"/>
          <p:cNvSpPr>
            <a:spLocks noGrp="1"/>
          </p:cNvSpPr>
          <p:nvPr>
            <p:ph idx="1"/>
          </p:nvPr>
        </p:nvSpPr>
        <p:spPr>
          <a:xfrm>
            <a:off x="628650" y="1690689"/>
            <a:ext cx="7886700" cy="4351338"/>
          </a:xfrm>
        </p:spPr>
        <p:txBody>
          <a:bodyPr/>
          <a:lstStyle/>
          <a:p>
            <a:pPr marL="0" indent="0">
              <a:buNone/>
            </a:pPr>
            <a:r>
              <a:rPr lang="en-US" sz="2500" dirty="0">
                <a:latin typeface="Cambria" panose="02040503050406030204" pitchFamily="18" charset="0"/>
              </a:rPr>
              <a:t>Feature extraction:</a:t>
            </a:r>
          </a:p>
          <a:p>
            <a:pPr lvl="0"/>
            <a:r>
              <a:rPr lang="en-US" sz="2500" dirty="0">
                <a:latin typeface="Cambria" panose="02040503050406030204" pitchFamily="18" charset="0"/>
              </a:rPr>
              <a:t>Rectangle feature with four basic types. Value = sum( pixels in black area) – sum(pixels in white area)</a:t>
            </a:r>
          </a:p>
          <a:p>
            <a:pPr lvl="0"/>
            <a:r>
              <a:rPr lang="en-US" sz="2500" dirty="0">
                <a:latin typeface="Cambria" panose="02040503050406030204" pitchFamily="18" charset="0"/>
              </a:rPr>
              <a:t>Each feature is related to a special location in the sub-window</a:t>
            </a:r>
          </a:p>
          <a:p>
            <a:pPr lvl="0"/>
            <a:r>
              <a:rPr lang="en-US" sz="2500" dirty="0">
                <a:latin typeface="Cambria" panose="02040503050406030204" pitchFamily="18" charset="0"/>
              </a:rPr>
              <a:t>Each feature may have any size</a:t>
            </a:r>
          </a:p>
          <a:p>
            <a:endParaRPr lang="en-US" dirty="0">
              <a:latin typeface="Cambria" panose="02040503050406030204" pitchFamily="18" charset="0"/>
            </a:endParaRPr>
          </a:p>
        </p:txBody>
      </p:sp>
      <p:grpSp>
        <p:nvGrpSpPr>
          <p:cNvPr id="6" name="Group 5"/>
          <p:cNvGrpSpPr/>
          <p:nvPr/>
        </p:nvGrpSpPr>
        <p:grpSpPr>
          <a:xfrm>
            <a:off x="1521517" y="4225948"/>
            <a:ext cx="2095024" cy="2471616"/>
            <a:chOff x="3524488" y="4269491"/>
            <a:chExt cx="2095024" cy="2471616"/>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524488" y="4269491"/>
              <a:ext cx="2095024" cy="2095024"/>
            </a:xfrm>
            <a:prstGeom prst="rect">
              <a:avLst/>
            </a:prstGeom>
          </p:spPr>
        </p:pic>
        <p:sp>
          <p:nvSpPr>
            <p:cNvPr id="5" name="TextBox 4"/>
            <p:cNvSpPr txBox="1"/>
            <p:nvPr/>
          </p:nvSpPr>
          <p:spPr>
            <a:xfrm>
              <a:off x="3524488" y="6371775"/>
              <a:ext cx="2095024" cy="369332"/>
            </a:xfrm>
            <a:prstGeom prst="rect">
              <a:avLst/>
            </a:prstGeom>
            <a:noFill/>
          </p:spPr>
          <p:txBody>
            <a:bodyPr wrap="square" rtlCol="0">
              <a:spAutoFit/>
            </a:bodyPr>
            <a:lstStyle/>
            <a:p>
              <a:pPr algn="ctr"/>
              <a:r>
                <a:rPr lang="en-US" dirty="0">
                  <a:latin typeface="Cambria" panose="02040503050406030204" pitchFamily="18" charset="0"/>
                </a:rPr>
                <a:t>Four basic types</a:t>
              </a:r>
            </a:p>
          </p:txBody>
        </p:sp>
      </p:grpSp>
      <p:graphicFrame>
        <p:nvGraphicFramePr>
          <p:cNvPr id="7" name="Object 2"/>
          <p:cNvGraphicFramePr>
            <a:graphicFrameLocks noChangeAspect="1"/>
          </p:cNvGraphicFramePr>
          <p:nvPr>
            <p:extLst>
              <p:ext uri="{D42A27DB-BD31-4B8C-83A1-F6EECF244321}">
                <p14:modId xmlns:p14="http://schemas.microsoft.com/office/powerpoint/2010/main" val="2598203"/>
              </p:ext>
            </p:extLst>
          </p:nvPr>
        </p:nvGraphicFramePr>
        <p:xfrm>
          <a:off x="5592082" y="4225948"/>
          <a:ext cx="3101975" cy="2286000"/>
        </p:xfrm>
        <a:graphic>
          <a:graphicData uri="http://schemas.openxmlformats.org/presentationml/2006/ole">
            <mc:AlternateContent xmlns:mc="http://schemas.openxmlformats.org/markup-compatibility/2006">
              <mc:Choice xmlns:v="urn:schemas-microsoft-com:vml" Requires="v">
                <p:oleObj spid="_x0000_s1027" name="Image" r:id="rId4" imgW="4114286" imgH="2476190" progId="Photoshop.Image.9">
                  <p:embed/>
                </p:oleObj>
              </mc:Choice>
              <mc:Fallback>
                <p:oleObj name="Image" r:id="rId4" imgW="4114286" imgH="2476190" progId="Photoshop.Image.9">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9435"/>
                      <a:stretch>
                        <a:fillRect/>
                      </a:stretch>
                    </p:blipFill>
                    <p:spPr bwMode="auto">
                      <a:xfrm>
                        <a:off x="5592082" y="4225948"/>
                        <a:ext cx="3101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ight Arrow 7"/>
          <p:cNvSpPr/>
          <p:nvPr/>
        </p:nvSpPr>
        <p:spPr>
          <a:xfrm>
            <a:off x="4223657" y="5138057"/>
            <a:ext cx="899886" cy="537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08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rPr>
              <a:t>Feature extraction and feature evaluation:</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b="1" dirty="0">
                <a:latin typeface="Cambria" panose="02040503050406030204" pitchFamily="18" charset="0"/>
              </a:rPr>
              <a:t>Feature evaluation</a:t>
            </a:r>
            <a:r>
              <a:rPr lang="en-US" dirty="0">
                <a:latin typeface="Cambria" panose="02040503050406030204" pitchFamily="18" charset="0"/>
              </a:rPr>
              <a:t>: using Integral Image for rapid computation of rectangular features.</a:t>
            </a:r>
          </a:p>
          <a:p>
            <a:pPr marL="0" indent="0">
              <a:buNone/>
            </a:pPr>
            <a:endParaRPr lang="en-US" dirty="0">
              <a:latin typeface="Cambria" panose="020405030504060302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35201" y="3173356"/>
            <a:ext cx="4934856" cy="3138543"/>
          </a:xfrm>
          <a:prstGeom prst="rect">
            <a:avLst/>
          </a:prstGeom>
        </p:spPr>
      </p:pic>
    </p:spTree>
    <p:extLst>
      <p:ext uri="{BB962C8B-B14F-4D97-AF65-F5344CB8AC3E}">
        <p14:creationId xmlns:p14="http://schemas.microsoft.com/office/powerpoint/2010/main" val="117631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sz="quarter" idx="4294967295"/>
          </p:nvPr>
        </p:nvSpPr>
        <p:spPr>
          <a:xfrm>
            <a:off x="6657582" y="3880411"/>
            <a:ext cx="1447800" cy="1676400"/>
          </a:xfrm>
          <a:prstGeom prst="rect">
            <a:avLst/>
          </a:prstGeom>
          <a:pattFill prst="smConfetti">
            <a:fgClr>
              <a:schemeClr val="accent1"/>
            </a:fgClr>
            <a:bgClr>
              <a:schemeClr val="bg1"/>
            </a:bgClr>
          </a:pattFill>
        </p:spPr>
        <p:txBody>
          <a:bodyPr>
            <a:normAutofit lnSpcReduction="10000"/>
          </a:bodyPr>
          <a:lstStyle/>
          <a:p>
            <a:pPr eaLnBrk="1" hangingPunct="1">
              <a:buFont typeface="Wingdings" panose="05000000000000000000" pitchFamily="2" charset="2"/>
              <a:buNone/>
            </a:pPr>
            <a:r>
              <a:rPr lang="en-US" sz="1400" dirty="0" smtClean="0">
                <a:latin typeface="Cambria" panose="02040503050406030204" pitchFamily="18" charset="0"/>
              </a:rPr>
              <a:t>ii(a) = A</a:t>
            </a:r>
          </a:p>
          <a:p>
            <a:pPr eaLnBrk="1" hangingPunct="1">
              <a:buFont typeface="Wingdings" panose="05000000000000000000" pitchFamily="2" charset="2"/>
              <a:buNone/>
            </a:pPr>
            <a:r>
              <a:rPr lang="en-US" sz="1400" dirty="0" smtClean="0">
                <a:latin typeface="Cambria" panose="02040503050406030204" pitchFamily="18" charset="0"/>
              </a:rPr>
              <a:t>ii(b) = A+B</a:t>
            </a:r>
          </a:p>
          <a:p>
            <a:pPr eaLnBrk="1" hangingPunct="1">
              <a:buFont typeface="Wingdings" panose="05000000000000000000" pitchFamily="2" charset="2"/>
              <a:buNone/>
            </a:pPr>
            <a:r>
              <a:rPr lang="en-US" sz="1400" dirty="0" smtClean="0">
                <a:latin typeface="Cambria" panose="02040503050406030204" pitchFamily="18" charset="0"/>
              </a:rPr>
              <a:t>ii(c) = A+C</a:t>
            </a:r>
          </a:p>
          <a:p>
            <a:pPr eaLnBrk="1" hangingPunct="1">
              <a:buFont typeface="Wingdings" panose="05000000000000000000" pitchFamily="2" charset="2"/>
              <a:buNone/>
            </a:pPr>
            <a:r>
              <a:rPr lang="en-US" sz="1400" dirty="0" smtClean="0">
                <a:latin typeface="Cambria" panose="02040503050406030204" pitchFamily="18" charset="0"/>
              </a:rPr>
              <a:t>ii(d) = A+B+C+D</a:t>
            </a:r>
          </a:p>
          <a:p>
            <a:pPr eaLnBrk="1" hangingPunct="1">
              <a:buFont typeface="Wingdings" panose="05000000000000000000" pitchFamily="2" charset="2"/>
              <a:buNone/>
            </a:pPr>
            <a:r>
              <a:rPr lang="en-US" sz="1400" dirty="0" smtClean="0">
                <a:latin typeface="Cambria" panose="02040503050406030204" pitchFamily="18" charset="0"/>
              </a:rPr>
              <a:t>D = ii(d)+ii(a)-ii(b)-ii(c)</a:t>
            </a:r>
            <a:endParaRPr lang="en-GB" sz="1400" dirty="0" smtClean="0">
              <a:latin typeface="Cambria" panose="02040503050406030204" pitchFamily="18" charset="0"/>
            </a:endParaRPr>
          </a:p>
        </p:txBody>
      </p:sp>
      <p:pic>
        <p:nvPicPr>
          <p:cNvPr id="8" name="Picture 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5069115" y="1359634"/>
            <a:ext cx="3149600" cy="2362200"/>
          </a:xfrm>
          <a:prstGeom prst="rect">
            <a:avLst/>
          </a:prstGeom>
          <a:solidFill>
            <a:schemeClr val="accent1"/>
          </a:solidFill>
          <a:ln>
            <a:solidFill>
              <a:schemeClr val="tx1"/>
            </a:solidFill>
            <a:prstDash val="sysDot"/>
            <a:miter lim="800000"/>
            <a:headEnd/>
            <a:tailEnd/>
          </a:ln>
        </p:spPr>
      </p:pic>
      <p:sp>
        <p:nvSpPr>
          <p:cNvPr id="9" name="Rectangle 8"/>
          <p:cNvSpPr>
            <a:spLocks noChangeArrowheads="1"/>
          </p:cNvSpPr>
          <p:nvPr/>
        </p:nvSpPr>
        <p:spPr bwMode="auto">
          <a:xfrm>
            <a:off x="5094515" y="1658257"/>
            <a:ext cx="2057400" cy="1447800"/>
          </a:xfrm>
          <a:prstGeom prst="rect">
            <a:avLst/>
          </a:prstGeom>
          <a:solidFill>
            <a:schemeClr val="accent1">
              <a:alpha val="41960"/>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mn-MN" sz="1800">
              <a:latin typeface="Cambria" panose="02040503050406030204" pitchFamily="18" charset="0"/>
            </a:endParaRPr>
          </a:p>
        </p:txBody>
      </p:sp>
      <p:sp>
        <p:nvSpPr>
          <p:cNvPr id="10" name="Rectangle 9"/>
          <p:cNvSpPr>
            <a:spLocks noChangeArrowheads="1"/>
          </p:cNvSpPr>
          <p:nvPr/>
        </p:nvSpPr>
        <p:spPr bwMode="auto">
          <a:xfrm>
            <a:off x="5123543" y="1658257"/>
            <a:ext cx="2028372" cy="823686"/>
          </a:xfrm>
          <a:prstGeom prst="rect">
            <a:avLst/>
          </a:prstGeom>
          <a:solidFill>
            <a:schemeClr val="accent1">
              <a:alpha val="38823"/>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mn-MN" sz="1800">
              <a:latin typeface="Cambria" panose="02040503050406030204" pitchFamily="18" charset="0"/>
            </a:endParaRPr>
          </a:p>
        </p:txBody>
      </p:sp>
      <p:pic>
        <p:nvPicPr>
          <p:cNvPr id="11" name="Picture 12" descr="query-i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5" y="3857913"/>
            <a:ext cx="1371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269905" y="1888671"/>
            <a:ext cx="4194629" cy="2012859"/>
          </a:xfrm>
          <a:prstGeom prst="rect">
            <a:avLst/>
          </a:prstGeom>
        </p:spPr>
        <p:txBody>
          <a:bodyPr wrap="square">
            <a:spAutoFit/>
          </a:bodyPr>
          <a:lstStyle/>
          <a:p>
            <a:pPr marL="0" lvl="1">
              <a:lnSpc>
                <a:spcPct val="80000"/>
              </a:lnSpc>
            </a:pPr>
            <a:r>
              <a:rPr lang="en-US" sz="2800" kern="0" dirty="0">
                <a:latin typeface="Cambria" panose="02040503050406030204" pitchFamily="18" charset="0"/>
              </a:rPr>
              <a:t>For example the integral sum inside rectangle D can be computed as:</a:t>
            </a:r>
            <a:br>
              <a:rPr lang="en-US" sz="2800" kern="0" dirty="0">
                <a:latin typeface="Cambria" panose="02040503050406030204" pitchFamily="18" charset="0"/>
              </a:rPr>
            </a:br>
            <a:r>
              <a:rPr lang="en-US" sz="3600" i="1" kern="0" dirty="0" smtClean="0">
                <a:latin typeface="Cambria" panose="02040503050406030204" pitchFamily="18" charset="0"/>
              </a:rPr>
              <a:t>ii</a:t>
            </a:r>
            <a:r>
              <a:rPr lang="en-US" sz="3600" kern="0" dirty="0" smtClean="0">
                <a:latin typeface="Cambria" panose="02040503050406030204" pitchFamily="18" charset="0"/>
              </a:rPr>
              <a:t>(d) + </a:t>
            </a:r>
            <a:r>
              <a:rPr lang="en-US" sz="3600" i="1" kern="0" dirty="0" smtClean="0">
                <a:latin typeface="Cambria" panose="02040503050406030204" pitchFamily="18" charset="0"/>
              </a:rPr>
              <a:t>ii</a:t>
            </a:r>
            <a:r>
              <a:rPr lang="en-US" sz="3600" kern="0" dirty="0" smtClean="0">
                <a:latin typeface="Cambria" panose="02040503050406030204" pitchFamily="18" charset="0"/>
              </a:rPr>
              <a:t>(a) – </a:t>
            </a:r>
            <a:r>
              <a:rPr lang="en-US" sz="3600" i="1" kern="0" dirty="0" smtClean="0">
                <a:latin typeface="Cambria" panose="02040503050406030204" pitchFamily="18" charset="0"/>
              </a:rPr>
              <a:t>ii</a:t>
            </a:r>
            <a:r>
              <a:rPr lang="en-US" sz="3600" kern="0" dirty="0" smtClean="0">
                <a:latin typeface="Cambria" panose="02040503050406030204" pitchFamily="18" charset="0"/>
              </a:rPr>
              <a:t>(b) – </a:t>
            </a:r>
            <a:r>
              <a:rPr lang="en-US" sz="3600" i="1" kern="0" dirty="0" smtClean="0">
                <a:latin typeface="Cambria" panose="02040503050406030204" pitchFamily="18" charset="0"/>
              </a:rPr>
              <a:t>ii</a:t>
            </a:r>
            <a:r>
              <a:rPr lang="en-US" sz="3600" kern="0" dirty="0" smtClean="0">
                <a:latin typeface="Cambria" panose="02040503050406030204" pitchFamily="18" charset="0"/>
              </a:rPr>
              <a:t>(c) </a:t>
            </a:r>
            <a:endParaRPr lang="en-US" sz="3600" kern="0" dirty="0" smtClean="0">
              <a:latin typeface="Cambria" panose="02040503050406030204" pitchFamily="18" charset="0"/>
            </a:endParaRPr>
          </a:p>
        </p:txBody>
      </p:sp>
    </p:spTree>
    <p:extLst>
      <p:ext uri="{BB962C8B-B14F-4D97-AF65-F5344CB8AC3E}">
        <p14:creationId xmlns:p14="http://schemas.microsoft.com/office/powerpoint/2010/main" val="270870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Feature selection</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ambria" panose="02040503050406030204" pitchFamily="18" charset="0"/>
              </a:rPr>
              <a:t>Using </a:t>
            </a:r>
            <a:r>
              <a:rPr lang="en-US" dirty="0" err="1">
                <a:latin typeface="Cambria" panose="02040503050406030204" pitchFamily="18" charset="0"/>
              </a:rPr>
              <a:t>AdaBoost</a:t>
            </a:r>
            <a:r>
              <a:rPr lang="en-US" dirty="0">
                <a:latin typeface="Cambria" panose="02040503050406030204" pitchFamily="18" charset="0"/>
              </a:rPr>
              <a:t> stands for “Adaptive” </a:t>
            </a:r>
            <a:r>
              <a:rPr lang="en-US" dirty="0" smtClean="0">
                <a:latin typeface="Cambria" panose="02040503050406030204" pitchFamily="18" charset="0"/>
              </a:rPr>
              <a:t>boost</a:t>
            </a:r>
          </a:p>
          <a:p>
            <a:pPr lvl="0"/>
            <a:r>
              <a:rPr lang="en-US" dirty="0">
                <a:latin typeface="Cambria" panose="02040503050406030204" pitchFamily="18" charset="0"/>
              </a:rPr>
              <a:t>Constructs a “strong” classifier as a linear combination of weighted simple “weak” classifiers</a:t>
            </a:r>
          </a:p>
          <a:p>
            <a:pPr lvl="0"/>
            <a:r>
              <a:rPr lang="en-US" dirty="0">
                <a:latin typeface="Cambria" panose="02040503050406030204" pitchFamily="18" charset="0"/>
              </a:rPr>
              <a:t>Features as weak classifiers: each single feature may be regarded as a simple weak classifier.</a:t>
            </a:r>
          </a:p>
          <a:p>
            <a:pPr lvl="0"/>
            <a:r>
              <a:rPr lang="en-US" dirty="0">
                <a:latin typeface="Cambria" panose="02040503050406030204" pitchFamily="18" charset="0"/>
              </a:rPr>
              <a:t>An iterative algorithm: </a:t>
            </a:r>
            <a:r>
              <a:rPr lang="en-US" dirty="0" err="1">
                <a:latin typeface="Cambria" panose="02040503050406030204" pitchFamily="18" charset="0"/>
              </a:rPr>
              <a:t>AdaBoost</a:t>
            </a:r>
            <a:r>
              <a:rPr lang="en-US" dirty="0">
                <a:latin typeface="Cambria" panose="02040503050406030204" pitchFamily="18" charset="0"/>
              </a:rPr>
              <a:t> performs a series of trials, each time selecting a new weak classifier.</a:t>
            </a:r>
          </a:p>
          <a:p>
            <a:pPr lvl="0"/>
            <a:r>
              <a:rPr lang="en-US" dirty="0">
                <a:latin typeface="Cambria" panose="02040503050406030204" pitchFamily="18" charset="0"/>
              </a:rPr>
              <a:t>Weights are being applied over the set of the example images: during each iteration, each example/image receives a weight determining it importance.</a:t>
            </a:r>
          </a:p>
          <a:p>
            <a:pPr marL="0"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1744002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Decision tree:</a:t>
            </a:r>
            <a:r>
              <a:rPr lang="en-US" dirty="0">
                <a:latin typeface="Cambria" panose="02040503050406030204" pitchFamily="18" charset="0"/>
              </a:rPr>
              <a:t> Attentional Cascade </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pPr lvl="0"/>
            <a:r>
              <a:rPr lang="en-US" dirty="0">
                <a:latin typeface="Cambria" panose="02040503050406030204" pitchFamily="18" charset="0"/>
              </a:rPr>
              <a:t>The reason the technique is fast.</a:t>
            </a:r>
          </a:p>
          <a:p>
            <a:pPr lvl="0"/>
            <a:r>
              <a:rPr lang="en-US" dirty="0">
                <a:latin typeface="Cambria" panose="02040503050406030204" pitchFamily="18" charset="0"/>
              </a:rPr>
              <a:t>Quick rejection of sub windows.</a:t>
            </a:r>
          </a:p>
          <a:p>
            <a:endParaRPr lang="en-US" dirty="0">
              <a:latin typeface="Cambria" panose="02040503050406030204" pitchFamily="18" charset="0"/>
            </a:endParaRPr>
          </a:p>
        </p:txBody>
      </p:sp>
      <p:grpSp>
        <p:nvGrpSpPr>
          <p:cNvPr id="6" name="Group 5"/>
          <p:cNvGrpSpPr/>
          <p:nvPr/>
        </p:nvGrpSpPr>
        <p:grpSpPr>
          <a:xfrm>
            <a:off x="1936568" y="3260361"/>
            <a:ext cx="5160917" cy="2734039"/>
            <a:chOff x="2313940" y="3187790"/>
            <a:chExt cx="4516120" cy="2196231"/>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13940" y="3187790"/>
              <a:ext cx="4516120" cy="1875790"/>
            </a:xfrm>
            <a:prstGeom prst="rect">
              <a:avLst/>
            </a:prstGeom>
          </p:spPr>
        </p:pic>
        <p:sp>
          <p:nvSpPr>
            <p:cNvPr id="5" name="TextBox 4"/>
            <p:cNvSpPr txBox="1"/>
            <p:nvPr/>
          </p:nvSpPr>
          <p:spPr>
            <a:xfrm>
              <a:off x="3439886" y="5014689"/>
              <a:ext cx="2264228" cy="369332"/>
            </a:xfrm>
            <a:prstGeom prst="rect">
              <a:avLst/>
            </a:prstGeom>
            <a:noFill/>
          </p:spPr>
          <p:txBody>
            <a:bodyPr wrap="square" rtlCol="0">
              <a:spAutoFit/>
            </a:bodyPr>
            <a:lstStyle/>
            <a:p>
              <a:r>
                <a:rPr lang="en-US" dirty="0">
                  <a:latin typeface="Cambria" panose="02040503050406030204" pitchFamily="18" charset="0"/>
                </a:rPr>
                <a:t>Attentional Cascade</a:t>
              </a:r>
            </a:p>
          </p:txBody>
        </p:sp>
      </p:grpSp>
    </p:spTree>
    <p:extLst>
      <p:ext uri="{BB962C8B-B14F-4D97-AF65-F5344CB8AC3E}">
        <p14:creationId xmlns:p14="http://schemas.microsoft.com/office/powerpoint/2010/main" val="307539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523</Words>
  <Application>Microsoft Office PowerPoint</Application>
  <PresentationFormat>On-screen Show (4:3)</PresentationFormat>
  <Paragraphs>49</Paragraphs>
  <Slides>15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Wingdings</vt:lpstr>
      <vt:lpstr>Office Theme</vt:lpstr>
      <vt:lpstr>Image</vt:lpstr>
      <vt:lpstr>Viola-Jones Algorithm</vt:lpstr>
      <vt:lpstr>PowerPoint Presentation</vt:lpstr>
      <vt:lpstr>Key ideas of Viola-Jones:</vt:lpstr>
      <vt:lpstr>Viola-Jones Technique:</vt:lpstr>
      <vt:lpstr>Feature extraction and feature evaluation:</vt:lpstr>
      <vt:lpstr>Feature extraction and feature evaluation:</vt:lpstr>
      <vt:lpstr>PowerPoint Presentation</vt:lpstr>
      <vt:lpstr>Feature selection</vt:lpstr>
      <vt:lpstr>Decision tree: Attentional Cascade </vt:lpstr>
      <vt:lpstr>PowerPoint Presentation</vt:lpstr>
      <vt:lpstr>Train data to use Viola-Jones algorithm</vt:lpstr>
      <vt:lpstr>PowerPoint Presentation</vt:lpstr>
      <vt:lpstr>PowerPoint Presentation</vt:lpstr>
      <vt:lpstr>PowerPoint Presentation</vt:lpstr>
      <vt:lpstr>Train Classifier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Viola-Jones Algorithm</dc:title>
  <dc:creator>Everything</dc:creator>
  <cp:lastModifiedBy>Everything</cp:lastModifiedBy>
  <cp:revision>15</cp:revision>
  <dcterms:created xsi:type="dcterms:W3CDTF">2014-05-05T14:21:26Z</dcterms:created>
  <dcterms:modified xsi:type="dcterms:W3CDTF">2014-05-05T15:03:56Z</dcterms:modified>
</cp:coreProperties>
</file>