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65" r:id="rId2"/>
    <p:sldId id="389" r:id="rId3"/>
    <p:sldId id="271" r:id="rId4"/>
    <p:sldId id="320" r:id="rId5"/>
    <p:sldId id="364" r:id="rId6"/>
    <p:sldId id="359" r:id="rId7"/>
    <p:sldId id="360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88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>
          <p15:clr>
            <a:srgbClr val="A4A3A4"/>
          </p15:clr>
        </p15:guide>
        <p15:guide id="2" orient="horz" pos="1298">
          <p15:clr>
            <a:srgbClr val="A4A3A4"/>
          </p15:clr>
        </p15:guide>
        <p15:guide id="3" pos="567">
          <p15:clr>
            <a:srgbClr val="A4A3A4"/>
          </p15:clr>
        </p15:guide>
        <p15:guide id="4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5E08F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59" autoAdjust="0"/>
  </p:normalViewPr>
  <p:slideViewPr>
    <p:cSldViewPr>
      <p:cViewPr varScale="1">
        <p:scale>
          <a:sx n="100" d="100"/>
          <a:sy n="100" d="100"/>
        </p:scale>
        <p:origin x="1218" y="90"/>
      </p:cViewPr>
      <p:guideLst>
        <p:guide orient="horz" pos="3475"/>
        <p:guide orient="horz" pos="1298"/>
        <p:guide pos="567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13.jpe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13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28A32-31EB-4CAE-8C50-A4A9680F2B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69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28A32-31EB-4CAE-8C50-A4A9680F2B8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21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28A32-31EB-4CAE-8C50-A4A9680F2B8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86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28A32-31EB-4CAE-8C50-A4A9680F2B8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200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51BC1-B623-4570-98B6-7190478ACD4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45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28A32-31EB-4CAE-8C50-A4A9680F2B82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34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28A32-31EB-4CAE-8C50-A4A9680F2B8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11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763000" y="0"/>
            <a:ext cx="381000" cy="6858000"/>
            <a:chOff x="0" y="0"/>
            <a:chExt cx="24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19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7" name="Rectangle 5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8" name="Rectangle 6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9" name="Rectangle 7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0" name="Rectangle 8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1" name="Rectangle 9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2" name="Rectangle 10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3" name="Rectangle 11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4" name="Rectangle 12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5" name="Rectangle 13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6" name="Rectangle 14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7" name="Rectangle 15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8" name="Rectangle 16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9" name="Rectangle 17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0" name="Rectangle 18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1" name="Rectangle 19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2" name="Rectangle 20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3" name="Rectangle 21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4" name="Rectangle 22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5" name="Rectangle 23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6" name="Rectangle 24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7" name="Rectangle 25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8" name="Rectangle 26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9" name="Rectangle 27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0" name="Rectangle 28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1" name="Rectangle 29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2" name="Rectangle 30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3" name="Rectangle 31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4" name="Rectangle 32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5" name="Rectangle 33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6" name="Rectangle 34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7" name="Rectangle 35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8" name="Rectangle 36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9" name="Rectangle 37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0" name="Rectangle 38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1" name="Rectangle 39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2" name="Rectangle 40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3" name="Rectangle 41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4" name="Rectangle 42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5" name="Rectangle 43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44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156" name="Rectangle 45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7" name="Rectangle 46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8" name="Rectangle 47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9" name="Rectangle 48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0" name="Rectangle 49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1" name="Rectangle 50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2" name="Rectangle 51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3" name="Rectangle 52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4" name="Rectangle 53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5" name="Rectangle 54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6" name="Rectangle 55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7" name="Rectangle 56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8" name="Rectangle 57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9" name="Rectangle 58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0" name="Rectangle 59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1" name="Rectangle 60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2" name="Rectangle 61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3" name="Rectangle 62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4" name="Rectangle 63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5" name="Rectangle 64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6" name="Rectangle 65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7" name="Rectangle 66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8" name="Rectangle 67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9" name="Rectangle 68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0" name="Rectangle 69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1" name="Rectangle 70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2" name="Rectangle 71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3" name="Rectangle 72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4" name="Rectangle 73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5" name="Rectangle 74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6" name="Rectangle 75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7" name="Rectangle 76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8" name="Rectangle 77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9" name="Rectangle 78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0" name="Rectangle 79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1" name="Rectangle 80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2" name="Rectangle 81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3" name="Rectangle 82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4" name="Rectangle 83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5" name="Rectangle 84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5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116" name="Rectangle 8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7" name="Rectangle 8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8" name="Rectangle 8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9" name="Rectangle 8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0" name="Rectangle 9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1" name="Rectangle 9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2" name="Rectangle 9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3" name="Rectangle 9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4" name="Rectangle 9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5" name="Rectangle 9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6" name="Rectangle 9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7" name="Rectangle 9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8" name="Rectangle 9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9" name="Rectangle 9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0" name="Rectangle 10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1" name="Rectangle 10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2" name="Rectangle 10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3" name="Rectangle 10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4" name="Rectangle 10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5" name="Rectangle 10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6" name="Rectangle 10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7" name="Rectangle 10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8" name="Rectangle 10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9" name="Rectangle 10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0" name="Rectangle 11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1" name="Rectangle 11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2" name="Rectangle 11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3" name="Rectangle 11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4" name="Rectangle 11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5" name="Rectangle 11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6" name="Rectangle 11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7" name="Rectangle 11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8" name="Rectangle 11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9" name="Rectangle 11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0" name="Rectangle 12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1" name="Rectangle 12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2" name="Rectangle 12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3" name="Rectangle 12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4" name="Rectangle 12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5" name="Rectangle 12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8" name="Group 126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76" name="Rectangle 127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7" name="Rectangle 128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" name="Rectangle 129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9" name="Rectangle 130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0" name="Rectangle 131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1" name="Rectangle 132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2" name="Rectangle 133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3" name="Rectangle 134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4" name="Rectangle 135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5" name="Rectangle 136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6" name="Rectangle 137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7" name="Rectangle 138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8" name="Rectangle 139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9" name="Rectangle 140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0" name="Rectangle 141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1" name="Rectangle 142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2" name="Rectangle 143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3" name="Rectangle 144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4" name="Rectangle 145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5" name="Rectangle 146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6" name="Rectangle 147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7" name="Rectangle 148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8" name="Rectangle 149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9" name="Rectangle 150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0" name="Rectangle 151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1" name="Rectangle 152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" name="Rectangle 153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3" name="Rectangle 154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" name="Rectangle 155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" name="Rectangle 156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" name="Rectangle 157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" name="Rectangle 158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" name="Rectangle 159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9" name="Rectangle 160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0" name="Rectangle 161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1" name="Rectangle 162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2" name="Rectangle 163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3" name="Rectangle 164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4" name="Rectangle 165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5" name="Rectangle 166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167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36" name="Rectangle 168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" name="Rectangle 169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" name="Rectangle 170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" name="Rectangle 171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" name="Rectangle 172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" name="Rectangle 173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" name="Rectangle 174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" name="Rectangle 175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" name="Rectangle 176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" name="Rectangle 177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" name="Rectangle 178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7" name="Rectangle 179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8" name="Rectangle 180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9" name="Rectangle 181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0" name="Rectangle 182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1" name="Rectangle 183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2" name="Rectangle 184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3" name="Rectangle 185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4" name="Rectangle 186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6" name="Rectangle 188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7" name="Rectangle 189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8" name="Rectangle 190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9" name="Rectangle 191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0" name="Rectangle 192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" name="Rectangle 193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" name="Rectangle 194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" name="Rectangle 195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4" name="Rectangle 196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5" name="Rectangle 197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6" name="Rectangle 198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7" name="Rectangle 199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8" name="Rectangle 200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9" name="Rectangle 201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0" name="Rectangle 202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1" name="Rectangle 203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2" name="Rectangle 204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3" name="Rectangle 205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4" name="Rectangle 206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5" name="Rectangle 207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208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11" name="Rectangle 209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" name="Rectangle 210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211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" name="Rectangle 212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" name="Rectangle 213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" name="Rectangle 214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" name="Rectangle 215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" name="Rectangle 216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" name="Rectangle 217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" name="Rectangle 218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" name="Rectangle 219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" name="Rectangle 220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" name="Rectangle 221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Rectangle 222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Rectangle 223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" name="Rectangle 224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" name="Rectangle 225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" name="Rectangle 226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" name="Rectangle 227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" name="Rectangle 228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" name="Rectangle 229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" name="Rectangle 230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" name="Rectangle 231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" name="Rectangle 232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" name="Rectangle 233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grpSp>
        <p:nvGrpSpPr>
          <p:cNvPr id="236" name="Group 234"/>
          <p:cNvGrpSpPr>
            <a:grpSpLocks/>
          </p:cNvGrpSpPr>
          <p:nvPr/>
        </p:nvGrpSpPr>
        <p:grpSpPr bwMode="auto">
          <a:xfrm>
            <a:off x="0" y="0"/>
            <a:ext cx="381000" cy="6858000"/>
            <a:chOff x="0" y="0"/>
            <a:chExt cx="240" cy="4320"/>
          </a:xfrm>
        </p:grpSpPr>
        <p:grpSp>
          <p:nvGrpSpPr>
            <p:cNvPr id="237" name="Group 235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428" name="Rectangle 23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9" name="Rectangle 23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0" name="Rectangle 23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1" name="Rectangle 23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2" name="Rectangle 24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3" name="Rectangle 24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4" name="Rectangle 24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5" name="Rectangle 24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6" name="Rectangle 24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7" name="Rectangle 24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8" name="Rectangle 24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9" name="Rectangle 24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0" name="Rectangle 24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1" name="Rectangle 24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2" name="Rectangle 25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3" name="Rectangle 25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4" name="Rectangle 25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5" name="Rectangle 25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6" name="Rectangle 25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7" name="Rectangle 25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8" name="Rectangle 25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9" name="Rectangle 25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0" name="Rectangle 25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1" name="Rectangle 25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2" name="Rectangle 26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3" name="Rectangle 26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4" name="Rectangle 26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5" name="Rectangle 26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6" name="Rectangle 26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7" name="Rectangle 26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8" name="Rectangle 26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9" name="Rectangle 26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0" name="Rectangle 26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1" name="Rectangle 26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2" name="Rectangle 27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3" name="Rectangle 27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4" name="Rectangle 27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5" name="Rectangle 27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6" name="Rectangle 27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7" name="Rectangle 27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238" name="Group 276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388" name="Rectangle 277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9" name="Rectangle 278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0" name="Rectangle 279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1" name="Rectangle 280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2" name="Rectangle 281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3" name="Rectangle 282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4" name="Rectangle 283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5" name="Rectangle 284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6" name="Rectangle 285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7" name="Rectangle 286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8" name="Rectangle 287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9" name="Rectangle 288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0" name="Rectangle 289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1" name="Rectangle 290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2" name="Rectangle 291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3" name="Rectangle 292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4" name="Rectangle 293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5" name="Rectangle 294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6" name="Rectangle 295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7" name="Rectangle 296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8" name="Rectangle 297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9" name="Rectangle 298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0" name="Rectangle 299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1" name="Rectangle 300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2" name="Rectangle 301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3" name="Rectangle 302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4" name="Rectangle 303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5" name="Rectangle 304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6" name="Rectangle 305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7" name="Rectangle 306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8" name="Rectangle 307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9" name="Rectangle 308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0" name="Rectangle 309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1" name="Rectangle 310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2" name="Rectangle 311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3" name="Rectangle 312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4" name="Rectangle 313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5" name="Rectangle 314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6" name="Rectangle 315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7" name="Rectangle 316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239" name="Group 317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348" name="Rectangle 318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" name="Rectangle 319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" name="Rectangle 320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" name="Rectangle 321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" name="Rectangle 322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" name="Rectangle 323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4" name="Rectangle 324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5" name="Rectangle 325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6" name="Rectangle 326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7" name="Rectangle 327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8" name="Rectangle 328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9" name="Rectangle 329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0" name="Rectangle 330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1" name="Rectangle 331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2" name="Rectangle 332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3" name="Rectangle 333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4" name="Rectangle 334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5" name="Rectangle 335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6" name="Rectangle 336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7" name="Rectangle 337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8" name="Rectangle 338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9" name="Rectangle 339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0" name="Rectangle 340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1" name="Rectangle 341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2" name="Rectangle 342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3" name="Rectangle 343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4" name="Rectangle 344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5" name="Rectangle 345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6" name="Rectangle 346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7" name="Rectangle 347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8" name="Rectangle 348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9" name="Rectangle 349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0" name="Rectangle 350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1" name="Rectangle 351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2" name="Rectangle 352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3" name="Rectangle 353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4" name="Rectangle 354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5" name="Rectangle 355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6" name="Rectangle 356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7" name="Rectangle 357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240" name="Group 358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308" name="Rectangle 359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" name="Rectangle 360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" name="Rectangle 361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" name="Rectangle 362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" name="Rectangle 363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" name="Rectangle 364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" name="Rectangle 365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" name="Rectangle 366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" name="Rectangle 367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" name="Rectangle 368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" name="Rectangle 369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" name="Rectangle 370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" name="Rectangle 371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" name="Rectangle 372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" name="Rectangle 373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" name="Rectangle 374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" name="Rectangle 375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" name="Rectangle 376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" name="Rectangle 377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" name="Rectangle 378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" name="Rectangle 379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" name="Rectangle 380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" name="Rectangle 381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" name="Rectangle 382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" name="Rectangle 383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" name="Rectangle 384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" name="Rectangle 385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" name="Rectangle 386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" name="Rectangle 387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" name="Rectangle 388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" name="Rectangle 389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" name="Rectangle 390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" name="Rectangle 391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" name="Rectangle 392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" name="Rectangle 393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" name="Rectangle 394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" name="Rectangle 395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" name="Rectangle 396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" name="Rectangle 397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" name="Rectangle 398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241" name="Group 399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268" name="Rectangle 400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9" name="Rectangle 401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0" name="Rectangle 402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1" name="Rectangle 403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2" name="Rectangle 404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3" name="Rectangle 405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4" name="Rectangle 406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5" name="Rectangle 407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6" name="Rectangle 408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7" name="Rectangle 409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8" name="Rectangle 410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79" name="Rectangle 411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0" name="Rectangle 412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1" name="Rectangle 413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2" name="Rectangle 414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3" name="Rectangle 415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4" name="Rectangle 416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5" name="Rectangle 417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6" name="Rectangle 418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7" name="Rectangle 419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8" name="Rectangle 420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89" name="Rectangle 421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0" name="Rectangle 422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1" name="Rectangle 423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2" name="Rectangle 424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3" name="Rectangle 425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4" name="Rectangle 426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5" name="Rectangle 427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6" name="Rectangle 428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7" name="Rectangle 429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8" name="Rectangle 430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9" name="Rectangle 431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0" name="Rectangle 432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1" name="Rectangle 433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2" name="Rectangle 434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3" name="Rectangle 435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4" name="Rectangle 436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5" name="Rectangle 437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6" name="Rectangle 438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7" name="Rectangle 439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242" name="Group 440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243" name="Rectangle 441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4" name="Rectangle 442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5" name="Rectangle 443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6" name="Rectangle 444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7" name="Rectangle 445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8" name="Rectangle 446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9" name="Rectangle 447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0" name="Rectangle 448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1" name="Rectangle 449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2" name="Rectangle 450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3" name="Rectangle 451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4" name="Rectangle 452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5" name="Rectangle 453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6" name="Rectangle 454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7" name="Rectangle 455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8" name="Rectangle 456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9" name="Rectangle 457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0" name="Rectangle 458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1" name="Rectangle 459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2" name="Rectangle 460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3" name="Rectangle 461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4" name="Rectangle 462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5" name="Rectangle 463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6" name="Rectangle 464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7" name="Rectangle 465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grpSp>
        <p:nvGrpSpPr>
          <p:cNvPr id="468" name="Group 466"/>
          <p:cNvGrpSpPr>
            <a:grpSpLocks/>
          </p:cNvGrpSpPr>
          <p:nvPr/>
        </p:nvGrpSpPr>
        <p:grpSpPr bwMode="auto">
          <a:xfrm>
            <a:off x="533400" y="1557338"/>
            <a:ext cx="8218488" cy="2406650"/>
            <a:chOff x="336" y="1200"/>
            <a:chExt cx="5177" cy="1297"/>
          </a:xfrm>
        </p:grpSpPr>
        <p:sp>
          <p:nvSpPr>
            <p:cNvPr id="469" name="Freeform 467"/>
            <p:cNvSpPr>
              <a:spLocks/>
            </p:cNvSpPr>
            <p:nvPr/>
          </p:nvSpPr>
          <p:spPr bwMode="auto">
            <a:xfrm>
              <a:off x="336" y="1776"/>
              <a:ext cx="2585" cy="72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 rot="-1915" flipH="1" flipV="1">
              <a:off x="2880" y="1200"/>
              <a:ext cx="2633" cy="77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4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565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57238" y="2041525"/>
            <a:ext cx="7772400" cy="14398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566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71" name="Rectangle 47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2" name="Rectangle 47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EA69DC95-85DD-497B-9536-6E82D915F03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102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102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523D05D4-544E-44B3-B47D-B7579F4E661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353425" cy="939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B425DDA4-D889-49A5-9FA7-021BEAC902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FontTx/>
              <a:buBlip>
                <a:blip r:embed="rId2"/>
              </a:buBlip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None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4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57688" y="6429375"/>
            <a:ext cx="547687" cy="371475"/>
          </a:xfrm>
        </p:spPr>
        <p:txBody>
          <a:bodyPr anchor="ctr"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 altLang="ko-KR"/>
              <a:t>[</a:t>
            </a:r>
            <a:fld id="{31A8FD22-1638-465A-8BD8-9BC2AC0C3CB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F5E34939-AED6-42B5-BBF1-3C60818B44C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8ADBD5D7-1E8C-479C-8FFA-8578093E33B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AF59BE88-B9FC-450E-96C9-0A001F858DE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6F7436C7-3475-4C42-8265-5C6E42C9BE9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F560470E-9437-480A-9558-F8EEDB72602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82CB282C-465D-4F51-8DAA-482B52C6DBE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BCA28EF6-F11B-4F8E-A56C-D9B61FB539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763000" y="0"/>
            <a:ext cx="381000" cy="6858000"/>
            <a:chOff x="0" y="0"/>
            <a:chExt cx="240" cy="4320"/>
          </a:xfrm>
        </p:grpSpPr>
        <p:grpSp>
          <p:nvGrpSpPr>
            <p:cNvPr id="126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307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6" name="Rectangle 34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7" name="Rectangle 35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8" name="Rectangle 36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9" name="Rectangle 37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0" name="Rectangle 38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1" name="Rectangle 39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2" name="Rectangle 40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3" name="Rectangle 41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4" name="Rectangle 42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270" name="Group 44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3117" name="Rectangle 45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8" name="Rectangle 46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19" name="Rectangle 47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0" name="Rectangle 48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1" name="Rectangle 49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2" name="Rectangle 50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3" name="Rectangle 51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4" name="Rectangle 52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5" name="Rectangle 53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6" name="Rectangle 54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8" name="Rectangle 56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29" name="Rectangle 57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1" name="Rectangle 59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2" name="Rectangle 60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3" name="Rectangle 61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4" name="Rectangle 62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5" name="Rectangle 63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6" name="Rectangle 64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7" name="Rectangle 65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8" name="Rectangle 66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39" name="Rectangle 67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0" name="Rectangle 68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1" name="Rectangle 69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2" name="Rectangle 70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3" name="Rectangle 71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4" name="Rectangle 72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5" name="Rectangle 73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6" name="Rectangle 74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7" name="Rectangle 75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8" name="Rectangle 76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49" name="Rectangle 77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0" name="Rectangle 78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1" name="Rectangle 79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2" name="Rectangle 80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3" name="Rectangle 81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4" name="Rectangle 82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5" name="Rectangle 83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6" name="Rectangle 84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271" name="Group 85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3158" name="Rectangle 8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1" name="Rectangle 9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3" name="Rectangle 10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4" name="Rectangle 10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5" name="Rectangle 10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7" name="Rectangle 10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8" name="Rectangle 10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79" name="Rectangle 10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0" name="Rectangle 10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1" name="Rectangle 10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2" name="Rectangle 11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3" name="Rectangle 11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4" name="Rectangle 11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5" name="Rectangle 11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6" name="Rectangle 11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7" name="Rectangle 11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8" name="Rectangle 11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89" name="Rectangle 11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0" name="Rectangle 11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3" name="Rectangle 12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5" name="Rectangle 12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6" name="Rectangle 12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97" name="Rectangle 12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272" name="Group 126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3199" name="Rectangle 127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0" name="Rectangle 128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1" name="Rectangle 129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3" name="Rectangle 131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4" name="Rectangle 132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5" name="Rectangle 133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6" name="Rectangle 134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7" name="Rectangle 135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8" name="Rectangle 136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09" name="Rectangle 137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0" name="Rectangle 138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2" name="Rectangle 140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3" name="Rectangle 141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4" name="Rectangle 142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5" name="Rectangle 143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6" name="Rectangle 144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8" name="Rectangle 146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19" name="Rectangle 147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0" name="Rectangle 148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1" name="Rectangle 149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2" name="Rectangle 150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3" name="Rectangle 151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4" name="Rectangle 152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5" name="Rectangle 153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6" name="Rectangle 154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7" name="Rectangle 155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8" name="Rectangle 156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0" name="Rectangle 158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2" name="Rectangle 160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3" name="Rectangle 161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4" name="Rectangle 162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5" name="Rectangle 163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6" name="Rectangle 164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7" name="Rectangle 165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38" name="Rectangle 166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273" name="Group 167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3240" name="Rectangle 168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1" name="Rectangle 169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2" name="Rectangle 170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3" name="Rectangle 171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4" name="Rectangle 172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5" name="Rectangle 173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6" name="Rectangle 174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7" name="Rectangle 175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8" name="Rectangle 176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9" name="Rectangle 177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0" name="Rectangle 178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1" name="Rectangle 179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2" name="Rectangle 180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3" name="Rectangle 181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4" name="Rectangle 182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5" name="Rectangle 183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6" name="Rectangle 184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7" name="Rectangle 185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8" name="Rectangle 186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59" name="Rectangle 187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0" name="Rectangle 188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1" name="Rectangle 189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2" name="Rectangle 190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3" name="Rectangle 191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4" name="Rectangle 192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5" name="Rectangle 193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6" name="Rectangle 194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7" name="Rectangle 195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8" name="Rectangle 196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69" name="Rectangle 197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0" name="Rectangle 198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1" name="Rectangle 199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2" name="Rectangle 200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3" name="Rectangle 201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4" name="Rectangle 202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5" name="Rectangle 203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6" name="Rectangle 204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7" name="Rectangle 205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8" name="Rectangle 206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79" name="Rectangle 207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274" name="Group 208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3281" name="Rectangle 209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2" name="Rectangle 210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3" name="Rectangle 211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4" name="Rectangle 212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5" name="Rectangle 213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6" name="Rectangle 214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7" name="Rectangle 215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8" name="Rectangle 216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89" name="Rectangle 217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0" name="Rectangle 218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1" name="Rectangle 219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2" name="Rectangle 220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3" name="Rectangle 221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4" name="Rectangle 222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5" name="Rectangle 223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6" name="Rectangle 224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7" name="Rectangle 225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8" name="Rectangle 226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99" name="Rectangle 227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0" name="Rectangle 228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1" name="Rectangle 229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2" name="Rectangle 230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3" name="Rectangle 231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4" name="Rectangle 232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5" name="Rectangle 233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grpSp>
        <p:nvGrpSpPr>
          <p:cNvPr id="1027" name="Group 234"/>
          <p:cNvGrpSpPr>
            <a:grpSpLocks/>
          </p:cNvGrpSpPr>
          <p:nvPr/>
        </p:nvGrpSpPr>
        <p:grpSpPr bwMode="auto">
          <a:xfrm>
            <a:off x="0" y="0"/>
            <a:ext cx="381000" cy="6858000"/>
            <a:chOff x="0" y="0"/>
            <a:chExt cx="240" cy="4320"/>
          </a:xfrm>
        </p:grpSpPr>
        <p:grpSp>
          <p:nvGrpSpPr>
            <p:cNvPr id="1038" name="Group 235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3308" name="Rectangle 23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09" name="Rectangle 23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0" name="Rectangle 23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1" name="Rectangle 23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2" name="Rectangle 24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3" name="Rectangle 24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4" name="Rectangle 24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5" name="Rectangle 24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6" name="Rectangle 24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7" name="Rectangle 24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8" name="Rectangle 24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19" name="Rectangle 24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0" name="Rectangle 24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1" name="Rectangle 24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2" name="Rectangle 25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3" name="Rectangle 25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4" name="Rectangle 25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5" name="Rectangle 25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6" name="Rectangle 25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7" name="Rectangle 25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8" name="Rectangle 25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29" name="Rectangle 25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0" name="Rectangle 25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1" name="Rectangle 25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2" name="Rectangle 26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3" name="Rectangle 26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4" name="Rectangle 26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5" name="Rectangle 26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6" name="Rectangle 26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7" name="Rectangle 26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8" name="Rectangle 26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39" name="Rectangle 26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0" name="Rectangle 26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1" name="Rectangle 26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2" name="Rectangle 27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3" name="Rectangle 27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4" name="Rectangle 27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5" name="Rectangle 27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6" name="Rectangle 27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47" name="Rectangle 27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39" name="Group 276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3349" name="Rectangle 277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0" name="Rectangle 278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1" name="Rectangle 279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2" name="Rectangle 280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3" name="Rectangle 281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4" name="Rectangle 282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5" name="Rectangle 283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6" name="Rectangle 284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7" name="Rectangle 285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8" name="Rectangle 286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59" name="Rectangle 287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0" name="Rectangle 288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1" name="Rectangle 289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2" name="Rectangle 290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3" name="Rectangle 291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4" name="Rectangle 292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5" name="Rectangle 293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6" name="Rectangle 294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7" name="Rectangle 295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8" name="Rectangle 296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69" name="Rectangle 297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0" name="Rectangle 298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1" name="Rectangle 299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2" name="Rectangle 300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3" name="Rectangle 301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4" name="Rectangle 302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5" name="Rectangle 303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6" name="Rectangle 304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7" name="Rectangle 305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8" name="Rectangle 306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79" name="Rectangle 307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0" name="Rectangle 308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1" name="Rectangle 309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2" name="Rectangle 310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3" name="Rectangle 311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4" name="Rectangle 312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5" name="Rectangle 313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6" name="Rectangle 314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7" name="Rectangle 315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88" name="Rectangle 316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40" name="Group 317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3390" name="Rectangle 318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1" name="Rectangle 319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2" name="Rectangle 320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3" name="Rectangle 321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4" name="Rectangle 322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5" name="Rectangle 323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6" name="Rectangle 324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7" name="Rectangle 325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8" name="Rectangle 326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99" name="Rectangle 327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0" name="Rectangle 328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1" name="Rectangle 329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2" name="Rectangle 330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3" name="Rectangle 331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4" name="Rectangle 332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5" name="Rectangle 333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6" name="Rectangle 334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7" name="Rectangle 335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8" name="Rectangle 336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09" name="Rectangle 337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0" name="Rectangle 338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1" name="Rectangle 339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2" name="Rectangle 340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3" name="Rectangle 341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4" name="Rectangle 342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5" name="Rectangle 343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6" name="Rectangle 344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7" name="Rectangle 345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8" name="Rectangle 346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19" name="Rectangle 347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0" name="Rectangle 348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1" name="Rectangle 349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2" name="Rectangle 350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3" name="Rectangle 351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4" name="Rectangle 352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5" name="Rectangle 353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6" name="Rectangle 354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7" name="Rectangle 355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8" name="Rectangle 356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29" name="Rectangle 357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41" name="Group 358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3431" name="Rectangle 359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2" name="Rectangle 360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3" name="Rectangle 361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4" name="Rectangle 362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5" name="Rectangle 363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6" name="Rectangle 364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7" name="Rectangle 365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8" name="Rectangle 366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39" name="Rectangle 367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0" name="Rectangle 368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2" name="Rectangle 370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3" name="Rectangle 371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4" name="Rectangle 372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5" name="Rectangle 373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6" name="Rectangle 374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7" name="Rectangle 375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8" name="Rectangle 376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49" name="Rectangle 377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0" name="Rectangle 378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1" name="Rectangle 379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2" name="Rectangle 380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3" name="Rectangle 381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4" name="Rectangle 382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5" name="Rectangle 383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6" name="Rectangle 384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7" name="Rectangle 385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8" name="Rectangle 386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59" name="Rectangle 387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0" name="Rectangle 388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1" name="Rectangle 389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2" name="Rectangle 390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3" name="Rectangle 391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4" name="Rectangle 392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5" name="Rectangle 393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6" name="Rectangle 394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7" name="Rectangle 395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8" name="Rectangle 396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69" name="Rectangle 397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0" name="Rectangle 398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42" name="Group 399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3472" name="Rectangle 400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3" name="Rectangle 401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4" name="Rectangle 402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5" name="Rectangle 403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6" name="Rectangle 404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7" name="Rectangle 405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8" name="Rectangle 406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79" name="Rectangle 407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0" name="Rectangle 408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1" name="Rectangle 409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2" name="Rectangle 410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3" name="Rectangle 411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4" name="Rectangle 412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5" name="Rectangle 413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6" name="Rectangle 414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7" name="Rectangle 415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8" name="Rectangle 416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89" name="Rectangle 417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0" name="Rectangle 418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1" name="Rectangle 419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2" name="Rectangle 420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3" name="Rectangle 421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4" name="Rectangle 422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5" name="Rectangle 423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6" name="Rectangle 424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7" name="Rectangle 425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8" name="Rectangle 426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99" name="Rectangle 427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0" name="Rectangle 428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1" name="Rectangle 429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2" name="Rectangle 430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3" name="Rectangle 431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4" name="Rectangle 432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5" name="Rectangle 433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6" name="Rectangle 434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7" name="Rectangle 435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8" name="Rectangle 436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09" name="Rectangle 437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0" name="Rectangle 438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1" name="Rectangle 439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43" name="Group 440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3513" name="Rectangle 441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4" name="Rectangle 442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5" name="Rectangle 443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6" name="Rectangle 444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7" name="Rectangle 445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8" name="Rectangle 446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19" name="Rectangle 447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0" name="Rectangle 448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1" name="Rectangle 449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2" name="Rectangle 450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3" name="Rectangle 451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4" name="Rectangle 452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5" name="Rectangle 453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6" name="Rectangle 454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7" name="Rectangle 455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8" name="Rectangle 456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29" name="Rectangle 457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0" name="Rectangle 458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1" name="Rectangle 459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2" name="Rectangle 460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3" name="Rectangle 461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4" name="Rectangle 462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5" name="Rectangle 463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6" name="Rectangle 464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37" name="Rectangle 465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3538" name="Line 466"/>
          <p:cNvSpPr>
            <a:spLocks noChangeShapeType="1"/>
          </p:cNvSpPr>
          <p:nvPr/>
        </p:nvSpPr>
        <p:spPr bwMode="auto">
          <a:xfrm>
            <a:off x="914400" y="1214438"/>
            <a:ext cx="7202488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539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5888"/>
            <a:ext cx="83534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3545" name="Rectangle 473"/>
          <p:cNvSpPr>
            <a:spLocks noChangeArrowheads="1"/>
          </p:cNvSpPr>
          <p:nvPr/>
        </p:nvSpPr>
        <p:spPr bwMode="auto">
          <a:xfrm>
            <a:off x="6659563" y="1235075"/>
            <a:ext cx="1873250" cy="42863"/>
          </a:xfrm>
          <a:prstGeom prst="rect">
            <a:avLst/>
          </a:prstGeom>
          <a:gradFill rotWithShape="1">
            <a:gsLst>
              <a:gs pos="0">
                <a:srgbClr val="D072A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>
              <a:latin typeface="Century Gothic" pitchFamily="34" charset="0"/>
            </a:endParaRPr>
          </a:p>
        </p:txBody>
      </p:sp>
      <p:sp>
        <p:nvSpPr>
          <p:cNvPr id="3546" name="Line 474"/>
          <p:cNvSpPr>
            <a:spLocks noChangeShapeType="1"/>
          </p:cNvSpPr>
          <p:nvPr/>
        </p:nvSpPr>
        <p:spPr bwMode="auto">
          <a:xfrm>
            <a:off x="900113" y="6229350"/>
            <a:ext cx="720248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547" name="Rectangle 475"/>
          <p:cNvSpPr>
            <a:spLocks noChangeArrowheads="1"/>
          </p:cNvSpPr>
          <p:nvPr/>
        </p:nvSpPr>
        <p:spPr bwMode="auto">
          <a:xfrm>
            <a:off x="539750" y="6184900"/>
            <a:ext cx="1944688" cy="4286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60578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>
              <a:latin typeface="Century Gothic" pitchFamily="34" charset="0"/>
            </a:endParaRPr>
          </a:p>
        </p:txBody>
      </p:sp>
      <p:sp>
        <p:nvSpPr>
          <p:cNvPr id="3548" name="Rectangle 4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0063" y="6429396"/>
            <a:ext cx="61912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[</a:t>
            </a:r>
            <a:fld id="{05759EB0-6E4F-4916-9564-E02AD56037F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]</a:t>
            </a:r>
            <a:endParaRPr lang="en-US" altLang="ko-KR"/>
          </a:p>
        </p:txBody>
      </p:sp>
      <p:sp>
        <p:nvSpPr>
          <p:cNvPr id="482" name="Text Box 472"/>
          <p:cNvSpPr txBox="1">
            <a:spLocks noChangeArrowheads="1"/>
          </p:cNvSpPr>
          <p:nvPr/>
        </p:nvSpPr>
        <p:spPr bwMode="auto">
          <a:xfrm>
            <a:off x="6836569" y="6538936"/>
            <a:ext cx="2078831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400" b="1" dirty="0" smtClean="0">
                <a:solidFill>
                  <a:srgbClr val="2023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 </a:t>
            </a:r>
            <a:r>
              <a:rPr lang="en-US" altLang="ko-KR" sz="1400" b="1" dirty="0" err="1" smtClean="0">
                <a:solidFill>
                  <a:srgbClr val="2023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SoC</a:t>
            </a:r>
            <a:r>
              <a:rPr lang="en-US" altLang="ko-KR" sz="1400" b="1" dirty="0" smtClean="0">
                <a:solidFill>
                  <a:srgbClr val="2023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Research </a:t>
            </a:r>
            <a:r>
              <a:rPr lang="en-US" altLang="ko-KR" sz="1400" b="1" dirty="0">
                <a:solidFill>
                  <a:srgbClr val="2023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Lab.</a:t>
            </a:r>
          </a:p>
        </p:txBody>
      </p:sp>
      <p:pic>
        <p:nvPicPr>
          <p:cNvPr id="483" name="Picture 483" descr="E(b)_H_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906" y="6353198"/>
            <a:ext cx="13096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A405C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  <a:cs typeface="Arial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±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Blip>
          <a:blip r:embed="rId16"/>
        </a:buBlip>
        <a:defRPr kumimoji="1" sz="16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Blip>
          <a:blip r:embed="rId16"/>
        </a:buBlip>
        <a:defRPr kumimoji="1" sz="1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Blip>
          <a:blip r:embed="rId16"/>
        </a:buBlip>
        <a:defRPr kumimoji="1" sz="1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Blip>
          <a:blip r:embed="rId16"/>
        </a:buBlip>
        <a:defRPr kumimoji="1" sz="1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Blip>
          <a:blip r:embed="rId16"/>
        </a:buBlip>
        <a:defRPr kumimoji="1" sz="1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Blip>
          <a:blip r:embed="rId16"/>
        </a:buBlip>
        <a:defRPr kumimoji="1" sz="1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tyrbek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jpeg"/><Relationship Id="rId5" Type="http://schemas.openxmlformats.org/officeDocument/2006/relationships/image" Target="../media/image22.jpe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jpeg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.png"/><Relationship Id="rId12" Type="http://schemas.openxmlformats.org/officeDocument/2006/relationships/image" Target="../media/image29.png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jpe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4293096"/>
            <a:ext cx="8928546" cy="2197621"/>
          </a:xfrm>
        </p:spPr>
        <p:txBody>
          <a:bodyPr/>
          <a:lstStyle/>
          <a:p>
            <a:pPr eaLnBrk="1" hangingPunct="1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Baatarbek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Ryskhan </a:t>
            </a:r>
          </a:p>
          <a:p>
            <a:pPr eaLnBrk="1" hangingPunct="1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Lab.</a:t>
            </a:r>
          </a:p>
          <a:p>
            <a:pPr eaLnBrk="1" hangingPunct="1"/>
            <a:r>
              <a:rPr lang="en-US" altLang="ko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</a:t>
            </a:r>
            <a:r>
              <a:rPr lang="en-US" altLang="ko-K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Yonsei</a:t>
            </a:r>
            <a:r>
              <a:rPr lang="en-US" altLang="ko-K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Batyrbek@yonsei.ac.kr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</a:p>
          <a:p>
            <a:pPr eaLnBrk="1" hangingPunct="1"/>
            <a:endParaRPr lang="en-US" altLang="ko-KR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62323" y="1484784"/>
            <a:ext cx="601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800" kern="0" dirty="0" smtClean="0"/>
              <a:t>Robust Real-time Face </a:t>
            </a:r>
          </a:p>
          <a:p>
            <a:pPr eaLnBrk="1" hangingPunct="1">
              <a:defRPr/>
            </a:pPr>
            <a:r>
              <a:rPr lang="en-US" sz="3800" kern="0" dirty="0" smtClean="0"/>
              <a:t>Detection</a:t>
            </a:r>
            <a:br>
              <a:rPr lang="en-US" sz="3800" kern="0" dirty="0" smtClean="0"/>
            </a:br>
            <a:r>
              <a:rPr lang="en-US" sz="2500" kern="0" dirty="0" smtClean="0"/>
              <a:t>by</a:t>
            </a:r>
            <a:br>
              <a:rPr lang="en-US" sz="2500" kern="0" dirty="0" smtClean="0"/>
            </a:br>
            <a:r>
              <a:rPr lang="en-US" sz="2500" kern="0" dirty="0" smtClean="0"/>
              <a:t>Paul Viola and Michael Jones, 2002</a:t>
            </a:r>
            <a:endParaRPr lang="en-US" sz="25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38" y="141412"/>
            <a:ext cx="3133770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Integral Image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731" y="1171575"/>
            <a:ext cx="8229600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Rapid computation of rectangular features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4876800" cy="418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Using the integral image representation we can  compute the value of any rectangular sum (part of features) in </a:t>
            </a:r>
            <a:r>
              <a:rPr lang="en-US" kern="0" dirty="0" smtClean="0"/>
              <a:t>constant time</a:t>
            </a:r>
          </a:p>
          <a:p>
            <a:pPr eaLnBrk="1" hangingPunct="1">
              <a:lnSpc>
                <a:spcPct val="80000"/>
              </a:lnSpc>
            </a:pPr>
            <a:endParaRPr lang="en-US" sz="2000" kern="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For example the integral sum inside rectangle D can be computed as:</a:t>
            </a:r>
            <a:br>
              <a:rPr lang="en-US" sz="1800" kern="0" dirty="0" smtClean="0"/>
            </a:br>
            <a:r>
              <a:rPr lang="en-US" sz="2400" i="1" kern="0" dirty="0" smtClean="0"/>
              <a:t>ii</a:t>
            </a:r>
            <a:r>
              <a:rPr lang="en-US" sz="2400" kern="0" dirty="0" smtClean="0"/>
              <a:t>(d) + </a:t>
            </a:r>
            <a:r>
              <a:rPr lang="en-US" sz="2400" i="1" kern="0" dirty="0" smtClean="0"/>
              <a:t>ii</a:t>
            </a:r>
            <a:r>
              <a:rPr lang="en-US" sz="2400" kern="0" dirty="0" smtClean="0"/>
              <a:t>(a) – </a:t>
            </a:r>
            <a:r>
              <a:rPr lang="en-US" sz="2400" i="1" kern="0" dirty="0" smtClean="0"/>
              <a:t>ii</a:t>
            </a:r>
            <a:r>
              <a:rPr lang="en-US" sz="2400" kern="0" dirty="0" smtClean="0"/>
              <a:t>(b) – </a:t>
            </a:r>
            <a:r>
              <a:rPr lang="en-US" sz="2400" i="1" kern="0" dirty="0" smtClean="0"/>
              <a:t>ii</a:t>
            </a:r>
            <a:r>
              <a:rPr lang="en-US" sz="2400" kern="0" dirty="0" smtClean="0"/>
              <a:t>(c) </a:t>
            </a:r>
          </a:p>
          <a:p>
            <a:pPr marL="449262" lvl="1" indent="0" eaLnBrk="1" hangingPunct="1">
              <a:lnSpc>
                <a:spcPct val="80000"/>
              </a:lnSpc>
              <a:buNone/>
            </a:pPr>
            <a:endParaRPr lang="en-US" sz="2400" kern="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two-, three-, and four-rectangular features can be computed with 6, 8 and 9 array references respectively.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As a result: feature computation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kern="0" dirty="0"/>
              <a:t> </a:t>
            </a:r>
            <a:r>
              <a:rPr lang="en-US" sz="2000" kern="0" dirty="0" smtClean="0"/>
              <a:t>     takes less time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7049467" y="4431954"/>
            <a:ext cx="1447800" cy="1676400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ii(a) =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ii(b) = A+B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ii(c) = A+C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ii(d) = A+B+C+D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D = ii(d)+ii(a)-ii(b)-ii(c)</a:t>
            </a:r>
            <a:endParaRPr lang="en-GB" sz="1400" dirty="0" smtClean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0" y="1911177"/>
            <a:ext cx="3149600" cy="2362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ot"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86400" y="2209800"/>
            <a:ext cx="2057400" cy="1447800"/>
          </a:xfrm>
          <a:prstGeom prst="rect">
            <a:avLst/>
          </a:prstGeom>
          <a:solidFill>
            <a:schemeClr val="accent1">
              <a:alpha val="4196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mn-MN" sz="1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2209800"/>
            <a:ext cx="2057400" cy="838200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mn-MN" sz="1800"/>
          </a:p>
        </p:txBody>
      </p:sp>
      <p:pic>
        <p:nvPicPr>
          <p:cNvPr id="12" name="Picture 12" descr="query-i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09456"/>
            <a:ext cx="137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1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Integral Image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620688" y="1268760"/>
            <a:ext cx="7931224" cy="64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A405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Three goals</a:t>
            </a:r>
            <a:endParaRPr lang="en-US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19812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Feature Computation </a:t>
            </a:r>
            <a:r>
              <a:rPr lang="en-US" kern="0" dirty="0" smtClean="0"/>
              <a:t>: features must be computed as quickly as possible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Feature Selection </a:t>
            </a:r>
            <a:r>
              <a:rPr lang="en-US" kern="0" dirty="0" smtClean="0"/>
              <a:t>: select the most discriminating features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Real-timeliness </a:t>
            </a:r>
            <a:r>
              <a:rPr lang="en-US" kern="0" dirty="0" smtClean="0"/>
              <a:t>: must focus on potentially positive </a:t>
            </a:r>
          </a:p>
          <a:p>
            <a:pPr marL="0" indent="0" eaLnBrk="1" hangingPunct="1">
              <a:buNone/>
            </a:pPr>
            <a:r>
              <a:rPr lang="en-US" kern="0" dirty="0"/>
              <a:t> </a:t>
            </a:r>
            <a:r>
              <a:rPr lang="en-US" kern="0" dirty="0" smtClean="0"/>
              <a:t>     image areas (that contain faces)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i="1" kern="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i="1" kern="0" dirty="0" smtClean="0"/>
              <a:t>   How did Viola &amp; Jones deal with these challenges?</a:t>
            </a:r>
          </a:p>
        </p:txBody>
      </p:sp>
    </p:spTree>
    <p:extLst>
      <p:ext uri="{BB962C8B-B14F-4D97-AF65-F5344CB8AC3E}">
        <p14:creationId xmlns:p14="http://schemas.microsoft.com/office/powerpoint/2010/main" val="24739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1174700" y="1275557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Feature selection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449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Problem: </a:t>
            </a:r>
            <a:r>
              <a:rPr lang="en-US" sz="1800" kern="0" dirty="0" smtClean="0">
                <a:solidFill>
                  <a:srgbClr val="FF0000"/>
                </a:solidFill>
              </a:rPr>
              <a:t>Too many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In a sub-window (24x24) there are ~160,000 features (</a:t>
            </a:r>
            <a:r>
              <a:rPr lang="en-GB" sz="1600" kern="0" dirty="0" smtClean="0"/>
              <a:t>all possible combinations of orientation, location and scale of these feature types</a:t>
            </a:r>
            <a:r>
              <a:rPr lang="en-US" sz="1600" kern="0" dirty="0" smtClean="0"/>
              <a:t>)</a:t>
            </a:r>
          </a:p>
          <a:p>
            <a:pPr marL="449262" lvl="1" indent="0" eaLnBrk="1" hangingPunct="1">
              <a:lnSpc>
                <a:spcPct val="80000"/>
              </a:lnSpc>
              <a:buNone/>
            </a:pPr>
            <a:endParaRPr lang="en-US" sz="1600" kern="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impractical to compute all of them (computationally expensive)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kern="0" dirty="0" smtClean="0"/>
          </a:p>
          <a:p>
            <a:pPr eaLnBrk="1" hangingPunct="1">
              <a:lnSpc>
                <a:spcPct val="80000"/>
              </a:lnSpc>
            </a:pPr>
            <a:r>
              <a:rPr lang="it-IT" sz="1800" kern="0" dirty="0" smtClean="0"/>
              <a:t>We have to select a subset of relevant features – which are informative - to model a face</a:t>
            </a:r>
            <a:endParaRPr lang="en-US" sz="1800" kern="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US" sz="1600" b="1" kern="0" dirty="0" smtClean="0"/>
              <a:t>Hypothesis</a:t>
            </a:r>
            <a:r>
              <a:rPr lang="en-US" sz="1600" kern="0" dirty="0" smtClean="0"/>
              <a:t>: “A very small subset of features can be combined to form an effective classifier”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kern="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How? </a:t>
            </a:r>
            <a:r>
              <a:rPr lang="en-US" sz="1800" kern="0" dirty="0" smtClean="0">
                <a:solidFill>
                  <a:srgbClr val="00B0F0"/>
                </a:solidFill>
              </a:rPr>
              <a:t>SOLUTION: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u="sng" kern="0" dirty="0" smtClean="0">
                <a:solidFill>
                  <a:srgbClr val="00B0F0"/>
                </a:solidFill>
              </a:rPr>
              <a:t> </a:t>
            </a:r>
            <a:r>
              <a:rPr lang="en-US" sz="1600" u="sng" kern="0" dirty="0" err="1" smtClean="0">
                <a:solidFill>
                  <a:srgbClr val="00B0F0"/>
                </a:solidFill>
              </a:rPr>
              <a:t>AdaBoost</a:t>
            </a:r>
            <a:r>
              <a:rPr lang="en-US" sz="1600" kern="0" dirty="0" smtClean="0">
                <a:solidFill>
                  <a:srgbClr val="00B0F0"/>
                </a:solidFill>
              </a:rPr>
              <a:t> algorithm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5829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876800" y="4724400"/>
            <a:ext cx="2160588" cy="1512888"/>
            <a:chOff x="1746" y="3203"/>
            <a:chExt cx="1361" cy="953"/>
          </a:xfrm>
        </p:grpSpPr>
        <p:pic>
          <p:nvPicPr>
            <p:cNvPr id="10" name="Picture 8" descr="good_fea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203"/>
              <a:ext cx="72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46" y="3925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it-IT" sz="2000">
                  <a:solidFill>
                    <a:schemeClr val="tx2"/>
                  </a:solidFill>
                </a:rPr>
                <a:t>Relevant feature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983413" y="4724400"/>
            <a:ext cx="2160587" cy="1512888"/>
            <a:chOff x="3288" y="3203"/>
            <a:chExt cx="1361" cy="953"/>
          </a:xfrm>
        </p:grpSpPr>
        <p:pic>
          <p:nvPicPr>
            <p:cNvPr id="13" name="Picture 11" descr="bad_feat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203"/>
              <a:ext cx="726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288" y="3925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it-IT" sz="2000">
                  <a:solidFill>
                    <a:schemeClr val="tx2"/>
                  </a:solidFill>
                </a:rPr>
                <a:t>Irrelevant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8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920" y="1394305"/>
            <a:ext cx="2664296" cy="480011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>
                <a:solidFill>
                  <a:schemeClr val="tx2">
                    <a:lumMod val="75000"/>
                  </a:schemeClr>
                </a:solidFill>
              </a:rPr>
              <a:t>AdaBoost</a:t>
            </a:r>
            <a:r>
              <a:rPr lang="en-US" sz="4000" dirty="0"/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2060848"/>
            <a:ext cx="8382000" cy="38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sz="2800" kern="0" dirty="0" smtClean="0"/>
              <a:t>Stands for “Adaptive” boost</a:t>
            </a:r>
          </a:p>
          <a:p>
            <a:pPr eaLnBrk="1" hangingPunct="1"/>
            <a:r>
              <a:rPr lang="en-US" sz="2800" kern="0" dirty="0" smtClean="0"/>
              <a:t>Constructs a “strong” classifier as a linear combination of  weighted simple “weak” classifiers </a:t>
            </a:r>
          </a:p>
          <a:p>
            <a:pPr eaLnBrk="1" hangingPunct="1"/>
            <a:endParaRPr lang="en-US" sz="3600" kern="0" dirty="0" smtClean="0"/>
          </a:p>
          <a:p>
            <a:pPr eaLnBrk="1" hangingPunct="1"/>
            <a:endParaRPr lang="en-US" sz="3600" kern="0" dirty="0" smtClean="0"/>
          </a:p>
        </p:txBody>
      </p:sp>
      <p:pic>
        <p:nvPicPr>
          <p:cNvPr id="8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7" y="4051498"/>
            <a:ext cx="76327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1242" y="53378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FF"/>
                </a:solidFill>
                <a:ea typeface="SimSun" panose="02010600030101010101" pitchFamily="2" charset="-122"/>
              </a:rPr>
              <a:t>Strong </a:t>
            </a:r>
          </a:p>
          <a:p>
            <a:pPr eaLnBrk="1" hangingPunct="1"/>
            <a:r>
              <a:rPr lang="en-US" altLang="zh-CN" sz="1800" dirty="0">
                <a:solidFill>
                  <a:srgbClr val="0000FF"/>
                </a:solidFill>
                <a:ea typeface="SimSun" panose="02010600030101010101" pitchFamily="2" charset="-122"/>
              </a:rPr>
              <a:t>classifier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752725" y="45053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mn-MN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32931" y="4929087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FF"/>
                </a:solidFill>
                <a:ea typeface="SimSun" panose="02010600030101010101" pitchFamily="2" charset="-122"/>
              </a:rPr>
              <a:t>Weak classifier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305050" y="4424561"/>
            <a:ext cx="0" cy="1084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mn-MN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85256" y="5508824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FF"/>
                </a:solidFill>
                <a:ea typeface="SimSun" panose="02010600030101010101" pitchFamily="2" charset="-122"/>
              </a:rPr>
              <a:t>Weight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290266" y="5475189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FF"/>
                </a:solidFill>
                <a:ea typeface="SimSun" panose="02010600030101010101" pitchFamily="2" charset="-122"/>
              </a:rPr>
              <a:t>Image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827584" y="4238029"/>
            <a:ext cx="0" cy="1084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mn-M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331640" y="4505325"/>
            <a:ext cx="0" cy="1084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3139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1268760"/>
            <a:ext cx="8229600" cy="475456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AdaBoost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n-US" sz="36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Characteristics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92405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kern="0" dirty="0" smtClean="0"/>
              <a:t>Features as weak classifiers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kern="0" dirty="0" smtClean="0"/>
              <a:t>Each single rectangle feature may be regarded as a simple weak classifier </a:t>
            </a:r>
          </a:p>
          <a:p>
            <a:pPr eaLnBrk="1" hangingPunct="1">
              <a:lnSpc>
                <a:spcPct val="90000"/>
              </a:lnSpc>
            </a:pPr>
            <a:r>
              <a:rPr lang="en-US" kern="0" dirty="0" smtClean="0"/>
              <a:t>An iterative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kern="0" dirty="0" err="1" smtClean="0"/>
              <a:t>AdaBoost</a:t>
            </a:r>
            <a:r>
              <a:rPr lang="en-US" kern="0" dirty="0" smtClean="0"/>
              <a:t> performs a series of trials, each time selecting a new weak classifier  </a:t>
            </a:r>
          </a:p>
          <a:p>
            <a:pPr eaLnBrk="1" hangingPunct="1">
              <a:lnSpc>
                <a:spcPct val="90000"/>
              </a:lnSpc>
            </a:pPr>
            <a:r>
              <a:rPr lang="en-US" kern="0" dirty="0" smtClean="0"/>
              <a:t>Weights are being applied over the set of the example images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kern="0" dirty="0" smtClean="0"/>
              <a:t>During each iteration, each example/image receives a weight determining its importance</a:t>
            </a:r>
          </a:p>
        </p:txBody>
      </p:sp>
    </p:spTree>
    <p:extLst>
      <p:ext uri="{BB962C8B-B14F-4D97-AF65-F5344CB8AC3E}">
        <p14:creationId xmlns:p14="http://schemas.microsoft.com/office/powerpoint/2010/main" val="15244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25474" y="1268760"/>
            <a:ext cx="5461570" cy="432048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AdaBoost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the idea…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7359" y="476672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788" y="1690539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457200" indent="-457200" eaLnBrk="1" hangingPunct="1">
              <a:lnSpc>
                <a:spcPct val="80000"/>
              </a:lnSpc>
            </a:pPr>
            <a:r>
              <a:rPr lang="en-US" sz="1800" kern="0" dirty="0" smtClean="0"/>
              <a:t>Given: example images labeled +/- 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 kern="0" dirty="0" smtClean="0"/>
              <a:t>Initially, all weights set equally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1800" kern="0" dirty="0" smtClean="0"/>
              <a:t>Repeat T times	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 kern="0" dirty="0" smtClean="0">
                <a:solidFill>
                  <a:srgbClr val="00B050"/>
                </a:solidFill>
              </a:rPr>
              <a:t>Step 1: </a:t>
            </a:r>
            <a:r>
              <a:rPr lang="en-US" sz="1800" kern="0" dirty="0" smtClean="0"/>
              <a:t>choose the most efficient weak classifier that will be a component of the final strong classifier (Problem! Remember the huge number of features…)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 kern="0" dirty="0" smtClean="0">
                <a:solidFill>
                  <a:srgbClr val="00B050"/>
                </a:solidFill>
              </a:rPr>
              <a:t>Step 2: </a:t>
            </a:r>
            <a:r>
              <a:rPr lang="en-US" sz="1800" kern="0" dirty="0" smtClean="0"/>
              <a:t>Update the weights to emphasize the examples which were incorrectly classified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kern="0" dirty="0" smtClean="0"/>
              <a:t>This makes the next weak classifier to focus on “harder” examples 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1800" kern="0" dirty="0" smtClean="0"/>
              <a:t>Final (strong) classifier is a weighted combination of the T “weak” classifiers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 kern="0" dirty="0" smtClean="0"/>
              <a:t>Weighted according to their accuracy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sz="1800" kern="0" dirty="0" smtClean="0"/>
          </a:p>
          <a:p>
            <a:pPr marL="457200" indent="-457200" eaLnBrk="1" hangingPunct="1">
              <a:lnSpc>
                <a:spcPct val="80000"/>
              </a:lnSpc>
            </a:pPr>
            <a:endParaRPr lang="en-US" sz="1800" kern="0" dirty="0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70633"/>
              </p:ext>
            </p:extLst>
          </p:nvPr>
        </p:nvGraphicFramePr>
        <p:xfrm>
          <a:off x="1331640" y="5113623"/>
          <a:ext cx="4724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6" imgW="2362200" imgH="584200" progId="Equation.DSMT4">
                  <p:embed/>
                </p:oleObj>
              </mc:Choice>
              <mc:Fallback>
                <p:oleObj name="Equation" r:id="rId6" imgW="23622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13623"/>
                        <a:ext cx="47244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1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15" y="1173832"/>
            <a:ext cx="4546848" cy="426368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AdaBoost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Feature Selection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i="1" kern="0" dirty="0" smtClean="0">
                <a:solidFill>
                  <a:srgbClr val="FF0000"/>
                </a:solidFill>
              </a:rPr>
              <a:t>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On each round, large set of possible weak classifiers (</a:t>
            </a:r>
            <a:r>
              <a:rPr lang="en-US" sz="1800" kern="0" dirty="0" smtClean="0"/>
              <a:t>each simple classifier consists of a single feature</a:t>
            </a:r>
            <a:r>
              <a:rPr lang="en-US" sz="2000" kern="0" dirty="0" smtClean="0"/>
              <a:t>) – Which one to choose?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kern="0" dirty="0" smtClean="0"/>
              <a:t>choose the most efficient (the one that best separates the examples – the lowest error)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kern="0" dirty="0" smtClean="0"/>
              <a:t>choice of a classifier corresponds to choice of a feature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At the end, the ‘strong’ classifier consists of T features </a:t>
            </a:r>
          </a:p>
          <a:p>
            <a:pPr eaLnBrk="1" hangingPunct="1">
              <a:lnSpc>
                <a:spcPct val="80000"/>
              </a:lnSpc>
            </a:pPr>
            <a:endParaRPr lang="en-US" sz="2000" kern="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i="1" kern="0" dirty="0" smtClean="0">
                <a:solidFill>
                  <a:srgbClr val="FF0000"/>
                </a:solidFill>
              </a:rPr>
              <a:t>Conclusion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kern="0" dirty="0" err="1" smtClean="0"/>
              <a:t>AdaBoost</a:t>
            </a:r>
            <a:r>
              <a:rPr lang="en-US" sz="2000" kern="0" dirty="0" smtClean="0"/>
              <a:t> searches for a small number of good classifiers – features (feature selection)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adaptively constructs a final strong classifier taking into account the failures of each one of the chosen weak classifiers (weight appliance)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err="1" smtClean="0">
                <a:ea typeface="新細明體" panose="02020500000000000000" pitchFamily="18" charset="-120"/>
              </a:rPr>
              <a:t>AdaBoost</a:t>
            </a:r>
            <a:r>
              <a:rPr lang="en-US" altLang="zh-TW" sz="2000" kern="0" dirty="0" smtClean="0">
                <a:ea typeface="新細明體" panose="02020500000000000000" pitchFamily="18" charset="-120"/>
              </a:rPr>
              <a:t> is used to both select a small set of features and train a strong classifier</a:t>
            </a:r>
            <a:endParaRPr lang="en-US" sz="2000" kern="0" dirty="0" smtClean="0">
              <a:ea typeface="新細明體" panose="02020500000000000000" pitchFamily="18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</p:spTree>
    <p:extLst>
      <p:ext uri="{BB962C8B-B14F-4D97-AF65-F5344CB8AC3E}">
        <p14:creationId xmlns:p14="http://schemas.microsoft.com/office/powerpoint/2010/main" val="32052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92896"/>
            <a:ext cx="8229600" cy="1872208"/>
          </a:xfrm>
          <a:blipFill dpi="0" rotWithShape="1">
            <a:blip r:embed="rId2">
              <a:alphaModFix amt="5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EXAMPLE </a:t>
            </a:r>
            <a:r>
              <a:rPr lang="en-US" dirty="0" smtClean="0"/>
              <a:t>adopted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(from University of Edinburg/2009)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Note: </a:t>
            </a:r>
            <a:r>
              <a:rPr lang="en-US" sz="1400" dirty="0" smtClean="0"/>
              <a:t>Prepared </a:t>
            </a:r>
            <a:r>
              <a:rPr lang="en-US" sz="1400" dirty="0"/>
              <a:t>with figures </a:t>
            </a:r>
            <a:r>
              <a:rPr lang="en-US" sz="1400" dirty="0" smtClean="0"/>
              <a:t>adopted</a:t>
            </a:r>
            <a:r>
              <a:rPr lang="en-US" sz="1400" dirty="0" smtClean="0"/>
              <a:t> </a:t>
            </a:r>
            <a:r>
              <a:rPr lang="en-US" sz="1400" dirty="0"/>
              <a:t>from</a:t>
            </a:r>
            <a:br>
              <a:rPr lang="en-US" sz="1400" dirty="0"/>
            </a:br>
            <a:r>
              <a:rPr lang="en-US" sz="1400" dirty="0"/>
              <a:t>“Robust real-time object detection”</a:t>
            </a:r>
            <a:br>
              <a:rPr lang="en-US" sz="1400" dirty="0"/>
            </a:br>
            <a:r>
              <a:rPr lang="en-US" sz="1400" dirty="0"/>
              <a:t>CRL </a:t>
            </a:r>
            <a:r>
              <a:rPr lang="en-US" sz="1400" dirty="0" smtClean="0"/>
              <a:t>2001/01 and  Edinburg 2009)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02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1910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accent2"/>
                </a:solidFill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</a:t>
            </a:r>
            <a:r>
              <a:rPr lang="en-US" altLang="zh-CN" sz="1600" dirty="0" err="1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AdaBoost</a:t>
            </a: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starts with a uniform </a:t>
            </a:r>
            <a:endParaRPr lang="en-US" altLang="zh-CN" sz="1600" dirty="0" smtClean="0">
              <a:latin typeface="Arial Unicode MS" panose="020B0604020202020204" pitchFamily="50" charset="-127"/>
              <a:ea typeface="SimSun" panose="02010600030101010101" pitchFamily="2" charset="-122"/>
              <a:cs typeface="Arial Unicode MS" panose="020B06040202020202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</a:t>
            </a:r>
            <a:r>
              <a:rPr lang="en-US" altLang="zh-CN" sz="1600" dirty="0" smtClean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distribution </a:t>
            </a: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of “weights” over </a:t>
            </a:r>
            <a:r>
              <a:rPr lang="en-US" altLang="zh-CN" sz="1600" dirty="0" smtClean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training  examples</a:t>
            </a: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2"/>
              </a:solidFill>
              <a:latin typeface="Arial Unicode MS" panose="020B0604020202020204" pitchFamily="50" charset="-127"/>
              <a:ea typeface="SimSun" panose="02010600030101010101" pitchFamily="2" charset="-122"/>
              <a:cs typeface="Arial Unicode MS" panose="020B06040202020202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accent2"/>
                </a:solidFill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</a:t>
            </a:r>
            <a:r>
              <a:rPr lang="en-US" altLang="zh-CN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Times New Roman" panose="02020603050405020304" pitchFamily="18" charset="0"/>
              </a:rPr>
              <a:t>Select the classifier with the lowest </a:t>
            </a:r>
            <a:endParaRPr lang="en-US" altLang="zh-CN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Times New Roman" panose="02020603050405020304" pitchFamily="18" charset="0"/>
              </a:rPr>
              <a:t>   weighted </a:t>
            </a:r>
            <a:r>
              <a:rPr lang="en-US" altLang="zh-CN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Times New Roman" panose="02020603050405020304" pitchFamily="18" charset="0"/>
              </a:rPr>
              <a:t>error (i.e. a “weak” classifier)</a:t>
            </a:r>
            <a:endParaRPr lang="en-US" altLang="zh-CN" sz="1600" dirty="0">
              <a:latin typeface="Arial Unicode MS" panose="020B0604020202020204" pitchFamily="50" charset="-127"/>
              <a:ea typeface="SimSun" panose="02010600030101010101" pitchFamily="2" charset="-122"/>
              <a:cs typeface="Arial Unicode MS" panose="020B06040202020202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Arial Unicode MS" panose="020B0604020202020204" pitchFamily="50" charset="-127"/>
              <a:ea typeface="SimSun" panose="02010600030101010101" pitchFamily="2" charset="-122"/>
              <a:cs typeface="Arial Unicode MS" panose="020B06040202020202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accent2"/>
                </a:solidFill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</a:t>
            </a: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Increase the weights on the training examples that were misclassified.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CN" sz="1600" dirty="0">
              <a:latin typeface="Arial Unicode MS" panose="020B0604020202020204" pitchFamily="50" charset="-127"/>
              <a:ea typeface="SimSun" panose="02010600030101010101" pitchFamily="2" charset="-122"/>
              <a:cs typeface="Arial Unicode MS" panose="020B06040202020202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accent2"/>
                </a:solidFill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</a:t>
            </a: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(Repeat)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4495800"/>
            <a:ext cx="41306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26E28"/>
                </a:solidFill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 </a:t>
            </a:r>
            <a:r>
              <a:rPr lang="en-US" altLang="zh-CN" sz="1600" dirty="0">
                <a:latin typeface="Arial Unicode MS" panose="020B0604020202020204" pitchFamily="50" charset="-127"/>
                <a:ea typeface="SimSun" panose="02010600030101010101" pitchFamily="2" charset="-122"/>
                <a:cs typeface="Arial Unicode MS" panose="020B0604020202020204" pitchFamily="50" charset="-127"/>
              </a:rPr>
              <a:t>At the end, carefully make a linear combination of the weak classifiers obtained at all iterations.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1224757"/>
            <a:ext cx="4283075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err="1"/>
              <a:t>AdaBoost</a:t>
            </a:r>
            <a:r>
              <a:rPr lang="en-US" sz="2000" dirty="0"/>
              <a:t> </a:t>
            </a:r>
            <a:r>
              <a:rPr lang="en-US" sz="2000" dirty="0" smtClean="0"/>
              <a:t>example: </a:t>
            </a:r>
            <a:endParaRPr lang="en-US" sz="2000" dirty="0"/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85355167"/>
              </p:ext>
            </p:extLst>
          </p:nvPr>
        </p:nvGraphicFramePr>
        <p:xfrm>
          <a:off x="2106612" y="4997499"/>
          <a:ext cx="49307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3682800" imgH="698400" progId="Equation.DSMT4">
                  <p:embed/>
                </p:oleObj>
              </mc:Choice>
              <mc:Fallback>
                <p:oleObj name="Equation" r:id="rId3" imgW="36828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4997499"/>
                        <a:ext cx="4930775" cy="93503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5" descr="AdaBoostDemo3withfunc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09750"/>
            <a:ext cx="3657600" cy="3657600"/>
          </a:xfrm>
          <a:prstGeom prst="rect">
            <a:avLst/>
          </a:prstGeom>
          <a:blipFill>
            <a:blip r:embed="rId6">
              <a:alphaModFix amt="9600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907704" y="6164263"/>
            <a:ext cx="71950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 b="1" i="1" dirty="0">
                <a:solidFill>
                  <a:schemeClr val="accent2">
                    <a:lumMod val="75000"/>
                  </a:schemeClr>
                </a:solidFill>
                <a:ea typeface="SimSun" panose="02010600030101010101" pitchFamily="2" charset="-122"/>
              </a:rPr>
              <a:t>Slide taken from a presentation by Qing Chen, Discover Lab, University of Ottawa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200597"/>
            <a:ext cx="4906888" cy="498376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Now we have a good face detector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698973"/>
            <a:ext cx="4419600" cy="477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Thus, We can build </a:t>
            </a:r>
            <a:r>
              <a:rPr lang="en-US" sz="2000" kern="0" smtClean="0"/>
              <a:t>a 200-featpicture </a:t>
            </a:r>
            <a:r>
              <a:rPr lang="en-US" sz="2000" kern="0" dirty="0" smtClean="0"/>
              <a:t>classifier.</a:t>
            </a:r>
            <a:endParaRPr lang="en-US" sz="2000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Experiments showed that 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kern="0" dirty="0"/>
              <a:t> </a:t>
            </a:r>
            <a:r>
              <a:rPr lang="en-US" sz="2000" kern="0" dirty="0" smtClean="0"/>
              <a:t>    200-feature classifier achieves: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95% detection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0.14x10</a:t>
            </a:r>
            <a:r>
              <a:rPr lang="en-US" sz="1800" kern="0" baseline="30000" dirty="0" smtClean="0"/>
              <a:t>-3</a:t>
            </a:r>
            <a:r>
              <a:rPr lang="en-US" sz="1800" kern="0" dirty="0" smtClean="0"/>
              <a:t> FP rate (1 in 14084)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Scans all sub-windows of a 384x288 pixel image in 0.7 seconds (on Intel P</a:t>
            </a:r>
            <a:r>
              <a:rPr lang="en-US" sz="1800" kern="0" dirty="0" smtClean="0">
                <a:latin typeface="Times New Roman" panose="02020603050405020304" pitchFamily="18" charset="0"/>
              </a:rPr>
              <a:t>III</a:t>
            </a:r>
            <a:r>
              <a:rPr lang="en-US" sz="1800" kern="0" dirty="0" smtClean="0"/>
              <a:t> 700MHz)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The more the better (?)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>
                <a:solidFill>
                  <a:srgbClr val="008000"/>
                </a:solidFill>
              </a:rPr>
              <a:t>Gain in classifier performance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>
                <a:solidFill>
                  <a:srgbClr val="FF0000"/>
                </a:solidFill>
              </a:rPr>
              <a:t>Lose in CPU time</a:t>
            </a:r>
            <a:endParaRPr lang="en-US" sz="1800" kern="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kern="0" dirty="0" smtClean="0"/>
              <a:t>Verdict: good &amp; fast, but not enough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Competitors achieve close to </a:t>
            </a:r>
            <a:r>
              <a:rPr lang="en-US" sz="1800" b="1" kern="0" dirty="0" smtClean="0"/>
              <a:t>1 in a</a:t>
            </a:r>
            <a:r>
              <a:rPr lang="en-US" sz="1800" kern="0" dirty="0" smtClean="0"/>
              <a:t> </a:t>
            </a:r>
            <a:r>
              <a:rPr lang="en-US" sz="1800" b="1" kern="0" dirty="0" smtClean="0"/>
              <a:t>1.000.000 FP rate!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kern="0" dirty="0" smtClean="0"/>
              <a:t>0.7 sec / frame </a:t>
            </a:r>
            <a:r>
              <a:rPr lang="en-US" sz="1800" b="1" kern="0" dirty="0" smtClean="0"/>
              <a:t>IS NOT</a:t>
            </a:r>
            <a:r>
              <a:rPr lang="en-US" sz="1800" kern="0" dirty="0" smtClean="0"/>
              <a:t> real-time.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  <p:pic>
        <p:nvPicPr>
          <p:cNvPr id="8" name="Picture 23" descr="roc_curve2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0060" y="1828800"/>
            <a:ext cx="4417740" cy="44878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6568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Contents : </a:t>
            </a:r>
            <a:endParaRPr lang="mn-M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  <a:p>
            <a:r>
              <a:rPr lang="en-US" dirty="0" smtClean="0"/>
              <a:t>Goals </a:t>
            </a:r>
          </a:p>
          <a:p>
            <a:r>
              <a:rPr lang="en-US" dirty="0" smtClean="0"/>
              <a:t>Methods (Integral Image/</a:t>
            </a:r>
            <a:r>
              <a:rPr lang="en-US" dirty="0" err="1" smtClean="0"/>
              <a:t>AdaBoost</a:t>
            </a:r>
            <a:r>
              <a:rPr lang="en-US" dirty="0" smtClean="0"/>
              <a:t>/Cascade)</a:t>
            </a:r>
          </a:p>
          <a:p>
            <a:r>
              <a:rPr lang="en-US" dirty="0" smtClean="0"/>
              <a:t>Example </a:t>
            </a:r>
          </a:p>
          <a:p>
            <a:r>
              <a:rPr lang="en-US" dirty="0" smtClean="0"/>
              <a:t>Result </a:t>
            </a:r>
          </a:p>
          <a:p>
            <a:r>
              <a:rPr lang="en-US" dirty="0" smtClean="0"/>
              <a:t>Back-Up Slides </a:t>
            </a:r>
          </a:p>
          <a:p>
            <a:r>
              <a:rPr lang="en-US" dirty="0" smtClean="0"/>
              <a:t>Ending &amp; Discussion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m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468560" y="1196752"/>
            <a:ext cx="4042792" cy="65077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Three goals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19812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Feature Computation </a:t>
            </a:r>
            <a:r>
              <a:rPr lang="en-US" kern="0" dirty="0" smtClean="0"/>
              <a:t>: features must be computed as quickly as possible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Feature Selection </a:t>
            </a:r>
            <a:r>
              <a:rPr lang="en-US" kern="0" dirty="0" smtClean="0"/>
              <a:t>: select the most discriminating features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Real-timeliness </a:t>
            </a:r>
            <a:r>
              <a:rPr lang="en-US" kern="0" dirty="0" smtClean="0"/>
              <a:t>: must focus on potentially positive image areas (that contain faces)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sz="2800" i="1" kern="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sz="2800" i="1" kern="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sz="2800" i="1" kern="0" dirty="0" smtClean="0"/>
              <a:t>   </a:t>
            </a:r>
            <a:r>
              <a:rPr lang="en-US" sz="1800" i="1" kern="0" dirty="0" smtClean="0"/>
              <a:t>How did Viola &amp; Jones deal with these challenges?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3113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054546"/>
            <a:ext cx="5847184" cy="73536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The attentional cascade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752600"/>
            <a:ext cx="449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On average only 0.01% of all sub-windows are positive (are faces)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Status Quo: </a:t>
            </a:r>
            <a:r>
              <a:rPr lang="en-US" sz="1800" kern="0" dirty="0" smtClean="0">
                <a:solidFill>
                  <a:srgbClr val="FF0000"/>
                </a:solidFill>
              </a:rPr>
              <a:t>equal computation time is spent on all sub-windows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Must spend most time only on potentially positive sub-windows.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A simple 2-feature classifier can achieve almost 100% detection rate with 50% FP rate.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That classifier can act as a 1</a:t>
            </a:r>
            <a:r>
              <a:rPr lang="en-US" sz="1800" kern="0" baseline="30000" dirty="0" smtClean="0"/>
              <a:t>st</a:t>
            </a:r>
            <a:r>
              <a:rPr lang="en-US" sz="1800" kern="0" dirty="0" smtClean="0"/>
              <a:t> layer of a series to filter out most negative windows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2</a:t>
            </a:r>
            <a:r>
              <a:rPr lang="en-US" sz="1800" kern="0" baseline="30000" dirty="0" smtClean="0"/>
              <a:t>nd</a:t>
            </a:r>
            <a:r>
              <a:rPr lang="en-US" sz="1800" kern="0" dirty="0" smtClean="0"/>
              <a:t> layer with 10 features can tackle “harder” negative-windows which survived the 1</a:t>
            </a:r>
            <a:r>
              <a:rPr lang="en-US" sz="1800" kern="0" baseline="30000" dirty="0" smtClean="0"/>
              <a:t>st</a:t>
            </a:r>
            <a:r>
              <a:rPr lang="en-US" sz="1800" kern="0" dirty="0" smtClean="0"/>
              <a:t> layer, and so on…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A cascade of gradually more complex classifiers achieves even better detection rates.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17621441"/>
              </p:ext>
            </p:extLst>
          </p:nvPr>
        </p:nvGraphicFramePr>
        <p:xfrm>
          <a:off x="5180012" y="1910556"/>
          <a:ext cx="38893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Bitmap Image" r:id="rId6" imgW="4277322" imgH="2219635" progId="Paint.Picture">
                  <p:embed/>
                </p:oleObj>
              </mc:Choice>
              <mc:Fallback>
                <p:oleObj name="Bitmap Image" r:id="rId6" imgW="4277322" imgH="2219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2" y="1910556"/>
                        <a:ext cx="38893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5485655" y="4221088"/>
            <a:ext cx="3581400" cy="915988"/>
          </a:xfrm>
          <a:prstGeom prst="rect">
            <a:avLst/>
          </a:prstGeom>
          <a:gradFill>
            <a:gsLst>
              <a:gs pos="8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6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008000"/>
                </a:solidFill>
              </a:rPr>
              <a:t>On average, much fewer features are computed per sub-window (i.e. speed x 10)</a:t>
            </a:r>
          </a:p>
        </p:txBody>
      </p:sp>
    </p:spTree>
    <p:extLst>
      <p:ext uri="{BB962C8B-B14F-4D97-AF65-F5344CB8AC3E}">
        <p14:creationId xmlns:p14="http://schemas.microsoft.com/office/powerpoint/2010/main" val="9075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35062"/>
            <a:ext cx="4933950" cy="591344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Training a cascade of classifiers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  <p:graphicFrame>
        <p:nvGraphicFramePr>
          <p:cNvPr id="1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28948"/>
              </p:ext>
            </p:extLst>
          </p:nvPr>
        </p:nvGraphicFramePr>
        <p:xfrm>
          <a:off x="4631878" y="4554075"/>
          <a:ext cx="3972570" cy="17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Έγγραφο" r:id="rId3" imgW="2575869" imgH="1680882" progId="Word.Document.8">
                  <p:embed/>
                </p:oleObj>
              </mc:Choice>
              <mc:Fallback>
                <p:oleObj name="Έγγραφο" r:id="rId3" imgW="2575869" imgH="1680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878" y="4554075"/>
                        <a:ext cx="3972570" cy="1780050"/>
                      </a:xfrm>
                      <a:prstGeom prst="rect">
                        <a:avLst/>
                      </a:prstGeom>
                      <a:blipFill>
                        <a:blip r:embed="rId5">
                          <a:alphaModFix amt="96000"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52400" y="1600200"/>
            <a:ext cx="7543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00B0F0"/>
                </a:solidFill>
              </a:rPr>
              <a:t>Keep in mind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Competitors achieved 95% TP rate,10</a:t>
            </a:r>
            <a:r>
              <a:rPr lang="en-US" sz="1800" baseline="30000" dirty="0"/>
              <a:t>-6</a:t>
            </a:r>
            <a:r>
              <a:rPr lang="en-US" sz="1800" dirty="0"/>
              <a:t> FP rate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These are the goals. Final cascade must do better!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00B0F0"/>
                </a:solidFill>
              </a:rPr>
              <a:t>Given the goals, to design a cascade we must choose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Number of layers in cascade (strong classifiers)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Number of features of each strong classifier (the ‘T’ in definition)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Threshold of each strong classifier (the                   in definition)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00B0F0"/>
                </a:solidFill>
              </a:rPr>
              <a:t>Optimization problem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Can we find optimum combination?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779333"/>
              </p:ext>
            </p:extLst>
          </p:nvPr>
        </p:nvGraphicFramePr>
        <p:xfrm>
          <a:off x="5029200" y="3962400"/>
          <a:ext cx="990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647640" imgH="393480" progId="Equation.3">
                  <p:embed/>
                </p:oleObj>
              </mc:Choice>
              <mc:Fallback>
                <p:oleObj name="Equation" r:id="rId6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9906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0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5054" y="980728"/>
            <a:ext cx="6217146" cy="73536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 simple framework for cascade training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AdaBoost</a:t>
            </a:r>
            <a:r>
              <a:rPr lang="el-GR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6002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 smtClean="0"/>
              <a:t>Viola </a:t>
            </a:r>
            <a:r>
              <a:rPr lang="en-US" sz="2000" dirty="0"/>
              <a:t>&amp; Jones suggested a heuristic algorithm for </a:t>
            </a:r>
            <a:r>
              <a:rPr lang="en-US" sz="2000" dirty="0" smtClean="0"/>
              <a:t>the </a:t>
            </a:r>
            <a:r>
              <a:rPr lang="en-US" sz="2000" dirty="0"/>
              <a:t>cascade training: </a:t>
            </a:r>
            <a:r>
              <a:rPr lang="en-US" dirty="0"/>
              <a:t>(pseudo-code at backup slide # 3)</a:t>
            </a:r>
            <a:endParaRPr lang="en-US" sz="2000" dirty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does not guarantee optimality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but produces a “effective” cascade that meets previous goals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Manual Tweaking: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overall training outcome is highly depended on user’s choices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select f</a:t>
            </a:r>
            <a:r>
              <a:rPr lang="en-US" sz="1800" baseline="-25000" dirty="0"/>
              <a:t>i</a:t>
            </a:r>
            <a:r>
              <a:rPr lang="en-US" sz="1800" dirty="0"/>
              <a:t> (Maximum Acceptable False Positive rate / layer)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select d</a:t>
            </a:r>
            <a:r>
              <a:rPr lang="en-US" sz="1800" baseline="-25000" dirty="0"/>
              <a:t>i</a:t>
            </a:r>
            <a:r>
              <a:rPr lang="en-US" sz="1800" dirty="0"/>
              <a:t> (Minimum Acceptable True Positive rate / layer)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select </a:t>
            </a:r>
            <a:r>
              <a:rPr lang="en-US" sz="1800" dirty="0" err="1"/>
              <a:t>F</a:t>
            </a:r>
            <a:r>
              <a:rPr lang="en-US" sz="1800" baseline="-25000" dirty="0" err="1"/>
              <a:t>target</a:t>
            </a:r>
            <a:r>
              <a:rPr lang="en-US" sz="1800" dirty="0"/>
              <a:t> (Target Overall FP rate)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possible repeat trial &amp; error process for a given training set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Until </a:t>
            </a:r>
            <a:r>
              <a:rPr lang="en-US" sz="2000" dirty="0" err="1"/>
              <a:t>F</a:t>
            </a:r>
            <a:r>
              <a:rPr lang="en-US" sz="2000" baseline="-25000" dirty="0" err="1"/>
              <a:t>target</a:t>
            </a:r>
            <a:r>
              <a:rPr lang="en-US" sz="2000" dirty="0"/>
              <a:t> is met: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Add new layer: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1600" dirty="0"/>
              <a:t>Until f</a:t>
            </a:r>
            <a:r>
              <a:rPr lang="en-US" sz="1600" baseline="-25000" dirty="0"/>
              <a:t>i </a:t>
            </a:r>
            <a:r>
              <a:rPr lang="en-US" sz="1600" dirty="0"/>
              <a:t>, d</a:t>
            </a:r>
            <a:r>
              <a:rPr lang="en-US" sz="1600" baseline="-25000" dirty="0"/>
              <a:t>i</a:t>
            </a:r>
            <a:r>
              <a:rPr lang="en-US" sz="1600" dirty="0"/>
              <a:t> rates are met for this layer</a:t>
            </a:r>
          </a:p>
          <a:p>
            <a:pPr lvl="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</a:pPr>
            <a:r>
              <a:rPr lang="en-US" sz="1400" b="1" dirty="0"/>
              <a:t>Increase</a:t>
            </a:r>
            <a:r>
              <a:rPr lang="en-US" sz="1400" dirty="0"/>
              <a:t> feature number &amp; train new strong classifier with </a:t>
            </a:r>
            <a:r>
              <a:rPr lang="en-US" sz="1400" b="1" dirty="0" err="1"/>
              <a:t>AdaBoost</a:t>
            </a:r>
            <a:endParaRPr lang="en-US" sz="1400" b="1" dirty="0"/>
          </a:p>
          <a:p>
            <a:pPr lvl="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</a:pPr>
            <a:r>
              <a:rPr lang="en-US" sz="1400" dirty="0"/>
              <a:t>Determine rates of layer on validation set</a:t>
            </a:r>
          </a:p>
          <a:p>
            <a:pPr lvl="3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45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72" y="1175544"/>
            <a:ext cx="3981128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backup slide #3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85800" y="1698625"/>
          <a:ext cx="7696200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3" imgW="5486400" imgH="3516480" progId="Word.Document.8">
                  <p:embed/>
                </p:oleObj>
              </mc:Choice>
              <mc:Fallback>
                <p:oleObj name="Document" r:id="rId3" imgW="5486400" imgH="351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98625"/>
                        <a:ext cx="7696200" cy="49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591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Three goals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19812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Feature Computation </a:t>
            </a:r>
            <a:r>
              <a:rPr lang="en-US" kern="0" dirty="0" smtClean="0"/>
              <a:t>: features must be computed as quickly as possible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i="1" kern="0" dirty="0" smtClean="0">
                <a:solidFill>
                  <a:srgbClr val="00B0F0"/>
                </a:solidFill>
              </a:rPr>
              <a:t>Feature Selection </a:t>
            </a:r>
            <a:r>
              <a:rPr lang="en-US" kern="0" dirty="0" smtClean="0"/>
              <a:t>: select the most discriminating features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sz="2800" i="1" kern="0" dirty="0" smtClean="0">
                <a:solidFill>
                  <a:srgbClr val="00B0F0"/>
                </a:solidFill>
              </a:rPr>
              <a:t>Real-timeliness </a:t>
            </a:r>
            <a:r>
              <a:rPr lang="en-US" sz="2800" kern="0" dirty="0" smtClean="0"/>
              <a:t>: </a:t>
            </a:r>
            <a:r>
              <a:rPr lang="en-US" kern="0" dirty="0" smtClean="0"/>
              <a:t>must focus on potentially positive image areas (that contain faces)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sz="2800" i="1" kern="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sz="2800" i="1" kern="0" dirty="0" smtClean="0"/>
              <a:t>   </a:t>
            </a:r>
            <a:r>
              <a:rPr lang="en-US" sz="1600" i="1" kern="0" dirty="0" smtClean="0"/>
              <a:t>How did Viola &amp; Jones deal with these challenges?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4234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n-MN"/>
          </a:p>
        </p:txBody>
      </p:sp>
      <p:grpSp>
        <p:nvGrpSpPr>
          <p:cNvPr id="94" name="Group 40"/>
          <p:cNvGrpSpPr>
            <a:grpSpLocks/>
          </p:cNvGrpSpPr>
          <p:nvPr/>
        </p:nvGrpSpPr>
        <p:grpSpPr bwMode="auto">
          <a:xfrm>
            <a:off x="381000" y="2057400"/>
            <a:ext cx="6172200" cy="3962400"/>
            <a:chOff x="240" y="1296"/>
            <a:chExt cx="3888" cy="2496"/>
          </a:xfrm>
        </p:grpSpPr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1104" y="1296"/>
              <a:ext cx="2208" cy="2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sz="1800"/>
            </a:p>
          </p:txBody>
        </p:sp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240" y="1670"/>
              <a:ext cx="7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GB" sz="2000" b="1"/>
                <a:t>Training</a:t>
              </a:r>
            </a:p>
            <a:p>
              <a:pPr algn="r" eaLnBrk="1" hangingPunct="1"/>
              <a:r>
                <a:rPr lang="en-GB" sz="2000" b="1"/>
                <a:t>Set</a:t>
              </a:r>
            </a:p>
            <a:p>
              <a:pPr algn="r" eaLnBrk="1" hangingPunct="1"/>
              <a:r>
                <a:rPr lang="en-GB" sz="1600" b="1"/>
                <a:t>(sub-windows)</a:t>
              </a:r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1152" y="1632"/>
              <a:ext cx="1296" cy="57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 dirty="0"/>
                <a:t>Integral</a:t>
              </a:r>
            </a:p>
            <a:p>
              <a:pPr algn="ctr" eaLnBrk="1" hangingPunct="1"/>
              <a:r>
                <a:rPr lang="en-US" sz="1800" b="1" dirty="0"/>
                <a:t>Representation</a:t>
              </a:r>
              <a:endParaRPr lang="en-GB" sz="1800" b="1" dirty="0"/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1632" y="2256"/>
              <a:ext cx="1296" cy="576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 dirty="0"/>
                <a:t>Feature</a:t>
              </a:r>
            </a:p>
            <a:p>
              <a:pPr algn="ctr" eaLnBrk="1" hangingPunct="1"/>
              <a:r>
                <a:rPr lang="en-US" sz="1800" b="1" dirty="0"/>
                <a:t>computation</a:t>
              </a:r>
              <a:endParaRPr lang="en-GB" sz="1800" b="1" dirty="0"/>
            </a:p>
          </p:txBody>
        </p:sp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2112" y="2880"/>
              <a:ext cx="1296" cy="576"/>
            </a:xfrm>
            <a:prstGeom prst="rect">
              <a:avLst/>
            </a:prstGeom>
            <a:gradFill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 dirty="0" err="1"/>
                <a:t>AdaBoost</a:t>
              </a:r>
              <a:endParaRPr lang="en-US" sz="1800" b="1" dirty="0"/>
            </a:p>
            <a:p>
              <a:pPr algn="ctr" eaLnBrk="1" hangingPunct="1"/>
              <a:r>
                <a:rPr lang="en-US" sz="1800" b="1" dirty="0"/>
                <a:t>Feature Selection</a:t>
              </a:r>
              <a:endParaRPr lang="en-GB" sz="1800" b="1" dirty="0"/>
            </a:p>
          </p:txBody>
        </p:sp>
        <p:sp>
          <p:nvSpPr>
            <p:cNvPr id="100" name="AutoShape 18"/>
            <p:cNvSpPr>
              <a:spLocks noChangeArrowheads="1"/>
            </p:cNvSpPr>
            <p:nvPr/>
          </p:nvSpPr>
          <p:spPr bwMode="auto">
            <a:xfrm rot="5400000">
              <a:off x="1162" y="2342"/>
              <a:ext cx="537" cy="366"/>
            </a:xfrm>
            <a:custGeom>
              <a:avLst/>
              <a:gdLst>
                <a:gd name="T0" fmla="*/ 384 w 21600"/>
                <a:gd name="T1" fmla="*/ 0 h 21600"/>
                <a:gd name="T2" fmla="*/ 230 w 21600"/>
                <a:gd name="T3" fmla="*/ 122 h 21600"/>
                <a:gd name="T4" fmla="*/ 0 w 21600"/>
                <a:gd name="T5" fmla="*/ 305 h 21600"/>
                <a:gd name="T6" fmla="*/ 230 w 21600"/>
                <a:gd name="T7" fmla="*/ 366 h 21600"/>
                <a:gd name="T8" fmla="*/ 460 w 21600"/>
                <a:gd name="T9" fmla="*/ 254 h 21600"/>
                <a:gd name="T10" fmla="*/ 537 w 21600"/>
                <a:gd name="T11" fmla="*/ 122 h 21600"/>
                <a:gd name="T12" fmla="*/ 3 60000 65536"/>
                <a:gd name="T13" fmla="*/ 2 60000 65536"/>
                <a:gd name="T14" fmla="*/ 2 60000 65536"/>
                <a:gd name="T15" fmla="*/ 1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1" name="AutoShape 19"/>
            <p:cNvSpPr>
              <a:spLocks noChangeArrowheads="1"/>
            </p:cNvSpPr>
            <p:nvPr/>
          </p:nvSpPr>
          <p:spPr bwMode="auto">
            <a:xfrm rot="5400000">
              <a:off x="1642" y="2966"/>
              <a:ext cx="537" cy="366"/>
            </a:xfrm>
            <a:custGeom>
              <a:avLst/>
              <a:gdLst>
                <a:gd name="T0" fmla="*/ 384 w 21600"/>
                <a:gd name="T1" fmla="*/ 0 h 21600"/>
                <a:gd name="T2" fmla="*/ 230 w 21600"/>
                <a:gd name="T3" fmla="*/ 122 h 21600"/>
                <a:gd name="T4" fmla="*/ 0 w 21600"/>
                <a:gd name="T5" fmla="*/ 305 h 21600"/>
                <a:gd name="T6" fmla="*/ 230 w 21600"/>
                <a:gd name="T7" fmla="*/ 366 h 21600"/>
                <a:gd name="T8" fmla="*/ 460 w 21600"/>
                <a:gd name="T9" fmla="*/ 254 h 21600"/>
                <a:gd name="T10" fmla="*/ 537 w 21600"/>
                <a:gd name="T11" fmla="*/ 122 h 21600"/>
                <a:gd name="T12" fmla="*/ 3 60000 65536"/>
                <a:gd name="T13" fmla="*/ 2 60000 65536"/>
                <a:gd name="T14" fmla="*/ 2 60000 65536"/>
                <a:gd name="T15" fmla="*/ 1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2" name="AutoShape 24"/>
            <p:cNvSpPr>
              <a:spLocks noChangeArrowheads="1"/>
            </p:cNvSpPr>
            <p:nvPr/>
          </p:nvSpPr>
          <p:spPr bwMode="auto">
            <a:xfrm rot="-2700000">
              <a:off x="3360" y="2496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3" name="AutoShape 26"/>
            <p:cNvSpPr>
              <a:spLocks noChangeArrowheads="1"/>
            </p:cNvSpPr>
            <p:nvPr/>
          </p:nvSpPr>
          <p:spPr bwMode="auto">
            <a:xfrm rot="-900000">
              <a:off x="3456" y="2928"/>
              <a:ext cx="576" cy="135"/>
            </a:xfrm>
            <a:prstGeom prst="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4" name="AutoShape 27"/>
            <p:cNvSpPr>
              <a:spLocks noChangeArrowheads="1"/>
            </p:cNvSpPr>
            <p:nvPr/>
          </p:nvSpPr>
          <p:spPr bwMode="auto">
            <a:xfrm rot="2489572">
              <a:off x="3360" y="3648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5" name="Oval 28"/>
            <p:cNvSpPr>
              <a:spLocks noChangeArrowheads="1"/>
            </p:cNvSpPr>
            <p:nvPr/>
          </p:nvSpPr>
          <p:spPr bwMode="auto">
            <a:xfrm flipH="1">
              <a:off x="3696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6" name="Oval 29"/>
            <p:cNvSpPr>
              <a:spLocks noChangeArrowheads="1"/>
            </p:cNvSpPr>
            <p:nvPr/>
          </p:nvSpPr>
          <p:spPr bwMode="auto">
            <a:xfrm flipH="1">
              <a:off x="3696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auto">
            <a:xfrm flipH="1">
              <a:off x="3696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1104" y="1296"/>
              <a:ext cx="220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1"/>
                <a:t>Cascade trainer</a:t>
              </a:r>
              <a:endParaRPr lang="en-GB" b="1"/>
            </a:p>
          </p:txBody>
        </p:sp>
        <p:sp>
          <p:nvSpPr>
            <p:cNvPr id="109" name="AutoShape 39"/>
            <p:cNvSpPr>
              <a:spLocks noChangeArrowheads="1"/>
            </p:cNvSpPr>
            <p:nvPr/>
          </p:nvSpPr>
          <p:spPr bwMode="auto">
            <a:xfrm rot="-5400000">
              <a:off x="912" y="1814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</p:grpSp>
      <p:sp>
        <p:nvSpPr>
          <p:cNvPr id="110" name="Rectangle 44"/>
          <p:cNvSpPr>
            <a:spLocks noChangeArrowheads="1"/>
          </p:cNvSpPr>
          <p:nvPr/>
        </p:nvSpPr>
        <p:spPr bwMode="auto">
          <a:xfrm>
            <a:off x="457200" y="685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Testing phase</a:t>
            </a:r>
          </a:p>
        </p:txBody>
      </p:sp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Training phase</a:t>
            </a:r>
          </a:p>
        </p:txBody>
      </p:sp>
      <p:graphicFrame>
        <p:nvGraphicFramePr>
          <p:cNvPr id="112" name="Object 2"/>
          <p:cNvGraphicFramePr>
            <a:graphicFrameLocks noChangeAspect="1"/>
          </p:cNvGraphicFramePr>
          <p:nvPr/>
        </p:nvGraphicFramePr>
        <p:xfrm>
          <a:off x="1905000" y="2743200"/>
          <a:ext cx="685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Bitmap Image" r:id="rId4" imgW="2429214" imgH="1905266" progId="Paint.Picture">
                  <p:embed/>
                </p:oleObj>
              </mc:Choice>
              <mc:Fallback>
                <p:oleObj name="Bitmap Image" r:id="rId4" imgW="242921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685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" name="Group 43"/>
          <p:cNvGrpSpPr>
            <a:grpSpLocks/>
          </p:cNvGrpSpPr>
          <p:nvPr/>
        </p:nvGrpSpPr>
        <p:grpSpPr bwMode="auto">
          <a:xfrm>
            <a:off x="6477000" y="2133600"/>
            <a:ext cx="2514600" cy="4572000"/>
            <a:chOff x="4080" y="1344"/>
            <a:chExt cx="1584" cy="2880"/>
          </a:xfrm>
        </p:grpSpPr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584" cy="28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sz="1800"/>
            </a:p>
          </p:txBody>
        </p:sp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4128" y="1920"/>
              <a:ext cx="14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/>
                <a:t>Strong Classifier 1</a:t>
              </a:r>
            </a:p>
            <a:p>
              <a:pPr algn="ctr" eaLnBrk="1" hangingPunct="1"/>
              <a:r>
                <a:rPr lang="en-US" sz="1800" b="1"/>
                <a:t>(cascade stage 1)</a:t>
              </a:r>
              <a:r>
                <a:rPr lang="en-US" sz="1800"/>
                <a:t> </a:t>
              </a:r>
              <a:endParaRPr lang="en-GB" sz="1800"/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4128" y="3600"/>
              <a:ext cx="14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/>
                <a:t>Strong Classifier N</a:t>
              </a:r>
            </a:p>
            <a:p>
              <a:pPr algn="ctr" eaLnBrk="1" hangingPunct="1"/>
              <a:r>
                <a:rPr lang="en-US" sz="1800" b="1"/>
                <a:t>(cascade stage N)</a:t>
              </a:r>
              <a:r>
                <a:rPr lang="en-US" sz="1800"/>
                <a:t> </a:t>
              </a:r>
              <a:endParaRPr lang="en-GB" sz="1800"/>
            </a:p>
          </p:txBody>
        </p:sp>
        <p:sp>
          <p:nvSpPr>
            <p:cNvPr id="117" name="Text Box 13"/>
            <p:cNvSpPr txBox="1">
              <a:spLocks noChangeArrowheads="1"/>
            </p:cNvSpPr>
            <p:nvPr/>
          </p:nvSpPr>
          <p:spPr bwMode="auto">
            <a:xfrm>
              <a:off x="4080" y="1344"/>
              <a:ext cx="158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/>
                <a:t>Classifier cascade framework</a:t>
              </a:r>
              <a:endParaRPr lang="en-GB" sz="1800" b="1"/>
            </a:p>
          </p:txBody>
        </p:sp>
        <p:sp>
          <p:nvSpPr>
            <p:cNvPr id="118" name="Rectangle 22"/>
            <p:cNvSpPr>
              <a:spLocks noChangeArrowheads="1"/>
            </p:cNvSpPr>
            <p:nvPr/>
          </p:nvSpPr>
          <p:spPr bwMode="auto">
            <a:xfrm>
              <a:off x="4128" y="2592"/>
              <a:ext cx="14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 b="1"/>
                <a:t>Strong Classifier 2</a:t>
              </a:r>
            </a:p>
            <a:p>
              <a:pPr algn="ctr" eaLnBrk="1" hangingPunct="1"/>
              <a:r>
                <a:rPr lang="en-US" sz="1800" b="1"/>
                <a:t>(cascade stage 2)</a:t>
              </a:r>
              <a:r>
                <a:rPr lang="en-US" sz="1800"/>
                <a:t> </a:t>
              </a:r>
              <a:endParaRPr lang="en-GB" sz="1800"/>
            </a:p>
          </p:txBody>
        </p:sp>
        <p:sp>
          <p:nvSpPr>
            <p:cNvPr id="119" name="Oval 31"/>
            <p:cNvSpPr>
              <a:spLocks noChangeArrowheads="1"/>
            </p:cNvSpPr>
            <p:nvPr/>
          </p:nvSpPr>
          <p:spPr bwMode="auto">
            <a:xfrm flipH="1">
              <a:off x="48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sz="1800" b="1"/>
            </a:p>
          </p:txBody>
        </p:sp>
        <p:sp>
          <p:nvSpPr>
            <p:cNvPr id="120" name="Oval 32"/>
            <p:cNvSpPr>
              <a:spLocks noChangeArrowheads="1"/>
            </p:cNvSpPr>
            <p:nvPr/>
          </p:nvSpPr>
          <p:spPr bwMode="auto">
            <a:xfrm flipH="1">
              <a:off x="48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sz="1800" b="1"/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 flipH="1">
              <a:off x="4848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</p:grpSp>
      <p:grpSp>
        <p:nvGrpSpPr>
          <p:cNvPr id="122" name="Group 41"/>
          <p:cNvGrpSpPr>
            <a:grpSpLocks/>
          </p:cNvGrpSpPr>
          <p:nvPr/>
        </p:nvGrpSpPr>
        <p:grpSpPr bwMode="auto">
          <a:xfrm>
            <a:off x="7429500" y="3886200"/>
            <a:ext cx="622300" cy="2006600"/>
            <a:chOff x="4680" y="2448"/>
            <a:chExt cx="392" cy="1264"/>
          </a:xfrm>
        </p:grpSpPr>
        <p:sp>
          <p:nvSpPr>
            <p:cNvPr id="123" name="AutoShape 36"/>
            <p:cNvSpPr>
              <a:spLocks noChangeArrowheads="1"/>
            </p:cNvSpPr>
            <p:nvPr/>
          </p:nvSpPr>
          <p:spPr bwMode="auto">
            <a:xfrm>
              <a:off x="4688" y="2448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24" name="AutoShape 37"/>
            <p:cNvSpPr>
              <a:spLocks noChangeArrowheads="1"/>
            </p:cNvSpPr>
            <p:nvPr/>
          </p:nvSpPr>
          <p:spPr bwMode="auto">
            <a:xfrm>
              <a:off x="4680" y="3072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  <p:sp>
          <p:nvSpPr>
            <p:cNvPr id="125" name="AutoShape 38"/>
            <p:cNvSpPr>
              <a:spLocks noChangeArrowheads="1"/>
            </p:cNvSpPr>
            <p:nvPr/>
          </p:nvSpPr>
          <p:spPr bwMode="auto">
            <a:xfrm>
              <a:off x="4680" y="3520"/>
              <a:ext cx="384" cy="192"/>
            </a:xfrm>
            <a:prstGeom prst="downArrow">
              <a:avLst>
                <a:gd name="adj1" fmla="val 38019"/>
                <a:gd name="adj2" fmla="val 6180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mn-MN" sz="1800"/>
            </a:p>
          </p:txBody>
        </p:sp>
      </p:grpSp>
      <p:pic>
        <p:nvPicPr>
          <p:cNvPr id="126" name="Picture 5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8600" y="2679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2679700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7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100" y="2667000"/>
            <a:ext cx="685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9" name="Object 3"/>
          <p:cNvGraphicFramePr>
            <a:graphicFrameLocks noChangeAspect="1"/>
          </p:cNvGraphicFramePr>
          <p:nvPr/>
        </p:nvGraphicFramePr>
        <p:xfrm>
          <a:off x="1905000" y="2743200"/>
          <a:ext cx="685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Bitmap Image" r:id="rId9" imgW="2429214" imgH="1905266" progId="Paint.Picture">
                  <p:embed/>
                </p:oleObj>
              </mc:Choice>
              <mc:Fallback>
                <p:oleObj name="Bitmap Image" r:id="rId9" imgW="242921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685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4"/>
          <p:cNvGraphicFramePr>
            <a:graphicFrameLocks noChangeAspect="1"/>
          </p:cNvGraphicFramePr>
          <p:nvPr/>
        </p:nvGraphicFramePr>
        <p:xfrm>
          <a:off x="1905000" y="2743200"/>
          <a:ext cx="685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Bitmap Image" r:id="rId10" imgW="2429214" imgH="1905266" progId="Paint.Picture">
                  <p:embed/>
                </p:oleObj>
              </mc:Choice>
              <mc:Fallback>
                <p:oleObj name="Bitmap Image" r:id="rId10" imgW="2429214" imgH="1905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685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5"/>
          <p:cNvGraphicFramePr>
            <a:graphicFrameLocks noChangeAspect="1"/>
          </p:cNvGraphicFramePr>
          <p:nvPr/>
        </p:nvGraphicFramePr>
        <p:xfrm>
          <a:off x="2514600" y="4724400"/>
          <a:ext cx="609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Bitmap Image" r:id="rId11" imgW="1295238" imgH="638264" progId="Paint.Picture">
                  <p:embed/>
                </p:oleObj>
              </mc:Choice>
              <mc:Fallback>
                <p:oleObj name="Bitmap Image" r:id="rId11" imgW="1295238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6096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6"/>
          <p:cNvGraphicFramePr>
            <a:graphicFrameLocks noChangeAspect="1"/>
          </p:cNvGraphicFramePr>
          <p:nvPr/>
        </p:nvGraphicFramePr>
        <p:xfrm>
          <a:off x="1828800" y="4724400"/>
          <a:ext cx="609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Bitmap Image" r:id="rId13" imgW="1314286" imgH="628571" progId="Paint.Picture">
                  <p:embed/>
                </p:oleObj>
              </mc:Choice>
              <mc:Fallback>
                <p:oleObj name="Bitmap Image" r:id="rId13" imgW="1314286" imgH="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609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7"/>
          <p:cNvGraphicFramePr>
            <a:graphicFrameLocks noChangeAspect="1"/>
          </p:cNvGraphicFramePr>
          <p:nvPr/>
        </p:nvGraphicFramePr>
        <p:xfrm>
          <a:off x="1143000" y="4724400"/>
          <a:ext cx="60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Bitmap Image" r:id="rId15" imgW="1305107" imgH="638264" progId="Paint.Picture">
                  <p:embed/>
                </p:oleObj>
              </mc:Choice>
              <mc:Fallback>
                <p:oleObj name="Bitmap Image" r:id="rId15" imgW="1305107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09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8"/>
          <p:cNvGraphicFramePr>
            <a:graphicFrameLocks noChangeAspect="1"/>
          </p:cNvGraphicFramePr>
          <p:nvPr/>
        </p:nvGraphicFramePr>
        <p:xfrm>
          <a:off x="457200" y="4724400"/>
          <a:ext cx="60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Bitmap Image" r:id="rId17" imgW="1286055" imgH="638264" progId="Paint.Picture">
                  <p:embed/>
                </p:oleObj>
              </mc:Choice>
              <mc:Fallback>
                <p:oleObj name="Bitmap Image" r:id="rId17" imgW="1286055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609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97"/>
          <p:cNvSpPr>
            <a:spLocks noChangeArrowheads="1"/>
          </p:cNvSpPr>
          <p:nvPr/>
        </p:nvSpPr>
        <p:spPr bwMode="auto">
          <a:xfrm>
            <a:off x="-914400" y="3048000"/>
            <a:ext cx="838200" cy="838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mn-MN" sz="1800"/>
          </a:p>
        </p:txBody>
      </p:sp>
      <p:graphicFrame>
        <p:nvGraphicFramePr>
          <p:cNvPr id="136" name="Object 9"/>
          <p:cNvGraphicFramePr>
            <a:graphicFrameLocks noChangeAspect="1"/>
          </p:cNvGraphicFramePr>
          <p:nvPr/>
        </p:nvGraphicFramePr>
        <p:xfrm>
          <a:off x="-850900" y="31115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Bitmap Image" r:id="rId19" imgW="409632" imgH="333333" progId="Paint.Picture">
                  <p:embed/>
                </p:oleObj>
              </mc:Choice>
              <mc:Fallback>
                <p:oleObj name="Bitmap Image" r:id="rId19" imgW="409632" imgH="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50900" y="31115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Text Box 99"/>
          <p:cNvSpPr txBox="1">
            <a:spLocks noChangeArrowheads="1"/>
          </p:cNvSpPr>
          <p:nvPr/>
        </p:nvSpPr>
        <p:spPr bwMode="auto">
          <a:xfrm>
            <a:off x="5562600" y="60960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FACE IDENTIFIED</a:t>
            </a:r>
          </a:p>
        </p:txBody>
      </p:sp>
      <p:sp>
        <p:nvSpPr>
          <p:cNvPr id="138" name="Line 100"/>
          <p:cNvSpPr>
            <a:spLocks noChangeShapeType="1"/>
          </p:cNvSpPr>
          <p:nvPr/>
        </p:nvSpPr>
        <p:spPr bwMode="auto">
          <a:xfrm>
            <a:off x="419100" y="914400"/>
            <a:ext cx="8305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mn-MN"/>
          </a:p>
        </p:txBody>
      </p:sp>
      <p:sp>
        <p:nvSpPr>
          <p:cNvPr id="139" name="Rectangle 101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Integral Image</a:t>
            </a: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AdaBoost</a:t>
            </a:r>
            <a:r>
              <a:rPr lang="el-GR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7562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4.81481E-6 L 0.15834 -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4.81481E-6 L 0.35833 -4.8148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93 L 0.23472 -0.000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0.00092 L 0.43472 -0.0009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208 L 0.31094 -0.0020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93 -0.00209 L 0.51093 -0.0020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49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77 L 0.12917 0.1497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497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77 L 0.12917 0.1497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1497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77 L 0.12917 0.1497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0469 -0.13959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699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8334 -0.13333 " pathEditMode="relative" rAng="0" ptsTypes="AA">
                                      <p:cBhvr>
                                        <p:cTn id="87" dur="10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6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5 -0.13542 " pathEditMode="relative" rAng="0" ptsTypes="AA">
                                      <p:cBhvr>
                                        <p:cTn id="89" dur="10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678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25 -0.13542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4635 4.44444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25 -2.22222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 3.33333E-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75 3.33333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47083 -4.44444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47153 -2.96296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6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2.96296E-6 L 0.43056 2.96296E-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42917 1.11111E-6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6 -3.7037E-6 L 0.43056 0.16297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00186 L 0.42917 0.16111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70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9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13889 L 0.42917 0.38333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6 0.14074 L 0.43056 0.38518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88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9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9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36482 L 0.42917 0.69815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36481 L 0.42917 0.69814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35" grpId="0" animBg="1"/>
      <p:bldP spid="135" grpId="1" animBg="1"/>
      <p:bldP spid="135" grpId="2" animBg="1"/>
      <p:bldP spid="135" grpId="3" animBg="1"/>
      <p:bldP spid="135" grpId="4" animBg="1"/>
      <p:bldP spid="135" grpId="5" animBg="1"/>
      <p:bldP spid="135" grpId="6" animBg="1"/>
      <p:bldP spid="135" grpId="7" animBg="1"/>
      <p:bldP spid="135" grpId="8" animBg="1"/>
      <p:bldP spid="135" grpId="9" animBg="1"/>
      <p:bldP spid="135" grpId="10" animBg="1"/>
      <p:bldP spid="137" grpId="0"/>
      <p:bldP spid="13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24" y="725810"/>
            <a:ext cx="3178696" cy="37532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Therefore:</a:t>
            </a:r>
            <a:endParaRPr lang="en-US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600200"/>
            <a:ext cx="800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Extremely fast feature computation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Efficient feature selection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Scale and location invariant detector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Instead of scaling the image itself (e.g. pyramid-filters), we scale the features.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Such a generic detection scheme can be trained for detection of other types of objects (e.g. cars, hands)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3717032"/>
            <a:ext cx="28518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8600" y="4419600"/>
            <a:ext cx="800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Detector is most effective only on frontal images of faces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can hardly cope with 45</a:t>
            </a:r>
            <a:r>
              <a:rPr lang="en-US" sz="1800" baseline="30000" dirty="0"/>
              <a:t>o</a:t>
            </a:r>
            <a:r>
              <a:rPr lang="en-US" sz="1800" dirty="0"/>
              <a:t> face rotation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Sensitive to lighting conditions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We might get multiple detections of the same face, due to overlapping sub-windows. </a:t>
            </a:r>
          </a:p>
        </p:txBody>
      </p:sp>
    </p:spTree>
    <p:extLst>
      <p:ext uri="{BB962C8B-B14F-4D97-AF65-F5344CB8AC3E}">
        <p14:creationId xmlns:p14="http://schemas.microsoft.com/office/powerpoint/2010/main" val="36672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Results</a:t>
            </a:r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7"/>
          <a:stretch>
            <a:fillRect/>
          </a:stretch>
        </p:blipFill>
        <p:spPr>
          <a:xfrm>
            <a:off x="682625" y="2413000"/>
            <a:ext cx="7927975" cy="3302000"/>
          </a:xfrm>
          <a:noFill/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9552" y="1442939"/>
            <a:ext cx="508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(detailed results at back-up slide #4)</a:t>
            </a:r>
          </a:p>
        </p:txBody>
      </p:sp>
    </p:spTree>
    <p:extLst>
      <p:ext uri="{BB962C8B-B14F-4D97-AF65-F5344CB8AC3E}">
        <p14:creationId xmlns:p14="http://schemas.microsoft.com/office/powerpoint/2010/main" val="31235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Results (Cont.)</a:t>
            </a: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088" y="1627932"/>
            <a:ext cx="7315200" cy="4356100"/>
          </a:xfrm>
          <a:noFill/>
        </p:spPr>
      </p:pic>
    </p:spTree>
    <p:extLst>
      <p:ext uri="{BB962C8B-B14F-4D97-AF65-F5344CB8AC3E}">
        <p14:creationId xmlns:p14="http://schemas.microsoft.com/office/powerpoint/2010/main" val="28337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fld id="{421980C0-DB74-49C3-8FDB-1931923E675F}" type="slidenum">
              <a:rPr lang="en-US" altLang="ko-KR"/>
              <a:pPr>
                <a:defRPr/>
              </a:pPr>
              <a:t>3</a:t>
            </a:fld>
            <a:r>
              <a:rPr lang="en-US" altLang="ko-KR" dirty="0"/>
              <a:t>]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Overview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288" y="1772816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FF0000"/>
                </a:solidFill>
              </a:rPr>
              <a:t>Robust</a:t>
            </a:r>
            <a:r>
              <a:rPr lang="en-US" kern="0" dirty="0" smtClean="0"/>
              <a:t> – very high Detection Rate (True-Positive Rate) &amp; very low False-Positive Rate… (always)</a:t>
            </a:r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smtClean="0">
                <a:solidFill>
                  <a:srgbClr val="FF0000"/>
                </a:solidFill>
              </a:rPr>
              <a:t>Real Time </a:t>
            </a:r>
            <a:r>
              <a:rPr lang="en-US" kern="0" dirty="0" smtClean="0"/>
              <a:t>– For practical applications at least 2 </a:t>
            </a:r>
          </a:p>
          <a:p>
            <a:pPr marL="0" indent="0" eaLnBrk="1" hangingPunct="1">
              <a:buNone/>
            </a:pPr>
            <a:r>
              <a:rPr lang="en-US" kern="0" dirty="0"/>
              <a:t> </a:t>
            </a:r>
            <a:r>
              <a:rPr lang="en-US" kern="0" dirty="0" smtClean="0"/>
              <a:t>   frames per second must be processed.</a:t>
            </a:r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smtClean="0">
                <a:solidFill>
                  <a:srgbClr val="FF0000"/>
                </a:solidFill>
              </a:rPr>
              <a:t>Face Detection </a:t>
            </a:r>
            <a:r>
              <a:rPr lang="en-US" kern="0" dirty="0" smtClean="0"/>
              <a:t>– not recognition. The goal is to    distinguish faces from non-faces (face detection </a:t>
            </a:r>
          </a:p>
          <a:p>
            <a:pPr marL="0" indent="0" eaLnBrk="1" hangingPunct="1">
              <a:buNone/>
            </a:pPr>
            <a:r>
              <a:rPr lang="en-US" kern="0" dirty="0"/>
              <a:t> </a:t>
            </a:r>
            <a:r>
              <a:rPr lang="en-US" kern="0" dirty="0" smtClean="0"/>
              <a:t>   is the first step in the identification process)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kern="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kern="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0628" y="1183358"/>
            <a:ext cx="800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</a:rPr>
              <a:t>Viola &amp; Jones prepared their final Detector cascade: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38 layers, 6060 total features included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classifier- layer, </a:t>
            </a:r>
            <a:r>
              <a:rPr lang="en-US" sz="1800" b="1" dirty="0"/>
              <a:t>2-features</a:t>
            </a:r>
            <a:endParaRPr lang="en-US" sz="1800" dirty="0"/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1600" b="1" dirty="0"/>
              <a:t>50% FP rate, 99.9% TP rate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classifier- layer, </a:t>
            </a:r>
            <a:r>
              <a:rPr lang="en-US" sz="1800" b="1" dirty="0"/>
              <a:t>10-features 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1600" b="1" dirty="0"/>
              <a:t>20% FP rate, 99.9% TP rate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dirty="0"/>
              <a:t>next 2 layers </a:t>
            </a:r>
            <a:r>
              <a:rPr lang="en-US" sz="1800" b="1" dirty="0"/>
              <a:t>25-features each, </a:t>
            </a:r>
            <a:r>
              <a:rPr lang="en-US" sz="1800" dirty="0"/>
              <a:t>next 3 layers </a:t>
            </a:r>
            <a:r>
              <a:rPr lang="en-US" sz="1800" b="1" dirty="0"/>
              <a:t>50-features each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sz="1800" b="1" dirty="0"/>
              <a:t>and so on…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Tested on the MIT+MCU test set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/>
              <a:t>a 384x288 pixel image on an PC (dated 2001) took about 0.067 seconds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000" dirty="0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848691"/>
              </p:ext>
            </p:extLst>
          </p:nvPr>
        </p:nvGraphicFramePr>
        <p:xfrm>
          <a:off x="323056" y="4149080"/>
          <a:ext cx="80692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Φύλλο εργασίας" r:id="rId4" imgW="5772150" imgH="981075" progId="Excel.Sheet.8">
                  <p:embed/>
                </p:oleObj>
              </mc:Choice>
              <mc:Fallback>
                <p:oleObj name="Φύλλο εργασίας" r:id="rId4" imgW="5772150" imgH="9810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" y="4149080"/>
                        <a:ext cx="8069263" cy="1603375"/>
                      </a:xfrm>
                      <a:prstGeom prst="rect">
                        <a:avLst/>
                      </a:prstGeom>
                      <a:blipFill>
                        <a:blip r:embed="rId6">
                          <a:alphaModFix amt="55000"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707088" cy="81156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backup slide #4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3" y="5723508"/>
            <a:ext cx="8067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rates for various numbers of false positives on the MIT+MCU test set containing 130 images and 507 faces (Viola &amp; Jones 2002)</a:t>
            </a:r>
          </a:p>
        </p:txBody>
      </p:sp>
    </p:spTree>
    <p:extLst>
      <p:ext uri="{BB962C8B-B14F-4D97-AF65-F5344CB8AC3E}">
        <p14:creationId xmlns:p14="http://schemas.microsoft.com/office/powerpoint/2010/main" val="30998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6731" y="2204864"/>
            <a:ext cx="8229600" cy="1371600"/>
          </a:xfrm>
          <a:blipFill dpi="0" rotWithShape="1">
            <a:blip r:embed="rId2">
              <a:alphaModFix amt="67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Thanks for your Attention! </a:t>
            </a:r>
            <a:br>
              <a:rPr lang="en-US" dirty="0" smtClean="0"/>
            </a:br>
            <a:r>
              <a:rPr lang="en-US" dirty="0" smtClean="0"/>
              <a:t>Q &amp; 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2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Three goals &amp; a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2431" y="1412776"/>
            <a:ext cx="8458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 i="1" kern="0" dirty="0" smtClean="0">
                <a:solidFill>
                  <a:schemeClr val="accent1">
                    <a:lumMod val="75000"/>
                  </a:schemeClr>
                </a:solidFill>
              </a:rPr>
              <a:t>Feature Computation </a:t>
            </a:r>
            <a:r>
              <a:rPr lang="en-US" sz="2800" kern="0" dirty="0" smtClean="0"/>
              <a:t>: what features? And how can they be computed as quickly as possible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 i="1" kern="0" dirty="0" smtClean="0">
                <a:solidFill>
                  <a:schemeClr val="accent1">
                    <a:lumMod val="75000"/>
                  </a:schemeClr>
                </a:solidFill>
              </a:rPr>
              <a:t>Feature Selection </a:t>
            </a:r>
            <a:r>
              <a:rPr lang="en-US" sz="2800" kern="0" dirty="0" smtClean="0"/>
              <a:t>: select the most discriminating features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 i="1" kern="0" dirty="0" smtClean="0">
                <a:solidFill>
                  <a:schemeClr val="accent1">
                    <a:lumMod val="75000"/>
                  </a:schemeClr>
                </a:solidFill>
              </a:rPr>
              <a:t>Real-timeliness </a:t>
            </a:r>
            <a:r>
              <a:rPr lang="en-US" sz="2800" kern="0" dirty="0" smtClean="0"/>
              <a:t>: must focus on potentially positive areas (that contain faces)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 i="1" kern="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r>
              <a:rPr lang="en-US" sz="2800" i="1" kern="0" dirty="0" smtClean="0"/>
              <a:t> </a:t>
            </a:r>
            <a:r>
              <a:rPr lang="en-US" sz="2800" kern="0" dirty="0" smtClean="0"/>
              <a:t>: presentation of results and discussion of detection issues.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i="1" kern="0" dirty="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i="1" kern="0" dirty="0" smtClean="0"/>
              <a:t>How did Viola &amp; Jones deal with these challenges?</a:t>
            </a:r>
          </a:p>
        </p:txBody>
      </p:sp>
    </p:spTree>
    <p:extLst>
      <p:ext uri="{BB962C8B-B14F-4D97-AF65-F5344CB8AC3E}">
        <p14:creationId xmlns:p14="http://schemas.microsoft.com/office/powerpoint/2010/main" val="4817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0613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Three solutions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162" y="1484784"/>
            <a:ext cx="787025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i="1" kern="0" dirty="0" smtClean="0"/>
              <a:t>Feature Computation					</a:t>
            </a:r>
          </a:p>
          <a:p>
            <a:pPr marL="0" indent="0" eaLnBrk="1" hangingPunct="1">
              <a:buNone/>
            </a:pPr>
            <a:r>
              <a:rPr lang="en-US" kern="0" dirty="0" smtClean="0"/>
              <a:t>       ~The </a:t>
            </a:r>
            <a:r>
              <a:rPr lang="en-US" kern="0" dirty="0" smtClean="0">
                <a:solidFill>
                  <a:srgbClr val="00B0F0"/>
                </a:solidFill>
              </a:rPr>
              <a:t>“Integral” </a:t>
            </a:r>
            <a:r>
              <a:rPr lang="en-US" kern="0" dirty="0" smtClean="0"/>
              <a:t>image representation </a:t>
            </a:r>
          </a:p>
          <a:p>
            <a:pPr eaLnBrk="1" hangingPunct="1"/>
            <a:r>
              <a:rPr lang="en-US" i="1" kern="0" dirty="0" smtClean="0"/>
              <a:t>Feature Selection</a:t>
            </a:r>
            <a:r>
              <a:rPr lang="en-US" kern="0" dirty="0" smtClean="0"/>
              <a:t>					</a:t>
            </a:r>
          </a:p>
          <a:p>
            <a:pPr marL="0" indent="0" eaLnBrk="1" hangingPunct="1">
              <a:buNone/>
            </a:pPr>
            <a:r>
              <a:rPr lang="en-US" kern="0" dirty="0" smtClean="0"/>
              <a:t>        ~The </a:t>
            </a:r>
            <a:r>
              <a:rPr lang="en-US" kern="0" dirty="0" err="1" smtClean="0">
                <a:solidFill>
                  <a:srgbClr val="00B0F0"/>
                </a:solidFill>
              </a:rPr>
              <a:t>AdaBoost</a:t>
            </a:r>
            <a:r>
              <a:rPr lang="en-US" kern="0" dirty="0" smtClean="0">
                <a:solidFill>
                  <a:srgbClr val="00B0F0"/>
                </a:solidFill>
              </a:rPr>
              <a:t> </a:t>
            </a:r>
            <a:r>
              <a:rPr lang="en-US" kern="0" dirty="0" smtClean="0"/>
              <a:t>training algorithm</a:t>
            </a:r>
          </a:p>
          <a:p>
            <a:pPr eaLnBrk="1" hangingPunct="1"/>
            <a:r>
              <a:rPr lang="en-US" i="1" kern="0" dirty="0" smtClean="0"/>
              <a:t>Real-timeliness </a:t>
            </a:r>
            <a:r>
              <a:rPr lang="en-US" kern="0" dirty="0" smtClean="0"/>
              <a:t>						~</a:t>
            </a:r>
            <a:r>
              <a:rPr lang="en-US" kern="0" dirty="0" smtClean="0">
                <a:solidFill>
                  <a:srgbClr val="00B0F0"/>
                </a:solidFill>
              </a:rPr>
              <a:t>A cascade of classifiers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sz="2000" i="1" kern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3FC9FA7-034E-447D-84C0-8F12627D6F5E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]</a:t>
            </a:r>
            <a:endParaRPr lang="en-US" altLang="ko-K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04664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Integral Image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366" y="1469033"/>
            <a:ext cx="252028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Features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93976" y="1484784"/>
            <a:ext cx="52082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Can a simple feature (i.e. a value) indicate the existence of a face?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>
                <a:solidFill>
                  <a:srgbClr val="00B0F0"/>
                </a:solidFill>
              </a:rPr>
              <a:t>All faces share some similar properties</a:t>
            </a:r>
          </a:p>
          <a:p>
            <a:pPr marL="746125" lvl="1" indent="-288925" eaLnBrk="1" hangingPunct="1">
              <a:lnSpc>
                <a:spcPct val="90000"/>
              </a:lnSpc>
            </a:pPr>
            <a:r>
              <a:rPr lang="en-US" kern="0" dirty="0" smtClean="0"/>
              <a:t>The eyes region is darker than the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kern="0" dirty="0"/>
              <a:t> </a:t>
            </a:r>
            <a:r>
              <a:rPr lang="en-US" kern="0" dirty="0" smtClean="0"/>
              <a:t>   upper-cheeks.</a:t>
            </a:r>
          </a:p>
          <a:p>
            <a:pPr marL="746125" lvl="1" indent="-288925" eaLnBrk="1" hangingPunct="1">
              <a:lnSpc>
                <a:spcPct val="90000"/>
              </a:lnSpc>
            </a:pPr>
            <a:r>
              <a:rPr lang="en-US" kern="0" dirty="0" smtClean="0"/>
              <a:t>The nose bridge region is brighter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kern="0" dirty="0"/>
              <a:t> </a:t>
            </a:r>
            <a:r>
              <a:rPr lang="en-US" kern="0" dirty="0" smtClean="0"/>
              <a:t>   than the eyes.</a:t>
            </a:r>
          </a:p>
          <a:p>
            <a:pPr marL="746125" lvl="1" indent="-288925" eaLnBrk="1" hangingPunct="1">
              <a:lnSpc>
                <a:spcPct val="90000"/>
              </a:lnSpc>
            </a:pPr>
            <a:r>
              <a:rPr lang="en-US" b="1" kern="0" dirty="0" smtClean="0"/>
              <a:t>That is useful domain knowledge </a:t>
            </a:r>
            <a:endParaRPr lang="en-US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>
                <a:solidFill>
                  <a:srgbClr val="00B0F0"/>
                </a:solidFill>
              </a:rPr>
              <a:t>Need for encoding of Domain Knowledge:</a:t>
            </a:r>
          </a:p>
          <a:p>
            <a:pPr marL="746125" lvl="1" indent="-288925" eaLnBrk="1" hangingPunct="1">
              <a:lnSpc>
                <a:spcPct val="90000"/>
              </a:lnSpc>
            </a:pPr>
            <a:r>
              <a:rPr lang="en-US" sz="1800" b="1" i="1" kern="0" dirty="0" smtClean="0"/>
              <a:t>Location - Size: </a:t>
            </a:r>
            <a:r>
              <a:rPr lang="en-US" kern="0" dirty="0" smtClean="0"/>
              <a:t>eyes &amp; nose bridge region </a:t>
            </a:r>
            <a:endParaRPr lang="en-US" sz="1800" b="1" i="1" kern="0" dirty="0" smtClean="0"/>
          </a:p>
          <a:p>
            <a:pPr marL="746125" lvl="1" indent="-288925" eaLnBrk="1" hangingPunct="1">
              <a:lnSpc>
                <a:spcPct val="90000"/>
              </a:lnSpc>
            </a:pPr>
            <a:r>
              <a:rPr lang="en-US" sz="1800" b="1" i="1" kern="0" dirty="0" smtClean="0"/>
              <a:t>Value: </a:t>
            </a:r>
            <a:r>
              <a:rPr lang="en-US" kern="0" dirty="0" smtClean="0"/>
              <a:t>darker / brighter</a:t>
            </a:r>
            <a:endParaRPr lang="en-US" sz="1800" kern="0" dirty="0" smtClean="0"/>
          </a:p>
          <a:p>
            <a:pPr marL="746125" lvl="1" indent="-2889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kern="0" dirty="0" smtClean="0"/>
          </a:p>
          <a:p>
            <a:pPr marL="746125" lvl="1" indent="-2889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kern="0" dirty="0" smtClean="0"/>
          </a:p>
        </p:txBody>
      </p:sp>
      <p:pic>
        <p:nvPicPr>
          <p:cNvPr id="10" name="Picture 6" descr="que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query-i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76" y="3860304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query-i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0304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3FC9FA7-034E-447D-84C0-8F12627D6F5E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]</a:t>
            </a:r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Integral Image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9552" y="1628800"/>
            <a:ext cx="472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Rectangle 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Value =  ∑ (pixels in black area) - ∑ (pixels in white area)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Three types: two-, three-, four-rectangles, </a:t>
            </a:r>
            <a:r>
              <a:rPr lang="en-US" sz="1600" kern="0" dirty="0" err="1" smtClean="0"/>
              <a:t>Viola&amp;Jones</a:t>
            </a:r>
            <a:r>
              <a:rPr lang="en-US" sz="1600" kern="0" dirty="0" smtClean="0"/>
              <a:t> used two-rectangle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For example: the difference in brightness between the white &amp;black rectangles over a specific area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Each feature is related to a special </a:t>
            </a:r>
            <a:r>
              <a:rPr lang="en-US" sz="1800" u="sng" kern="0" dirty="0" smtClean="0"/>
              <a:t>location</a:t>
            </a:r>
            <a:r>
              <a:rPr lang="en-US" sz="1800" kern="0" dirty="0" smtClean="0"/>
              <a:t> in the sub-window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Each feature may have any </a:t>
            </a:r>
            <a:r>
              <a:rPr lang="en-US" sz="1800" u="sng" kern="0" dirty="0" smtClean="0"/>
              <a:t>size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 dirty="0" smtClean="0"/>
              <a:t>Why not pixels instead of features?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Features encode domain knowledge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kern="0" dirty="0" smtClean="0"/>
              <a:t>Feature based systems operate faster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kern="0" dirty="0" smtClean="0"/>
          </a:p>
        </p:txBody>
      </p:sp>
      <p:pic>
        <p:nvPicPr>
          <p:cNvPr id="10" name="Picture 4" descr="feature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t="28621"/>
          <a:stretch>
            <a:fillRect/>
          </a:stretch>
        </p:blipFill>
        <p:spPr>
          <a:xfrm>
            <a:off x="5247407" y="4143388"/>
            <a:ext cx="3124200" cy="1866900"/>
          </a:xfrm>
          <a:prstGeom prst="rect">
            <a:avLst/>
          </a:prstGeom>
          <a:noFill/>
        </p:spPr>
      </p:pic>
      <p:graphicFrame>
        <p:nvGraphicFramePr>
          <p:cNvPr id="11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80445622"/>
              </p:ext>
            </p:extLst>
          </p:nvPr>
        </p:nvGraphicFramePr>
        <p:xfrm>
          <a:off x="5269632" y="1700808"/>
          <a:ext cx="31019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7" imgW="4114286" imgH="2476190" progId="Photoshop.Image.9">
                  <p:embed/>
                </p:oleObj>
              </mc:Choice>
              <mc:Fallback>
                <p:oleObj name="Image" r:id="rId7" imgW="4114286" imgH="2476190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435"/>
                      <a:stretch>
                        <a:fillRect/>
                      </a:stretch>
                    </p:blipFill>
                    <p:spPr bwMode="auto">
                      <a:xfrm>
                        <a:off x="5269632" y="1700808"/>
                        <a:ext cx="31019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7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3FC9FA7-034E-447D-84C0-8F12627D6F5E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]</a:t>
            </a:r>
            <a:endParaRPr lang="en-US" altLang="ko-K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</a:t>
            </a: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Integral Image </a:t>
            </a: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AdaBoost</a:t>
            </a:r>
            <a:r>
              <a:rPr lang="el-GR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12776"/>
            <a:ext cx="4104456" cy="425376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Integral Image Representation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/>
              <a:t>(also check </a:t>
            </a:r>
            <a:r>
              <a:rPr lang="en-US" sz="2000" dirty="0">
                <a:solidFill>
                  <a:srgbClr val="00B0F0"/>
                </a:solidFill>
              </a:rPr>
              <a:t>back-up slide #1</a:t>
            </a:r>
            <a:r>
              <a:rPr lang="en-US" sz="2000" dirty="0"/>
              <a:t>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2044650"/>
            <a:ext cx="47244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±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kern="0" dirty="0" smtClean="0"/>
              <a:t>Given a detection resolution of 24x24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kern="0" dirty="0"/>
              <a:t> </a:t>
            </a:r>
            <a:r>
              <a:rPr lang="en-US" sz="1600" kern="0" dirty="0" smtClean="0"/>
              <a:t>   (smallest sub-window), the set of different rectangle features is ~160,000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kern="0" dirty="0" smtClean="0"/>
              <a:t>Introducing Integral Image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kern="0" dirty="0"/>
              <a:t> </a:t>
            </a:r>
            <a:r>
              <a:rPr lang="en-US" sz="2000" kern="0" dirty="0" smtClean="0"/>
              <a:t>                   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kern="0" dirty="0" smtClean="0">
                <a:solidFill>
                  <a:srgbClr val="00B0F0"/>
                </a:solidFill>
              </a:rPr>
              <a:t>Definition: </a:t>
            </a:r>
            <a:r>
              <a:rPr lang="en-US" kern="0" dirty="0" smtClean="0"/>
              <a:t>The integral image at location (</a:t>
            </a:r>
            <a:r>
              <a:rPr lang="en-US" kern="0" dirty="0" err="1" smtClean="0"/>
              <a:t>x,y</a:t>
            </a:r>
            <a:r>
              <a:rPr lang="en-US" kern="0" dirty="0" smtClean="0"/>
              <a:t>), is the sum of the pixels above and to the left of (</a:t>
            </a:r>
            <a:r>
              <a:rPr lang="en-US" kern="0" dirty="0" err="1" smtClean="0"/>
              <a:t>x,y</a:t>
            </a:r>
            <a:r>
              <a:rPr lang="en-US" kern="0" dirty="0" smtClean="0"/>
              <a:t>), inclusive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kern="0" dirty="0" smtClean="0"/>
              <a:t>The Integral image can be computed in a single pass and only once for each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kern="0" dirty="0"/>
              <a:t> </a:t>
            </a:r>
            <a:r>
              <a:rPr lang="en-US" sz="1600" kern="0" dirty="0" smtClean="0"/>
              <a:t>      sub-window</a:t>
            </a:r>
          </a:p>
        </p:txBody>
      </p:sp>
      <p:pic>
        <p:nvPicPr>
          <p:cNvPr id="10" name="Picture 4" descr="integralimage_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2893" y="1786011"/>
            <a:ext cx="1834795" cy="1573386"/>
          </a:xfrm>
          <a:prstGeom prst="rect">
            <a:avLst/>
          </a:prstGeom>
          <a:noFill/>
        </p:spPr>
      </p:pic>
      <p:graphicFrame>
        <p:nvGraphicFramePr>
          <p:cNvPr id="11" name="Object 2" title="Definition 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30584023"/>
              </p:ext>
            </p:extLst>
          </p:nvPr>
        </p:nvGraphicFramePr>
        <p:xfrm>
          <a:off x="5119936" y="3749127"/>
          <a:ext cx="3581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7" imgW="2438280" imgH="1422360" progId="Equation.DSMT4">
                  <p:embed/>
                </p:oleObj>
              </mc:Choice>
              <mc:Fallback>
                <p:oleObj name="Equation" r:id="rId7" imgW="243828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936" y="3749127"/>
                        <a:ext cx="3581400" cy="208915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42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014654" y="1556792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mn-MN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014654" y="155679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mn-MN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047688" y="137343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 i="1" dirty="0"/>
              <a:t>x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859079" y="332608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660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31A8FD22-1638-465A-8BD8-9BC2AC0C3CBF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]</a:t>
            </a:r>
            <a:endParaRPr lang="en-US" altLang="ko-K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Overview | </a:t>
            </a: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Integral Image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</a:t>
            </a:r>
            <a:r>
              <a:rPr lang="en-US" sz="2400" b="1" dirty="0" err="1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AdaBoost</a:t>
            </a:r>
            <a:r>
              <a:rPr lang="el-GR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400" b="1" dirty="0">
                <a:solidFill>
                  <a:srgbClr val="0066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Arial" charset="0"/>
              </a:rPr>
              <a:t>| Cascade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153" y="1409700"/>
            <a:ext cx="4125144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back-up slide #1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/>
        </p:nvGraphicFramePr>
        <p:xfrm>
          <a:off x="1066800" y="2895600"/>
          <a:ext cx="2590800" cy="2336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524000" y="2438400"/>
            <a:ext cx="1616075" cy="366713"/>
          </a:xfrm>
          <a:prstGeom prst="rect">
            <a:avLst/>
          </a:prstGeom>
          <a:blipFill>
            <a:blip r:embed="rId2">
              <a:alphaModFix amt="96000"/>
            </a:blip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/>
              <a:t>IMAGE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3962400" y="3810000"/>
            <a:ext cx="762000" cy="485775"/>
          </a:xfrm>
          <a:prstGeom prst="rightArrow">
            <a:avLst>
              <a:gd name="adj1" fmla="val 49676"/>
              <a:gd name="adj2" fmla="val 65686"/>
            </a:avLst>
          </a:prstGeom>
          <a:solidFill>
            <a:schemeClr val="accent2">
              <a:lumMod val="75000"/>
              <a:alpha val="7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mn-MN" sz="1800">
              <a:solidFill>
                <a:srgbClr val="00B0F0"/>
              </a:solidFill>
            </a:endParaRPr>
          </a:p>
        </p:txBody>
      </p:sp>
      <p:graphicFrame>
        <p:nvGraphicFramePr>
          <p:cNvPr id="10" name="Group 60"/>
          <p:cNvGraphicFramePr>
            <a:graphicFrameLocks noGrp="1"/>
          </p:cNvGraphicFramePr>
          <p:nvPr/>
        </p:nvGraphicFramePr>
        <p:xfrm>
          <a:off x="5029200" y="2895600"/>
          <a:ext cx="2590800" cy="2336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87"/>
          <p:cNvSpPr txBox="1">
            <a:spLocks noChangeArrowheads="1"/>
          </p:cNvSpPr>
          <p:nvPr/>
        </p:nvSpPr>
        <p:spPr bwMode="auto">
          <a:xfrm>
            <a:off x="5029200" y="2438400"/>
            <a:ext cx="2590800" cy="3667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  <a:reflection stA="75000" endPos="65000" dist="50800" dir="5400000" sy="-100000" algn="bl" rotWithShape="0"/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/>
              <a:t>INTEGRAL IMAGE</a:t>
            </a:r>
          </a:p>
        </p:txBody>
      </p:sp>
    </p:spTree>
    <p:extLst>
      <p:ext uri="{BB962C8B-B14F-4D97-AF65-F5344CB8AC3E}">
        <p14:creationId xmlns:p14="http://schemas.microsoft.com/office/powerpoint/2010/main" val="13109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 = \alpha_1 f_1(x) + \alpha_2 f_2(x) + \alpha_3 f_3(x)+...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2"/>
  <p:tag name="BOXHEIGHT" val="309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15920"/>
</p:tagLst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HY헤드라인M"/>
        <a:ea typeface="HY헤드라인M"/>
        <a:cs typeface="Arial"/>
      </a:majorFont>
      <a:minorFont>
        <a:latin typeface="HY헤드라인M"/>
        <a:ea typeface="HY헤드라인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25795</TotalTime>
  <Words>2006</Words>
  <Application>Microsoft Office PowerPoint</Application>
  <PresentationFormat>On-screen Show (4:3)</PresentationFormat>
  <Paragraphs>354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 Unicode MS</vt:lpstr>
      <vt:lpstr>HY헤드라인M</vt:lpstr>
      <vt:lpstr>新細明體</vt:lpstr>
      <vt:lpstr>SimSun</vt:lpstr>
      <vt:lpstr>굴림</vt:lpstr>
      <vt:lpstr>맑은 고딕</vt:lpstr>
      <vt:lpstr>Arial</vt:lpstr>
      <vt:lpstr>Century Gothic</vt:lpstr>
      <vt:lpstr>Times New Roman</vt:lpstr>
      <vt:lpstr>Wingdings</vt:lpstr>
      <vt:lpstr>Wingdings 2</vt:lpstr>
      <vt:lpstr>농악의 흥겨움</vt:lpstr>
      <vt:lpstr>Image</vt:lpstr>
      <vt:lpstr>Equation</vt:lpstr>
      <vt:lpstr>Bitmap Image</vt:lpstr>
      <vt:lpstr>Έγγραφο</vt:lpstr>
      <vt:lpstr>Document</vt:lpstr>
      <vt:lpstr>Φύλλο εργασίας</vt:lpstr>
      <vt:lpstr>PowerPoint Presentation</vt:lpstr>
      <vt:lpstr>Contents : </vt:lpstr>
      <vt:lpstr>Overview</vt:lpstr>
      <vt:lpstr>Three goals &amp; a conclusion</vt:lpstr>
      <vt:lpstr>Three solutions</vt:lpstr>
      <vt:lpstr>Features</vt:lpstr>
      <vt:lpstr>PowerPoint Presentation</vt:lpstr>
      <vt:lpstr>Integral Image Representation (also check back-up slide #1)</vt:lpstr>
      <vt:lpstr>back-up slide #1</vt:lpstr>
      <vt:lpstr>Rapid computation of rectangular features</vt:lpstr>
      <vt:lpstr>Overview | Integral Image | AdaBoost | Cascade</vt:lpstr>
      <vt:lpstr>Feature selection</vt:lpstr>
      <vt:lpstr>AdaBoost </vt:lpstr>
      <vt:lpstr>AdaBoost - Characteristics</vt:lpstr>
      <vt:lpstr>AdaBoost - Getting the idea… </vt:lpstr>
      <vt:lpstr>AdaBoost – Feature Selection </vt:lpstr>
      <vt:lpstr>AdaBoost EXAMPLE adopted  (from University of Edinburg/2009) Note: Prepared with figures adopted from “Robust real-time object detection” CRL 2001/01 and  Edinburg 2009)</vt:lpstr>
      <vt:lpstr>AdaBoost example: </vt:lpstr>
      <vt:lpstr>Now we have a good face detector</vt:lpstr>
      <vt:lpstr>Three goals</vt:lpstr>
      <vt:lpstr>The attentional cascade</vt:lpstr>
      <vt:lpstr>Training a cascade of classifiers</vt:lpstr>
      <vt:lpstr>A simple framework for cascade training</vt:lpstr>
      <vt:lpstr>backup slide #3</vt:lpstr>
      <vt:lpstr>Three goals</vt:lpstr>
      <vt:lpstr>Training phase</vt:lpstr>
      <vt:lpstr>Therefore:</vt:lpstr>
      <vt:lpstr>Results</vt:lpstr>
      <vt:lpstr>Results (Cont.)</vt:lpstr>
      <vt:lpstr>backup slide #4</vt:lpstr>
      <vt:lpstr>Thanks for your Attention!  Q &amp; A? </vt:lpstr>
    </vt:vector>
  </TitlesOfParts>
  <Company>Yonsei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Batyrbek</dc:title>
  <dc:creator>"BEK" &lt;batyrbek@yonsei.ac.kr&gt;</dc:creator>
  <cp:keywords>Viola Jones Algorithm</cp:keywords>
  <cp:lastModifiedBy>Batyrbek Ryskhan</cp:lastModifiedBy>
  <cp:revision>886</cp:revision>
  <dcterms:created xsi:type="dcterms:W3CDTF">2005-07-25T05:45:14Z</dcterms:created>
  <dcterms:modified xsi:type="dcterms:W3CDTF">2013-10-18T02:17:32Z</dcterms:modified>
  <cp:category>Digital Image Processing </cp:category>
</cp:coreProperties>
</file>