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3" r:id="rId7"/>
    <p:sldId id="262"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8889" autoAdjust="0"/>
  </p:normalViewPr>
  <p:slideViewPr>
    <p:cSldViewPr snapToGrid="0">
      <p:cViewPr varScale="1">
        <p:scale>
          <a:sx n="64" d="100"/>
          <a:sy n="64" d="100"/>
        </p:scale>
        <p:origin x="14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verything\Desktop\work\Algorithm\SVM%20examp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Cambria" panose="02040503050406030204" pitchFamily="18" charset="0"/>
                <a:ea typeface="+mn-ea"/>
                <a:cs typeface="+mn-cs"/>
              </a:defRPr>
            </a:pPr>
            <a:r>
              <a:rPr lang="en-US" dirty="0" smtClean="0"/>
              <a:t>Example for laptop </a:t>
            </a:r>
            <a:r>
              <a:rPr lang="en-US" dirty="0"/>
              <a:t>- smartphone </a:t>
            </a:r>
            <a:r>
              <a:rPr lang="en-US" dirty="0" smtClean="0"/>
              <a:t>classify using SVM</a:t>
            </a:r>
            <a:endParaRPr lang="en-US" dirty="0"/>
          </a:p>
        </c:rich>
      </c:tx>
      <c:layout/>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Cambria" panose="02040503050406030204" pitchFamily="18" charset="0"/>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dLbls>
            <c:dLbl>
              <c:idx val="2"/>
              <c:layout>
                <c:manualLayout>
                  <c:x val="-1.3612924908776646E-2"/>
                  <c:y val="-6.8909364668914383E-2"/>
                </c:manualLayout>
              </c:layout>
              <c:dLblPos val="r"/>
              <c:showLegendKey val="0"/>
              <c:showVal val="1"/>
              <c:showCatName val="1"/>
              <c:showSerName val="0"/>
              <c:showPercent val="0"/>
              <c:showBubbleSize val="0"/>
              <c:separator>; </c:separator>
              <c:extLst>
                <c:ext xmlns:c15="http://schemas.microsoft.com/office/drawing/2012/chart" uri="{CE6537A1-D6FC-4f65-9D91-7224C49458BB}">
                  <c15:layout/>
                </c:ext>
              </c:extLst>
            </c:dLbl>
            <c:dLbl>
              <c:idx val="3"/>
              <c:layout>
                <c:manualLayout>
                  <c:x val="3.5167562896101401E-2"/>
                  <c:y val="2.3138125008767541E-2"/>
                </c:manualLayout>
              </c:layout>
              <c:dLblPos val="r"/>
              <c:showLegendKey val="0"/>
              <c:showVal val="1"/>
              <c:showCatName val="1"/>
              <c:showSerName val="0"/>
              <c:showPercent val="0"/>
              <c:showBubbleSize val="0"/>
              <c:separator>; </c:separator>
              <c:extLst>
                <c:ext xmlns:c15="http://schemas.microsoft.com/office/drawing/2012/chart" uri="{CE6537A1-D6FC-4f65-9D91-7224C49458BB}">
                  <c15:layout/>
                </c:ext>
              </c:extLst>
            </c:dLbl>
            <c:numFmt formatCode="@\(\)" sourceLinked="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Cambria" panose="02040503050406030204" pitchFamily="18" charset="0"/>
                    <a:ea typeface="+mn-ea"/>
                    <a:cs typeface="+mn-cs"/>
                  </a:defRPr>
                </a:pPr>
                <a:endParaRPr lang="en-US"/>
              </a:p>
            </c:txPr>
            <c:dLblPos val="t"/>
            <c:showLegendKey val="0"/>
            <c:showVal val="1"/>
            <c:showCatName val="1"/>
            <c:showSerName val="0"/>
            <c:showPercent val="0"/>
            <c:showBubbleSize val="0"/>
            <c:separator>; </c:separator>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Sheet1!$B$2:$B$5</c:f>
              <c:numCache>
                <c:formatCode>General</c:formatCode>
                <c:ptCount val="4"/>
                <c:pt idx="0">
                  <c:v>2.7</c:v>
                </c:pt>
                <c:pt idx="1">
                  <c:v>2.2999999999999998</c:v>
                </c:pt>
                <c:pt idx="2">
                  <c:v>0.16300000000000001</c:v>
                </c:pt>
                <c:pt idx="3">
                  <c:v>0.124</c:v>
                </c:pt>
              </c:numCache>
            </c:numRef>
          </c:xVal>
          <c:yVal>
            <c:numRef>
              <c:f>Sheet1!$C$2:$C$5</c:f>
              <c:numCache>
                <c:formatCode>General</c:formatCode>
                <c:ptCount val="4"/>
                <c:pt idx="0">
                  <c:v>15.6</c:v>
                </c:pt>
                <c:pt idx="1">
                  <c:v>14</c:v>
                </c:pt>
                <c:pt idx="2">
                  <c:v>5</c:v>
                </c:pt>
                <c:pt idx="3">
                  <c:v>4</c:v>
                </c:pt>
              </c:numCache>
            </c:numRef>
          </c:y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Weight (kg)</c:v>
                      </c:pt>
                    </c:strCache>
                  </c:strRef>
                </c15:tx>
              </c15:filteredSeriesTitle>
            </c:ext>
          </c:extLst>
        </c:ser>
        <c:dLbls>
          <c:showLegendKey val="0"/>
          <c:showVal val="0"/>
          <c:showCatName val="0"/>
          <c:showSerName val="0"/>
          <c:showPercent val="0"/>
          <c:showBubbleSize val="0"/>
        </c:dLbls>
        <c:axId val="330713608"/>
        <c:axId val="330714000"/>
      </c:scatterChart>
      <c:valAx>
        <c:axId val="3307136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Cambria" panose="02040503050406030204" pitchFamily="18" charset="0"/>
                    <a:ea typeface="+mn-ea"/>
                    <a:cs typeface="+mn-cs"/>
                  </a:defRPr>
                </a:pPr>
                <a:r>
                  <a:rPr lang="en-US" dirty="0"/>
                  <a:t>Weight </a:t>
                </a:r>
                <a:r>
                  <a:rPr lang="en-US" dirty="0" smtClean="0"/>
                  <a:t>(Kg</a:t>
                </a:r>
                <a:r>
                  <a:rPr lang="en-US" dirty="0"/>
                  <a:t>)</a:t>
                </a:r>
              </a:p>
            </c:rich>
          </c:tx>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crossAx val="330714000"/>
        <c:crosses val="autoZero"/>
        <c:crossBetween val="midCat"/>
      </c:valAx>
      <c:valAx>
        <c:axId val="330714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mbria" panose="02040503050406030204" pitchFamily="18" charset="0"/>
                    <a:ea typeface="+mn-ea"/>
                    <a:cs typeface="+mn-cs"/>
                  </a:defRPr>
                </a:pPr>
                <a:r>
                  <a:rPr lang="en-US"/>
                  <a:t>Screen Size (Inch)</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crossAx val="330713608"/>
        <c:crosses val="autoZero"/>
        <c:crossBetween val="midCat"/>
      </c:valAx>
      <c:spPr>
        <a:noFill/>
        <a:ln>
          <a:noFill/>
        </a:ln>
        <a:effectLst/>
      </c:spPr>
    </c:plotArea>
    <c:plotVisOnly val="1"/>
    <c:dispBlanksAs val="gap"/>
    <c:showDLblsOverMax val="0"/>
  </c:chart>
  <c:spPr>
    <a:noFill/>
    <a:ln>
      <a:noFill/>
    </a:ln>
    <a:effectLst/>
  </c:spPr>
  <c:txPr>
    <a:bodyPr/>
    <a:lstStyle/>
    <a:p>
      <a:pPr>
        <a:defRPr sz="1800">
          <a:latin typeface="Cambria" panose="020405030504060302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C91BB-2304-4112-983C-57B7C549CA04}" type="datetimeFigureOut">
              <a:rPr lang="en-US" smtClean="0"/>
              <a:t>5/5/2014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1BAD4E-187E-40C4-8AAA-3924345782CA}" type="slidenum">
              <a:rPr lang="en-US" smtClean="0"/>
              <a:t>‹#›</a:t>
            </a:fld>
            <a:endParaRPr lang="en-US"/>
          </a:p>
        </p:txBody>
      </p:sp>
    </p:spTree>
    <p:extLst>
      <p:ext uri="{BB962C8B-B14F-4D97-AF65-F5344CB8AC3E}">
        <p14:creationId xmlns:p14="http://schemas.microsoft.com/office/powerpoint/2010/main" val="332998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Regression</a:t>
            </a:r>
            <a:r>
              <a:rPr lang="en-US" baseline="0" dirty="0" smtClean="0"/>
              <a:t> analysis: </a:t>
            </a:r>
            <a:r>
              <a:rPr lang="en-US" baseline="0" dirty="0" err="1" smtClean="0"/>
              <a:t>phan</a:t>
            </a:r>
            <a:r>
              <a:rPr lang="en-US" baseline="0" dirty="0" smtClean="0"/>
              <a:t> </a:t>
            </a:r>
            <a:r>
              <a:rPr lang="en-US" baseline="0" dirty="0" err="1" smtClean="0"/>
              <a:t>tich</a:t>
            </a:r>
            <a:r>
              <a:rPr lang="en-US" baseline="0" dirty="0" smtClean="0"/>
              <a:t> hoi </a:t>
            </a:r>
            <a:r>
              <a:rPr lang="en-US" baseline="0" dirty="0" err="1" smtClean="0"/>
              <a:t>quy</a:t>
            </a:r>
            <a:endParaRPr lang="en-US" baseline="0" dirty="0" smtClean="0"/>
          </a:p>
        </p:txBody>
      </p:sp>
      <p:sp>
        <p:nvSpPr>
          <p:cNvPr id="4" name="Slide Number Placeholder 3"/>
          <p:cNvSpPr>
            <a:spLocks noGrp="1"/>
          </p:cNvSpPr>
          <p:nvPr>
            <p:ph type="sldNum" sz="quarter" idx="10"/>
          </p:nvPr>
        </p:nvSpPr>
        <p:spPr/>
        <p:txBody>
          <a:bodyPr/>
          <a:lstStyle/>
          <a:p>
            <a:fld id="{E41BAD4E-187E-40C4-8AAA-3924345782CA}" type="slidenum">
              <a:rPr lang="en-US" smtClean="0"/>
              <a:t>2</a:t>
            </a:fld>
            <a:endParaRPr lang="en-US"/>
          </a:p>
        </p:txBody>
      </p:sp>
    </p:spTree>
    <p:extLst>
      <p:ext uri="{BB962C8B-B14F-4D97-AF65-F5344CB8AC3E}">
        <p14:creationId xmlns:p14="http://schemas.microsoft.com/office/powerpoint/2010/main" val="43126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B46F10-42EE-47D3-94D7-10369BADE84F}"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3956261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B46F10-42EE-47D3-94D7-10369BADE84F}"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329149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B46F10-42EE-47D3-94D7-10369BADE84F}"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158526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B46F10-42EE-47D3-94D7-10369BADE84F}"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319161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B46F10-42EE-47D3-94D7-10369BADE84F}"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1435512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B46F10-42EE-47D3-94D7-10369BADE84F}"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367677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B46F10-42EE-47D3-94D7-10369BADE84F}" type="datetimeFigureOut">
              <a:rPr lang="en-US" smtClean="0"/>
              <a:t>5/5/2014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256322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B46F10-42EE-47D3-94D7-10369BADE84F}" type="datetimeFigureOut">
              <a:rPr lang="en-US" smtClean="0"/>
              <a:t>5/5/2014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347741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46F10-42EE-47D3-94D7-10369BADE84F}" type="datetimeFigureOut">
              <a:rPr lang="en-US" smtClean="0"/>
              <a:t>5/5/2014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98518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46F10-42EE-47D3-94D7-10369BADE84F}"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43908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46F10-42EE-47D3-94D7-10369BADE84F}"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3116668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46F10-42EE-47D3-94D7-10369BADE84F}" type="datetimeFigureOut">
              <a:rPr lang="en-US" smtClean="0"/>
              <a:t>5/5/2014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4053B-36E1-46E8-8386-1699F98FCB29}" type="slidenum">
              <a:rPr lang="en-US" smtClean="0"/>
              <a:t>‹#›</a:t>
            </a:fld>
            <a:endParaRPr lang="en-US"/>
          </a:p>
        </p:txBody>
      </p:sp>
    </p:spTree>
    <p:extLst>
      <p:ext uri="{BB962C8B-B14F-4D97-AF65-F5344CB8AC3E}">
        <p14:creationId xmlns:p14="http://schemas.microsoft.com/office/powerpoint/2010/main" val="443839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Support_Vector_Machin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cs.cornell.edu/people/tj/svm_light/svm_multiclas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Histogram_of_oriented_gradie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557" y="1728153"/>
            <a:ext cx="8182223" cy="2387600"/>
          </a:xfrm>
        </p:spPr>
        <p:txBody>
          <a:bodyPr/>
          <a:lstStyle/>
          <a:p>
            <a:r>
              <a:rPr lang="en-US" dirty="0">
                <a:latin typeface="Cambria" panose="02040503050406030204" pitchFamily="18" charset="0"/>
              </a:rPr>
              <a:t>Support </a:t>
            </a:r>
            <a:r>
              <a:rPr lang="en-US" dirty="0" smtClean="0">
                <a:latin typeface="Cambria" panose="02040503050406030204" pitchFamily="18" charset="0"/>
              </a:rPr>
              <a:t>Vector </a:t>
            </a:r>
            <a:r>
              <a:rPr lang="en-US" dirty="0">
                <a:latin typeface="Cambria" panose="02040503050406030204" pitchFamily="18" charset="0"/>
              </a:rPr>
              <a:t>M</a:t>
            </a:r>
            <a:r>
              <a:rPr lang="en-US" dirty="0" smtClean="0">
                <a:latin typeface="Cambria" panose="02040503050406030204" pitchFamily="18" charset="0"/>
              </a:rPr>
              <a:t>achine </a:t>
            </a:r>
            <a:r>
              <a:rPr lang="en-US" dirty="0">
                <a:latin typeface="Cambria" panose="02040503050406030204" pitchFamily="18" charset="0"/>
              </a:rPr>
              <a:t>(</a:t>
            </a:r>
            <a:r>
              <a:rPr lang="en-US" dirty="0" smtClean="0">
                <a:latin typeface="Cambria" panose="02040503050406030204" pitchFamily="18" charset="0"/>
              </a:rPr>
              <a:t>SVM) </a:t>
            </a:r>
            <a:endParaRPr lang="en-US" dirty="0">
              <a:latin typeface="Cambria" panose="02040503050406030204" pitchFamily="18" charset="0"/>
            </a:endParaRPr>
          </a:p>
        </p:txBody>
      </p:sp>
    </p:spTree>
    <p:extLst>
      <p:ext uri="{BB962C8B-B14F-4D97-AF65-F5344CB8AC3E}">
        <p14:creationId xmlns:p14="http://schemas.microsoft.com/office/powerpoint/2010/main" val="376303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388" y="222111"/>
            <a:ext cx="8276811" cy="6072671"/>
          </a:xfrm>
        </p:spPr>
        <p:txBody>
          <a:bodyPr>
            <a:noAutofit/>
          </a:bodyPr>
          <a:lstStyle/>
          <a:p>
            <a:r>
              <a:rPr lang="en-US" sz="1800" dirty="0">
                <a:latin typeface="Cambria" panose="02040503050406030204" pitchFamily="18" charset="0"/>
              </a:rPr>
              <a:t>Support vector machine (</a:t>
            </a:r>
            <a:r>
              <a:rPr lang="en-US" sz="1800" dirty="0" smtClean="0">
                <a:latin typeface="Cambria" panose="02040503050406030204" pitchFamily="18" charset="0"/>
              </a:rPr>
              <a:t>SVM) </a:t>
            </a:r>
            <a:r>
              <a:rPr lang="en-US" sz="1800" dirty="0">
                <a:latin typeface="Cambria" panose="02040503050406030204" pitchFamily="18" charset="0"/>
              </a:rPr>
              <a:t>are supervised learning models with associated learning algorithms what analyze data and recognize pattern used for classification and regression analysis. </a:t>
            </a:r>
          </a:p>
          <a:p>
            <a:r>
              <a:rPr lang="en-US" sz="1800" dirty="0">
                <a:latin typeface="Cambria" panose="02040503050406030204" pitchFamily="18" charset="0"/>
              </a:rPr>
              <a:t>Basic SVM only support to classify 2 classes.</a:t>
            </a:r>
          </a:p>
          <a:p>
            <a:r>
              <a:rPr lang="en-US" sz="1800" dirty="0">
                <a:latin typeface="Cambria" panose="02040503050406030204" pitchFamily="18" charset="0"/>
              </a:rPr>
              <a:t>Multiclass SVM: assign labels to instances by using support vector machines, where the labels are drawn from a finite set of several elements.</a:t>
            </a:r>
          </a:p>
          <a:p>
            <a:r>
              <a:rPr lang="en-US" sz="1800" dirty="0">
                <a:latin typeface="Cambria" panose="02040503050406030204" pitchFamily="18" charset="0"/>
              </a:rPr>
              <a:t>This approach is extend of basic SVM (binary classification):</a:t>
            </a:r>
          </a:p>
          <a:p>
            <a:pPr indent="393700">
              <a:buFont typeface="Wingdings" panose="05000000000000000000" pitchFamily="2" charset="2"/>
              <a:buChar char="v"/>
            </a:pPr>
            <a:r>
              <a:rPr lang="en-US" sz="1800" dirty="0">
                <a:latin typeface="Cambria" panose="02040503050406030204" pitchFamily="18" charset="0"/>
              </a:rPr>
              <a:t>One-versus-all: Using binary classifiers with between one of the labels and the rest. The result calculate by winner-takes-all, in which the classifier with the highest output function assigns the class.</a:t>
            </a:r>
          </a:p>
          <a:p>
            <a:pPr indent="393700">
              <a:buFont typeface="Wingdings" panose="05000000000000000000" pitchFamily="2" charset="2"/>
              <a:buChar char="v"/>
            </a:pPr>
            <a:r>
              <a:rPr lang="en-US" sz="1800" dirty="0">
                <a:latin typeface="Cambria" panose="02040503050406030204" pitchFamily="18" charset="0"/>
              </a:rPr>
              <a:t>One-versus-one: between every pair of classes. The result calculate by max-wins voting strategy, in which every classifier assigns the instance to one of the two classes, then the vote for assigned class is increased by one vote, and finally the class with the most votes determines the instance classification.</a:t>
            </a:r>
          </a:p>
          <a:p>
            <a:r>
              <a:rPr lang="en-US" sz="1800" dirty="0">
                <a:latin typeface="Cambria" panose="02040503050406030204" pitchFamily="18" charset="0"/>
              </a:rPr>
              <a:t>In this project, we use SVM multi-class with One-versus-all method</a:t>
            </a:r>
            <a:r>
              <a:rPr lang="en-US" sz="1800" dirty="0" smtClean="0">
                <a:latin typeface="Cambria" panose="02040503050406030204" pitchFamily="18" charset="0"/>
              </a:rPr>
              <a:t>.</a:t>
            </a:r>
            <a:endParaRPr lang="en-US" sz="1800" dirty="0">
              <a:latin typeface="Cambria" panose="02040503050406030204" pitchFamily="18" charset="0"/>
            </a:endParaRPr>
          </a:p>
          <a:p>
            <a:pPr marL="0" indent="0">
              <a:buNone/>
            </a:pPr>
            <a:r>
              <a:rPr lang="en-US" sz="1800" dirty="0">
                <a:latin typeface="Cambria" panose="02040503050406030204" pitchFamily="18" charset="0"/>
              </a:rPr>
              <a:t>Reference:</a:t>
            </a:r>
          </a:p>
          <a:p>
            <a:pPr marL="0" indent="0">
              <a:buNone/>
            </a:pPr>
            <a:r>
              <a:rPr lang="en-US" sz="1800" u="sng" dirty="0">
                <a:latin typeface="Cambria" panose="02040503050406030204" pitchFamily="18" charset="0"/>
                <a:hlinkClick r:id="rId3"/>
              </a:rPr>
              <a:t>http://en.wikipedia.org/wiki/Support_Vector_Machine</a:t>
            </a:r>
            <a:endParaRPr lang="en-US" sz="1800" dirty="0">
              <a:latin typeface="Cambria" panose="02040503050406030204" pitchFamily="18" charset="0"/>
            </a:endParaRPr>
          </a:p>
          <a:p>
            <a:pPr marL="0" indent="0">
              <a:buNone/>
            </a:pPr>
            <a:r>
              <a:rPr lang="en-US" sz="1800" u="sng" dirty="0">
                <a:latin typeface="Cambria" panose="02040503050406030204" pitchFamily="18" charset="0"/>
                <a:hlinkClick r:id="rId4"/>
              </a:rPr>
              <a:t>http://</a:t>
            </a:r>
            <a:r>
              <a:rPr lang="en-US" sz="1800" u="sng" dirty="0" smtClean="0">
                <a:latin typeface="Cambria" panose="02040503050406030204" pitchFamily="18" charset="0"/>
                <a:hlinkClick r:id="rId4"/>
              </a:rPr>
              <a:t>www.cs.cornell.edu/people/tj/svm_light/svm_multiclass.html</a:t>
            </a:r>
            <a:endParaRPr lang="en-US" sz="1800" dirty="0">
              <a:latin typeface="Cambria" panose="02040503050406030204" pitchFamily="18" charset="0"/>
            </a:endParaRPr>
          </a:p>
        </p:txBody>
      </p:sp>
    </p:spTree>
    <p:extLst>
      <p:ext uri="{BB962C8B-B14F-4D97-AF65-F5344CB8AC3E}">
        <p14:creationId xmlns:p14="http://schemas.microsoft.com/office/powerpoint/2010/main" val="1293483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rPr>
              <a:t>Algorithm description</a:t>
            </a:r>
            <a:r>
              <a:rPr lang="en-US" b="1" dirty="0" smtClean="0">
                <a:latin typeface="Cambria" panose="02040503050406030204" pitchFamily="18" charset="0"/>
              </a:rPr>
              <a:t>:</a:t>
            </a:r>
            <a:endParaRPr lang="en-US" dirty="0">
              <a:latin typeface="Cambria" panose="02040503050406030204" pitchFamily="18" charset="0"/>
            </a:endParaRPr>
          </a:p>
        </p:txBody>
      </p:sp>
      <p:sp>
        <p:nvSpPr>
          <p:cNvPr id="3" name="Content Placeholder 2"/>
          <p:cNvSpPr>
            <a:spLocks noGrp="1"/>
          </p:cNvSpPr>
          <p:nvPr>
            <p:ph idx="1"/>
          </p:nvPr>
        </p:nvSpPr>
        <p:spPr>
          <a:xfrm>
            <a:off x="628650" y="2673764"/>
            <a:ext cx="7886700" cy="2123523"/>
          </a:xfrm>
        </p:spPr>
        <p:txBody>
          <a:bodyPr/>
          <a:lstStyle/>
          <a:p>
            <a:pPr lvl="0"/>
            <a:r>
              <a:rPr lang="en-US" dirty="0" smtClean="0">
                <a:latin typeface="Cambria" panose="02040503050406030204" pitchFamily="18" charset="0"/>
              </a:rPr>
              <a:t>Extract </a:t>
            </a:r>
            <a:r>
              <a:rPr lang="en-US" dirty="0">
                <a:latin typeface="Cambria" panose="02040503050406030204" pitchFamily="18" charset="0"/>
              </a:rPr>
              <a:t>features of image</a:t>
            </a:r>
          </a:p>
          <a:p>
            <a:pPr lvl="0"/>
            <a:r>
              <a:rPr lang="en-US" dirty="0">
                <a:latin typeface="Cambria" panose="02040503050406030204" pitchFamily="18" charset="0"/>
              </a:rPr>
              <a:t>Compare these features with the features of the model and get the best matched rate model (SVM multi-class One-versus-all)</a:t>
            </a:r>
          </a:p>
          <a:p>
            <a:endParaRPr lang="en-US" dirty="0">
              <a:latin typeface="Cambria" panose="02040503050406030204" pitchFamily="18" charset="0"/>
            </a:endParaRPr>
          </a:p>
        </p:txBody>
      </p:sp>
    </p:spTree>
    <p:extLst>
      <p:ext uri="{BB962C8B-B14F-4D97-AF65-F5344CB8AC3E}">
        <p14:creationId xmlns:p14="http://schemas.microsoft.com/office/powerpoint/2010/main" val="3209102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155" y="354634"/>
            <a:ext cx="7886700" cy="3143940"/>
          </a:xfrm>
        </p:spPr>
        <p:txBody>
          <a:bodyPr/>
          <a:lstStyle/>
          <a:p>
            <a:r>
              <a:rPr lang="en-US" b="1" dirty="0">
                <a:latin typeface="Cambria" panose="02040503050406030204" pitchFamily="18" charset="0"/>
              </a:rPr>
              <a:t>Extract feature of image</a:t>
            </a:r>
            <a:r>
              <a:rPr lang="en-US" dirty="0">
                <a:latin typeface="Cambria" panose="02040503050406030204" pitchFamily="18" charset="0"/>
              </a:rPr>
              <a:t>: Histogram of oriented gradients (HOG) features. The technique counts occurrences of gradient orientation in localized portions of an image.</a:t>
            </a:r>
          </a:p>
          <a:p>
            <a:r>
              <a:rPr lang="en-US" sz="2000" dirty="0">
                <a:latin typeface="Cambria" panose="02040503050406030204" pitchFamily="18" charset="0"/>
              </a:rPr>
              <a:t>Reference: </a:t>
            </a:r>
            <a:r>
              <a:rPr lang="en-US" sz="2000" u="sng" dirty="0">
                <a:latin typeface="Cambria" panose="02040503050406030204" pitchFamily="18" charset="0"/>
                <a:hlinkClick r:id="rId2"/>
              </a:rPr>
              <a:t>http://en.wikipedia.org/wiki/Histogram_of_oriented_gradients</a:t>
            </a:r>
            <a:endParaRPr lang="en-US" sz="2000" dirty="0">
              <a:latin typeface="Cambria" panose="02040503050406030204" pitchFamily="18" charset="0"/>
            </a:endParaRPr>
          </a:p>
          <a:p>
            <a:pPr marL="0" indent="0">
              <a:buNone/>
            </a:pPr>
            <a:endParaRPr lang="en-US" dirty="0">
              <a:latin typeface="Cambria" panose="02040503050406030204" pitchFamily="18" charset="0"/>
            </a:endParaRPr>
          </a:p>
        </p:txBody>
      </p:sp>
      <p:grpSp>
        <p:nvGrpSpPr>
          <p:cNvPr id="6" name="Group 5"/>
          <p:cNvGrpSpPr/>
          <p:nvPr/>
        </p:nvGrpSpPr>
        <p:grpSpPr>
          <a:xfrm>
            <a:off x="2455379" y="2802476"/>
            <a:ext cx="4462255" cy="3795378"/>
            <a:chOff x="2455379" y="2802476"/>
            <a:chExt cx="4462255" cy="3795378"/>
          </a:xfrm>
        </p:grpSpPr>
        <p:pic>
          <p:nvPicPr>
            <p:cNvPr id="4" name="Picture 3"/>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455379" y="2802476"/>
              <a:ext cx="4462255" cy="3426046"/>
            </a:xfrm>
            <a:prstGeom prst="rect">
              <a:avLst/>
            </a:prstGeom>
          </p:spPr>
        </p:pic>
        <p:sp>
          <p:nvSpPr>
            <p:cNvPr id="5" name="TextBox 4"/>
            <p:cNvSpPr txBox="1"/>
            <p:nvPr/>
          </p:nvSpPr>
          <p:spPr>
            <a:xfrm>
              <a:off x="3326296" y="6228522"/>
              <a:ext cx="2425147" cy="369332"/>
            </a:xfrm>
            <a:prstGeom prst="rect">
              <a:avLst/>
            </a:prstGeom>
            <a:noFill/>
          </p:spPr>
          <p:txBody>
            <a:bodyPr wrap="square" rtlCol="0">
              <a:spAutoFit/>
            </a:bodyPr>
            <a:lstStyle/>
            <a:p>
              <a:pPr algn="ctr"/>
              <a:r>
                <a:rPr lang="en-US" dirty="0">
                  <a:latin typeface="Cambria" panose="02040503050406030204" pitchFamily="18" charset="0"/>
                </a:rPr>
                <a:t>HOG features</a:t>
              </a:r>
            </a:p>
          </p:txBody>
        </p:sp>
      </p:grpSp>
    </p:spTree>
    <p:extLst>
      <p:ext uri="{BB962C8B-B14F-4D97-AF65-F5344CB8AC3E}">
        <p14:creationId xmlns:p14="http://schemas.microsoft.com/office/powerpoint/2010/main" val="1574070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398" y="487155"/>
            <a:ext cx="7886700" cy="1381402"/>
          </a:xfrm>
        </p:spPr>
        <p:txBody>
          <a:bodyPr/>
          <a:lstStyle/>
          <a:p>
            <a:pPr marL="0" indent="0">
              <a:buNone/>
            </a:pPr>
            <a:r>
              <a:rPr lang="en-US" b="1" dirty="0">
                <a:latin typeface="Cambria" panose="02040503050406030204" pitchFamily="18" charset="0"/>
              </a:rPr>
              <a:t>SVM classifier: </a:t>
            </a:r>
            <a:r>
              <a:rPr lang="en-US" dirty="0">
                <a:latin typeface="Cambria" panose="02040503050406030204" pitchFamily="18" charset="0"/>
              </a:rPr>
              <a:t>Base on features SVM classifier can calculate the rate that match with model and give the candidate model for object</a:t>
            </a:r>
          </a:p>
          <a:p>
            <a:endParaRPr lang="en-US" dirty="0">
              <a:latin typeface="Cambria" panose="02040503050406030204" pitchFamily="18" charset="0"/>
            </a:endParaRPr>
          </a:p>
        </p:txBody>
      </p:sp>
      <p:grpSp>
        <p:nvGrpSpPr>
          <p:cNvPr id="6" name="Group 5"/>
          <p:cNvGrpSpPr/>
          <p:nvPr/>
        </p:nvGrpSpPr>
        <p:grpSpPr>
          <a:xfrm>
            <a:off x="1868557" y="1720918"/>
            <a:ext cx="5446643" cy="4850431"/>
            <a:chOff x="1868557" y="1681162"/>
            <a:chExt cx="5446643" cy="4850431"/>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868557" y="1681162"/>
              <a:ext cx="5446643" cy="4481099"/>
            </a:xfrm>
            <a:prstGeom prst="rect">
              <a:avLst/>
            </a:prstGeom>
          </p:spPr>
        </p:pic>
        <p:sp>
          <p:nvSpPr>
            <p:cNvPr id="5" name="TextBox 4"/>
            <p:cNvSpPr txBox="1"/>
            <p:nvPr/>
          </p:nvSpPr>
          <p:spPr>
            <a:xfrm>
              <a:off x="3207026" y="6162261"/>
              <a:ext cx="2796209" cy="369332"/>
            </a:xfrm>
            <a:prstGeom prst="rect">
              <a:avLst/>
            </a:prstGeom>
            <a:noFill/>
          </p:spPr>
          <p:txBody>
            <a:bodyPr wrap="square" rtlCol="0">
              <a:spAutoFit/>
            </a:bodyPr>
            <a:lstStyle/>
            <a:p>
              <a:pPr algn="ctr"/>
              <a:r>
                <a:rPr lang="en-US" dirty="0">
                  <a:latin typeface="Cambria" panose="02040503050406030204" pitchFamily="18" charset="0"/>
                </a:rPr>
                <a:t>SVM classifier</a:t>
              </a:r>
            </a:p>
          </p:txBody>
        </p:sp>
      </p:grpSp>
    </p:spTree>
    <p:extLst>
      <p:ext uri="{BB962C8B-B14F-4D97-AF65-F5344CB8AC3E}">
        <p14:creationId xmlns:p14="http://schemas.microsoft.com/office/powerpoint/2010/main" val="2952977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57318284"/>
              </p:ext>
            </p:extLst>
          </p:nvPr>
        </p:nvGraphicFramePr>
        <p:xfrm>
          <a:off x="1245704" y="1736034"/>
          <a:ext cx="6781943" cy="3379305"/>
        </p:xfrm>
        <a:graphic>
          <a:graphicData uri="http://schemas.openxmlformats.org/drawingml/2006/table">
            <a:tbl>
              <a:tblPr>
                <a:tableStyleId>{5C22544A-7EE6-4342-B048-85BDC9FD1C3A}</a:tableStyleId>
              </a:tblPr>
              <a:tblGrid>
                <a:gridCol w="2206268"/>
                <a:gridCol w="1841146"/>
                <a:gridCol w="2734529"/>
              </a:tblGrid>
              <a:tr h="675861">
                <a:tc>
                  <a:txBody>
                    <a:bodyPr/>
                    <a:lstStyle/>
                    <a:p>
                      <a:pPr algn="l" fontAlgn="b"/>
                      <a:endParaRPr lang="en-US" sz="2400" b="0" i="0" u="none" strike="noStrike" dirty="0">
                        <a:solidFill>
                          <a:srgbClr val="000000"/>
                        </a:solidFill>
                        <a:effectLst/>
                        <a:latin typeface="Cambria" panose="02040503050406030204" pitchFamily="18" charset="0"/>
                      </a:endParaRPr>
                    </a:p>
                  </a:txBody>
                  <a:tcPr marL="9525" marR="9525" marT="9525" marB="0" anchor="b"/>
                </a:tc>
                <a:tc>
                  <a:txBody>
                    <a:bodyPr/>
                    <a:lstStyle/>
                    <a:p>
                      <a:pPr algn="l" fontAlgn="b"/>
                      <a:r>
                        <a:rPr lang="en-US" sz="2400" b="0" u="none" strike="noStrike">
                          <a:effectLst/>
                          <a:latin typeface="Cambria" panose="02040503050406030204" pitchFamily="18" charset="0"/>
                        </a:rPr>
                        <a:t>Weight (kg)</a:t>
                      </a:r>
                      <a:endParaRPr lang="en-US" sz="2400" b="0" i="0" u="none" strike="noStrike">
                        <a:solidFill>
                          <a:srgbClr val="000000"/>
                        </a:solidFill>
                        <a:effectLst/>
                        <a:latin typeface="Cambria" panose="02040503050406030204" pitchFamily="18" charset="0"/>
                      </a:endParaRPr>
                    </a:p>
                  </a:txBody>
                  <a:tcPr marL="9525" marR="9525" marT="9525" marB="0" anchor="b"/>
                </a:tc>
                <a:tc>
                  <a:txBody>
                    <a:bodyPr/>
                    <a:lstStyle/>
                    <a:p>
                      <a:pPr algn="l" fontAlgn="b"/>
                      <a:r>
                        <a:rPr lang="en-US" sz="2400" b="0" u="none" strike="noStrike">
                          <a:effectLst/>
                          <a:latin typeface="Cambria" panose="02040503050406030204" pitchFamily="18" charset="0"/>
                        </a:rPr>
                        <a:t>Screen Size (inch)</a:t>
                      </a:r>
                      <a:endParaRPr lang="en-US" sz="2400" b="0" i="0" u="none" strike="noStrike">
                        <a:solidFill>
                          <a:srgbClr val="000000"/>
                        </a:solidFill>
                        <a:effectLst/>
                        <a:latin typeface="Cambria" panose="02040503050406030204" pitchFamily="18" charset="0"/>
                      </a:endParaRPr>
                    </a:p>
                  </a:txBody>
                  <a:tcPr marL="9525" marR="9525" marT="9525" marB="0" anchor="b"/>
                </a:tc>
              </a:tr>
              <a:tr h="675861">
                <a:tc>
                  <a:txBody>
                    <a:bodyPr/>
                    <a:lstStyle/>
                    <a:p>
                      <a:pPr algn="l" fontAlgn="b"/>
                      <a:r>
                        <a:rPr lang="en-US" sz="2400" b="0" u="none" strike="noStrike" dirty="0">
                          <a:effectLst/>
                          <a:latin typeface="Cambria" panose="02040503050406030204" pitchFamily="18" charset="0"/>
                        </a:rPr>
                        <a:t>Laptop 1</a:t>
                      </a:r>
                      <a:endParaRPr lang="en-US" sz="2400" b="0" i="0" u="none" strike="noStrike" dirty="0">
                        <a:solidFill>
                          <a:srgbClr val="000000"/>
                        </a:solidFill>
                        <a:effectLst/>
                        <a:latin typeface="Cambria" panose="02040503050406030204" pitchFamily="18" charset="0"/>
                      </a:endParaRPr>
                    </a:p>
                  </a:txBody>
                  <a:tcPr marL="9525" marR="9525" marT="9525" marB="0" anchor="b"/>
                </a:tc>
                <a:tc>
                  <a:txBody>
                    <a:bodyPr/>
                    <a:lstStyle/>
                    <a:p>
                      <a:pPr algn="r" fontAlgn="b"/>
                      <a:r>
                        <a:rPr lang="en-US" sz="2400" b="0" u="none" strike="noStrike" dirty="0">
                          <a:effectLst/>
                          <a:latin typeface="Cambria" panose="02040503050406030204" pitchFamily="18" charset="0"/>
                        </a:rPr>
                        <a:t>2.7</a:t>
                      </a:r>
                      <a:endParaRPr lang="en-US" sz="2400" b="0" i="0" u="none" strike="noStrike" dirty="0">
                        <a:solidFill>
                          <a:srgbClr val="000000"/>
                        </a:solidFill>
                        <a:effectLst/>
                        <a:latin typeface="Cambria" panose="02040503050406030204" pitchFamily="18" charset="0"/>
                      </a:endParaRPr>
                    </a:p>
                  </a:txBody>
                  <a:tcPr marL="9525" marR="9525" marT="9525" marB="0" anchor="b"/>
                </a:tc>
                <a:tc>
                  <a:txBody>
                    <a:bodyPr/>
                    <a:lstStyle/>
                    <a:p>
                      <a:pPr algn="r" fontAlgn="b"/>
                      <a:r>
                        <a:rPr lang="en-US" sz="2400" b="0" u="none" strike="noStrike" dirty="0">
                          <a:effectLst/>
                          <a:latin typeface="Cambria" panose="02040503050406030204" pitchFamily="18" charset="0"/>
                        </a:rPr>
                        <a:t>15.6</a:t>
                      </a:r>
                      <a:endParaRPr lang="en-US" sz="2400" b="0" i="0" u="none" strike="noStrike" dirty="0">
                        <a:solidFill>
                          <a:srgbClr val="000000"/>
                        </a:solidFill>
                        <a:effectLst/>
                        <a:latin typeface="Cambria" panose="02040503050406030204" pitchFamily="18" charset="0"/>
                      </a:endParaRPr>
                    </a:p>
                  </a:txBody>
                  <a:tcPr marL="9525" marR="9525" marT="9525" marB="0" anchor="b"/>
                </a:tc>
              </a:tr>
              <a:tr h="675861">
                <a:tc>
                  <a:txBody>
                    <a:bodyPr/>
                    <a:lstStyle/>
                    <a:p>
                      <a:pPr algn="l" fontAlgn="b"/>
                      <a:r>
                        <a:rPr lang="en-US" sz="2400" b="0" u="none" strike="noStrike">
                          <a:effectLst/>
                          <a:latin typeface="Cambria" panose="02040503050406030204" pitchFamily="18" charset="0"/>
                        </a:rPr>
                        <a:t>Laptop 2</a:t>
                      </a:r>
                      <a:endParaRPr lang="en-US" sz="2400" b="0" i="0" u="none" strike="noStrike">
                        <a:solidFill>
                          <a:srgbClr val="000000"/>
                        </a:solidFill>
                        <a:effectLst/>
                        <a:latin typeface="Cambria" panose="02040503050406030204" pitchFamily="18" charset="0"/>
                      </a:endParaRPr>
                    </a:p>
                  </a:txBody>
                  <a:tcPr marL="9525" marR="9525" marT="9525" marB="0" anchor="b"/>
                </a:tc>
                <a:tc>
                  <a:txBody>
                    <a:bodyPr/>
                    <a:lstStyle/>
                    <a:p>
                      <a:pPr algn="r" fontAlgn="b"/>
                      <a:r>
                        <a:rPr lang="en-US" sz="2400" b="0" u="none" strike="noStrike" dirty="0">
                          <a:effectLst/>
                          <a:latin typeface="Cambria" panose="02040503050406030204" pitchFamily="18" charset="0"/>
                        </a:rPr>
                        <a:t>2.3</a:t>
                      </a:r>
                      <a:endParaRPr lang="en-US" sz="2400" b="0" i="0" u="none" strike="noStrike" dirty="0">
                        <a:solidFill>
                          <a:srgbClr val="000000"/>
                        </a:solidFill>
                        <a:effectLst/>
                        <a:latin typeface="Cambria" panose="02040503050406030204" pitchFamily="18" charset="0"/>
                      </a:endParaRPr>
                    </a:p>
                  </a:txBody>
                  <a:tcPr marL="9525" marR="9525" marT="9525" marB="0" anchor="b"/>
                </a:tc>
                <a:tc>
                  <a:txBody>
                    <a:bodyPr/>
                    <a:lstStyle/>
                    <a:p>
                      <a:pPr algn="r" fontAlgn="b"/>
                      <a:r>
                        <a:rPr lang="en-US" sz="2400" b="0" u="none" strike="noStrike">
                          <a:effectLst/>
                          <a:latin typeface="Cambria" panose="02040503050406030204" pitchFamily="18" charset="0"/>
                        </a:rPr>
                        <a:t>14</a:t>
                      </a:r>
                      <a:endParaRPr lang="en-US" sz="2400" b="0" i="0" u="none" strike="noStrike">
                        <a:solidFill>
                          <a:srgbClr val="000000"/>
                        </a:solidFill>
                        <a:effectLst/>
                        <a:latin typeface="Cambria" panose="02040503050406030204" pitchFamily="18" charset="0"/>
                      </a:endParaRPr>
                    </a:p>
                  </a:txBody>
                  <a:tcPr marL="9525" marR="9525" marT="9525" marB="0" anchor="b"/>
                </a:tc>
              </a:tr>
              <a:tr h="675861">
                <a:tc>
                  <a:txBody>
                    <a:bodyPr/>
                    <a:lstStyle/>
                    <a:p>
                      <a:pPr algn="l" fontAlgn="b"/>
                      <a:r>
                        <a:rPr lang="en-US" sz="2400" b="0" u="none" strike="noStrike">
                          <a:effectLst/>
                          <a:latin typeface="Cambria" panose="02040503050406030204" pitchFamily="18" charset="0"/>
                        </a:rPr>
                        <a:t>Smartphone 1</a:t>
                      </a:r>
                      <a:endParaRPr lang="en-US" sz="2400" b="0" i="0" u="none" strike="noStrike">
                        <a:solidFill>
                          <a:srgbClr val="000000"/>
                        </a:solidFill>
                        <a:effectLst/>
                        <a:latin typeface="Cambria" panose="02040503050406030204" pitchFamily="18" charset="0"/>
                      </a:endParaRPr>
                    </a:p>
                  </a:txBody>
                  <a:tcPr marL="9525" marR="9525" marT="9525" marB="0" anchor="b"/>
                </a:tc>
                <a:tc>
                  <a:txBody>
                    <a:bodyPr/>
                    <a:lstStyle/>
                    <a:p>
                      <a:pPr algn="r" fontAlgn="b"/>
                      <a:r>
                        <a:rPr lang="en-US" sz="2400" b="0" u="none" strike="noStrike">
                          <a:effectLst/>
                          <a:latin typeface="Cambria" panose="02040503050406030204" pitchFamily="18" charset="0"/>
                        </a:rPr>
                        <a:t>0.163</a:t>
                      </a:r>
                      <a:endParaRPr lang="en-US" sz="2400" b="0" i="0" u="none" strike="noStrike">
                        <a:solidFill>
                          <a:srgbClr val="000000"/>
                        </a:solidFill>
                        <a:effectLst/>
                        <a:latin typeface="Cambria" panose="02040503050406030204" pitchFamily="18" charset="0"/>
                      </a:endParaRPr>
                    </a:p>
                  </a:txBody>
                  <a:tcPr marL="9525" marR="9525" marT="9525" marB="0" anchor="b"/>
                </a:tc>
                <a:tc>
                  <a:txBody>
                    <a:bodyPr/>
                    <a:lstStyle/>
                    <a:p>
                      <a:pPr algn="r" fontAlgn="b"/>
                      <a:r>
                        <a:rPr lang="en-US" sz="2400" b="0" u="none" strike="noStrike" dirty="0">
                          <a:effectLst/>
                          <a:latin typeface="Cambria" panose="02040503050406030204" pitchFamily="18" charset="0"/>
                        </a:rPr>
                        <a:t>5</a:t>
                      </a:r>
                      <a:endParaRPr lang="en-US" sz="2400" b="0" i="0" u="none" strike="noStrike" dirty="0">
                        <a:solidFill>
                          <a:srgbClr val="000000"/>
                        </a:solidFill>
                        <a:effectLst/>
                        <a:latin typeface="Cambria" panose="02040503050406030204" pitchFamily="18" charset="0"/>
                      </a:endParaRPr>
                    </a:p>
                  </a:txBody>
                  <a:tcPr marL="9525" marR="9525" marT="9525" marB="0" anchor="b"/>
                </a:tc>
              </a:tr>
              <a:tr h="675861">
                <a:tc>
                  <a:txBody>
                    <a:bodyPr/>
                    <a:lstStyle/>
                    <a:p>
                      <a:pPr algn="l" fontAlgn="b"/>
                      <a:r>
                        <a:rPr lang="en-US" sz="2400" b="0" u="none" strike="noStrike">
                          <a:effectLst/>
                          <a:latin typeface="Cambria" panose="02040503050406030204" pitchFamily="18" charset="0"/>
                        </a:rPr>
                        <a:t>Smartphone 2</a:t>
                      </a:r>
                      <a:endParaRPr lang="en-US" sz="2400" b="0" i="0" u="none" strike="noStrike">
                        <a:solidFill>
                          <a:srgbClr val="000000"/>
                        </a:solidFill>
                        <a:effectLst/>
                        <a:latin typeface="Cambria" panose="02040503050406030204" pitchFamily="18" charset="0"/>
                      </a:endParaRPr>
                    </a:p>
                  </a:txBody>
                  <a:tcPr marL="9525" marR="9525" marT="9525" marB="0" anchor="b"/>
                </a:tc>
                <a:tc>
                  <a:txBody>
                    <a:bodyPr/>
                    <a:lstStyle/>
                    <a:p>
                      <a:pPr algn="r" fontAlgn="b"/>
                      <a:r>
                        <a:rPr lang="en-US" sz="2400" b="0" u="none" strike="noStrike">
                          <a:effectLst/>
                          <a:latin typeface="Cambria" panose="02040503050406030204" pitchFamily="18" charset="0"/>
                        </a:rPr>
                        <a:t>0.124</a:t>
                      </a:r>
                      <a:endParaRPr lang="en-US" sz="2400" b="0" i="0" u="none" strike="noStrike">
                        <a:solidFill>
                          <a:srgbClr val="000000"/>
                        </a:solidFill>
                        <a:effectLst/>
                        <a:latin typeface="Cambria" panose="02040503050406030204" pitchFamily="18" charset="0"/>
                      </a:endParaRPr>
                    </a:p>
                  </a:txBody>
                  <a:tcPr marL="9525" marR="9525" marT="9525" marB="0" anchor="b"/>
                </a:tc>
                <a:tc>
                  <a:txBody>
                    <a:bodyPr/>
                    <a:lstStyle/>
                    <a:p>
                      <a:pPr algn="r" fontAlgn="b"/>
                      <a:r>
                        <a:rPr lang="en-US" sz="2400" b="0" u="none" strike="noStrike" dirty="0">
                          <a:effectLst/>
                          <a:latin typeface="Cambria" panose="02040503050406030204" pitchFamily="18" charset="0"/>
                        </a:rPr>
                        <a:t>4</a:t>
                      </a:r>
                      <a:endParaRPr lang="en-US" sz="2400" b="0" i="0" u="none" strike="noStrike" dirty="0">
                        <a:solidFill>
                          <a:srgbClr val="000000"/>
                        </a:solidFill>
                        <a:effectLst/>
                        <a:latin typeface="Cambria" panose="02040503050406030204" pitchFamily="18" charset="0"/>
                      </a:endParaRPr>
                    </a:p>
                  </a:txBody>
                  <a:tcPr marL="9525" marR="9525" marT="9525" marB="0" anchor="b"/>
                </a:tc>
              </a:tr>
            </a:tbl>
          </a:graphicData>
        </a:graphic>
      </p:graphicFrame>
      <p:sp>
        <p:nvSpPr>
          <p:cNvPr id="5" name="Rectangle 4"/>
          <p:cNvSpPr/>
          <p:nvPr/>
        </p:nvSpPr>
        <p:spPr>
          <a:xfrm>
            <a:off x="1033668" y="532522"/>
            <a:ext cx="7235687" cy="477054"/>
          </a:xfrm>
          <a:prstGeom prst="rect">
            <a:avLst/>
          </a:prstGeom>
        </p:spPr>
        <p:txBody>
          <a:bodyPr wrap="square">
            <a:spAutoFit/>
          </a:bodyPr>
          <a:lstStyle/>
          <a:p>
            <a:pPr algn="ctr">
              <a:defRPr sz="2160" b="0" i="0" u="none" strike="noStrike" kern="1200" spc="0" baseline="0">
                <a:solidFill>
                  <a:prstClr val="black">
                    <a:lumMod val="65000"/>
                    <a:lumOff val="35000"/>
                  </a:prstClr>
                </a:solidFill>
                <a:latin typeface="Cambria" panose="02040503050406030204" pitchFamily="18" charset="0"/>
                <a:ea typeface="+mn-ea"/>
                <a:cs typeface="+mn-cs"/>
              </a:defRPr>
            </a:pPr>
            <a:r>
              <a:rPr lang="en-US" sz="2500" dirty="0">
                <a:latin typeface="Cambria" panose="02040503050406030204" pitchFamily="18" charset="0"/>
              </a:rPr>
              <a:t>Example for laptop - smartphone classify using SVM</a:t>
            </a:r>
            <a:endParaRPr lang="en-US" sz="2500" dirty="0">
              <a:latin typeface="Cambria" panose="02040503050406030204" pitchFamily="18" charset="0"/>
            </a:endParaRPr>
          </a:p>
        </p:txBody>
      </p:sp>
    </p:spTree>
    <p:extLst>
      <p:ext uri="{BB962C8B-B14F-4D97-AF65-F5344CB8AC3E}">
        <p14:creationId xmlns:p14="http://schemas.microsoft.com/office/powerpoint/2010/main" val="978136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304780590"/>
              </p:ext>
            </p:extLst>
          </p:nvPr>
        </p:nvGraphicFramePr>
        <p:xfrm>
          <a:off x="463826" y="463826"/>
          <a:ext cx="8335617" cy="6294783"/>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p:cNvCxnSpPr/>
          <p:nvPr/>
        </p:nvCxnSpPr>
        <p:spPr>
          <a:xfrm>
            <a:off x="1404730" y="1842052"/>
            <a:ext cx="6533322" cy="40419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689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966" y="-1"/>
            <a:ext cx="3571461" cy="6850711"/>
          </a:xfrm>
          <a:prstGeom prst="rect">
            <a:avLst/>
          </a:prstGeom>
        </p:spPr>
      </p:pic>
    </p:spTree>
    <p:extLst>
      <p:ext uri="{BB962C8B-B14F-4D97-AF65-F5344CB8AC3E}">
        <p14:creationId xmlns:p14="http://schemas.microsoft.com/office/powerpoint/2010/main" val="3214596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TotalTime>
  <Words>340</Words>
  <Application>Microsoft Office PowerPoint</Application>
  <PresentationFormat>On-screen Show (4:3)</PresentationFormat>
  <Paragraphs>41</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vt:lpstr>
      <vt:lpstr>Wingdings</vt:lpstr>
      <vt:lpstr>Office Theme</vt:lpstr>
      <vt:lpstr>Support Vector Machine (SVM) </vt:lpstr>
      <vt:lpstr>PowerPoint Presentation</vt:lpstr>
      <vt:lpstr>Algorithm description: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 (SVM) </dc:title>
  <dc:creator>Everything</dc:creator>
  <cp:lastModifiedBy>Everything</cp:lastModifiedBy>
  <cp:revision>17</cp:revision>
  <dcterms:created xsi:type="dcterms:W3CDTF">2014-05-05T15:37:20Z</dcterms:created>
  <dcterms:modified xsi:type="dcterms:W3CDTF">2014-05-05T16:20:33Z</dcterms:modified>
</cp:coreProperties>
</file>