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4"/>
    <p:sldMasterId id="2147483671" r:id="rId5"/>
  </p:sldMasterIdLst>
  <p:notesMasterIdLst>
    <p:notesMasterId r:id="rId15"/>
  </p:notesMasterIdLst>
  <p:sldIdLst>
    <p:sldId id="256" r:id="rId6"/>
    <p:sldId id="257" r:id="rId7"/>
    <p:sldId id="258" r:id="rId8"/>
    <p:sldId id="259" r:id="rId9"/>
    <p:sldId id="260" r:id="rId10"/>
    <p:sldId id="261" r:id="rId11"/>
    <p:sldId id="262" r:id="rId12"/>
    <p:sldId id="263" r:id="rId13"/>
    <p:sldId id="264" r:id="rId14"/>
  </p:sldIdLst>
  <p:sldSz cx="9144000" cy="5143500" type="screen16x9"/>
  <p:notesSz cx="6858000" cy="9144000"/>
  <p:embeddedFontLst>
    <p:embeddedFont>
      <p:font typeface="Roboto" panose="020B0604020202020204" charset="0"/>
      <p:regular r:id="rId16"/>
      <p:bold r:id="rId17"/>
      <p:italic r:id="rId18"/>
      <p:boldItalic r:id="rId19"/>
    </p:embeddedFont>
    <p:embeddedFont>
      <p:font typeface="Raleway" panose="020B0604020202020204" charset="0"/>
      <p:regular r:id="rId20"/>
      <p:bold r:id="rId21"/>
      <p:italic r:id="rId22"/>
      <p:boldItalic r:id="rId23"/>
    </p:embeddedFont>
    <p:embeddedFont>
      <p:font typeface="Lato"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16"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customXml" Target="../customXml/item3.xml"/><Relationship Id="rId21" Type="http://schemas.openxmlformats.org/officeDocument/2006/relationships/font" Target="fonts/font6.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9.fntdata"/><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5286fb67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5286fb67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5286fb677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5286fb677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5286fb677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5286fb677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286fb677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286fb677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439d5ea5f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439d5ea5f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439d5ea5f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439d5ea5f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4cd8665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54cd8665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286fb6777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5286fb677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14"/>
          <p:cNvGrpSpPr/>
          <p:nvPr/>
        </p:nvGrpSpPr>
        <p:grpSpPr>
          <a:xfrm>
            <a:off x="830392" y="1191256"/>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a:endParaRPr/>
          </a:p>
        </p:txBody>
      </p:sp>
      <p:sp>
        <p:nvSpPr>
          <p:cNvPr id="60" name="Google Shape;60;p14"/>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61" name="Google Shape;61;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62"/>
        <p:cNvGrpSpPr/>
        <p:nvPr/>
      </p:nvGrpSpPr>
      <p:grpSpPr>
        <a:xfrm>
          <a:off x="0" y="0"/>
          <a:ext cx="0" cy="0"/>
          <a:chOff x="0" y="0"/>
          <a:chExt cx="0" cy="0"/>
        </a:xfrm>
      </p:grpSpPr>
      <p:grpSp>
        <p:nvGrpSpPr>
          <p:cNvPr id="63" name="Google Shape;63;p15"/>
          <p:cNvGrpSpPr/>
          <p:nvPr/>
        </p:nvGrpSpPr>
        <p:grpSpPr>
          <a:xfrm>
            <a:off x="830392" y="1191256"/>
            <a:ext cx="745763" cy="45826"/>
            <a:chOff x="4580561" y="2589004"/>
            <a:chExt cx="1064464" cy="25200"/>
          </a:xfrm>
        </p:grpSpPr>
        <p:sp>
          <p:nvSpPr>
            <p:cNvPr id="64" name="Google Shape;64;p1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1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7" name="Google Shape;67;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8"/>
        <p:cNvGrpSpPr/>
        <p:nvPr/>
      </p:nvGrpSpPr>
      <p:grpSpPr>
        <a:xfrm>
          <a:off x="0" y="0"/>
          <a:ext cx="0" cy="0"/>
          <a:chOff x="0" y="0"/>
          <a:chExt cx="0" cy="0"/>
        </a:xfrm>
      </p:grpSpPr>
      <p:sp>
        <p:nvSpPr>
          <p:cNvPr id="69" name="Google Shape;69;p1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16"/>
          <p:cNvGrpSpPr/>
          <p:nvPr/>
        </p:nvGrpSpPr>
        <p:grpSpPr>
          <a:xfrm>
            <a:off x="830392" y="1191256"/>
            <a:ext cx="745763" cy="45826"/>
            <a:chOff x="4580561" y="2589004"/>
            <a:chExt cx="1064464" cy="25200"/>
          </a:xfrm>
        </p:grpSpPr>
        <p:sp>
          <p:nvSpPr>
            <p:cNvPr id="71" name="Google Shape;71;p1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74" name="Google Shape;74;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75" name="Google Shape;75;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p1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17"/>
          <p:cNvGrpSpPr/>
          <p:nvPr/>
        </p:nvGrpSpPr>
        <p:grpSpPr>
          <a:xfrm>
            <a:off x="830392" y="1191256"/>
            <a:ext cx="745763" cy="45826"/>
            <a:chOff x="4580561" y="2589004"/>
            <a:chExt cx="1064464" cy="25200"/>
          </a:xfrm>
        </p:grpSpPr>
        <p:sp>
          <p:nvSpPr>
            <p:cNvPr id="79" name="Google Shape;79;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1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82" name="Google Shape;82;p1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83" name="Google Shape;83;p17"/>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84" name="Google Shape;84;p1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5"/>
        <p:cNvGrpSpPr/>
        <p:nvPr/>
      </p:nvGrpSpPr>
      <p:grpSpPr>
        <a:xfrm>
          <a:off x="0" y="0"/>
          <a:ext cx="0" cy="0"/>
          <a:chOff x="0" y="0"/>
          <a:chExt cx="0" cy="0"/>
        </a:xfrm>
      </p:grpSpPr>
      <p:sp>
        <p:nvSpPr>
          <p:cNvPr id="86" name="Google Shape;86;p1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18"/>
          <p:cNvGrpSpPr/>
          <p:nvPr/>
        </p:nvGrpSpPr>
        <p:grpSpPr>
          <a:xfrm>
            <a:off x="830392" y="1191256"/>
            <a:ext cx="745763" cy="45826"/>
            <a:chOff x="4580561" y="2589004"/>
            <a:chExt cx="1064464" cy="25200"/>
          </a:xfrm>
        </p:grpSpPr>
        <p:sp>
          <p:nvSpPr>
            <p:cNvPr id="88" name="Google Shape;88;p1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18"/>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91" name="Google Shape;91;p1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2"/>
        <p:cNvGrpSpPr/>
        <p:nvPr/>
      </p:nvGrpSpPr>
      <p:grpSpPr>
        <a:xfrm>
          <a:off x="0" y="0"/>
          <a:ext cx="0" cy="0"/>
          <a:chOff x="0" y="0"/>
          <a:chExt cx="0" cy="0"/>
        </a:xfrm>
      </p:grpSpPr>
      <p:sp>
        <p:nvSpPr>
          <p:cNvPr id="93" name="Google Shape;93;p1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19"/>
          <p:cNvGrpSpPr/>
          <p:nvPr/>
        </p:nvGrpSpPr>
        <p:grpSpPr>
          <a:xfrm>
            <a:off x="830392" y="1191256"/>
            <a:ext cx="745763" cy="45826"/>
            <a:chOff x="4580561" y="2589004"/>
            <a:chExt cx="1064464" cy="25200"/>
          </a:xfrm>
        </p:grpSpPr>
        <p:sp>
          <p:nvSpPr>
            <p:cNvPr id="95" name="Google Shape;95;p1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9"/>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98" name="Google Shape;98;p19"/>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9" name="Google Shape;99;p1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00"/>
        <p:cNvGrpSpPr/>
        <p:nvPr/>
      </p:nvGrpSpPr>
      <p:grpSpPr>
        <a:xfrm>
          <a:off x="0" y="0"/>
          <a:ext cx="0" cy="0"/>
          <a:chOff x="0" y="0"/>
          <a:chExt cx="0" cy="0"/>
        </a:xfrm>
      </p:grpSpPr>
      <p:grpSp>
        <p:nvGrpSpPr>
          <p:cNvPr id="101" name="Google Shape;101;p20"/>
          <p:cNvGrpSpPr/>
          <p:nvPr/>
        </p:nvGrpSpPr>
        <p:grpSpPr>
          <a:xfrm>
            <a:off x="830392" y="4169130"/>
            <a:ext cx="745763" cy="45826"/>
            <a:chOff x="4580561" y="2589004"/>
            <a:chExt cx="1064464" cy="25200"/>
          </a:xfrm>
        </p:grpSpPr>
        <p:sp>
          <p:nvSpPr>
            <p:cNvPr id="102" name="Google Shape;102;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20"/>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05" name="Google Shape;105;p2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6"/>
        <p:cNvGrpSpPr/>
        <p:nvPr/>
      </p:nvGrpSpPr>
      <p:grpSpPr>
        <a:xfrm>
          <a:off x="0" y="0"/>
          <a:ext cx="0" cy="0"/>
          <a:chOff x="0" y="0"/>
          <a:chExt cx="0" cy="0"/>
        </a:xfrm>
      </p:grpSpPr>
      <p:sp>
        <p:nvSpPr>
          <p:cNvPr id="107" name="Google Shape;107;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21"/>
          <p:cNvGrpSpPr/>
          <p:nvPr/>
        </p:nvGrpSpPr>
        <p:grpSpPr>
          <a:xfrm>
            <a:off x="830392" y="1191256"/>
            <a:ext cx="745763" cy="45826"/>
            <a:chOff x="4580561" y="2589004"/>
            <a:chExt cx="1064464" cy="25200"/>
          </a:xfrm>
        </p:grpSpPr>
        <p:sp>
          <p:nvSpPr>
            <p:cNvPr id="109" name="Google Shape;109;p2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2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12" name="Google Shape;112;p21"/>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13" name="Google Shape;113;p21"/>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14" name="Google Shape;114;p2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5"/>
        <p:cNvGrpSpPr/>
        <p:nvPr/>
      </p:nvGrpSpPr>
      <p:grpSpPr>
        <a:xfrm>
          <a:off x="0" y="0"/>
          <a:ext cx="0" cy="0"/>
          <a:chOff x="0" y="0"/>
          <a:chExt cx="0" cy="0"/>
        </a:xfrm>
      </p:grpSpPr>
      <p:sp>
        <p:nvSpPr>
          <p:cNvPr id="116" name="Google Shape;116;p22"/>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300"/>
              <a:buNone/>
              <a:defRPr/>
            </a:lvl1pPr>
          </a:lstStyle>
          <a:p>
            <a:endParaRPr/>
          </a:p>
        </p:txBody>
      </p:sp>
      <p:sp>
        <p:nvSpPr>
          <p:cNvPr id="117" name="Google Shape;117;p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18"/>
        <p:cNvGrpSpPr/>
        <p:nvPr/>
      </p:nvGrpSpPr>
      <p:grpSpPr>
        <a:xfrm>
          <a:off x="0" y="0"/>
          <a:ext cx="0" cy="0"/>
          <a:chOff x="0" y="0"/>
          <a:chExt cx="0" cy="0"/>
        </a:xfrm>
      </p:grpSpPr>
      <p:grpSp>
        <p:nvGrpSpPr>
          <p:cNvPr id="119" name="Google Shape;119;p23"/>
          <p:cNvGrpSpPr/>
          <p:nvPr/>
        </p:nvGrpSpPr>
        <p:grpSpPr>
          <a:xfrm>
            <a:off x="830392" y="4169130"/>
            <a:ext cx="745763" cy="45826"/>
            <a:chOff x="4580561" y="2589004"/>
            <a:chExt cx="1064464" cy="25200"/>
          </a:xfrm>
        </p:grpSpPr>
        <p:sp>
          <p:nvSpPr>
            <p:cNvPr id="120" name="Google Shape;120;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23"/>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3" name="Google Shape;123;p23"/>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1600"/>
              </a:spcBef>
              <a:spcAft>
                <a:spcPts val="0"/>
              </a:spcAft>
              <a:buClr>
                <a:schemeClr val="lt1"/>
              </a:buClr>
              <a:buSzPts val="1100"/>
              <a:buChar char="○"/>
              <a:defRPr>
                <a:solidFill>
                  <a:schemeClr val="lt1"/>
                </a:solidFill>
              </a:defRPr>
            </a:lvl2pPr>
            <a:lvl3pPr marL="1371600" lvl="2" indent="-298450" rtl="0">
              <a:spcBef>
                <a:spcPts val="1600"/>
              </a:spcBef>
              <a:spcAft>
                <a:spcPts val="0"/>
              </a:spcAft>
              <a:buClr>
                <a:schemeClr val="lt1"/>
              </a:buClr>
              <a:buSzPts val="1100"/>
              <a:buChar char="■"/>
              <a:defRPr>
                <a:solidFill>
                  <a:schemeClr val="lt1"/>
                </a:solidFill>
              </a:defRPr>
            </a:lvl3pPr>
            <a:lvl4pPr marL="1828800" lvl="3" indent="-298450" rtl="0">
              <a:spcBef>
                <a:spcPts val="1600"/>
              </a:spcBef>
              <a:spcAft>
                <a:spcPts val="0"/>
              </a:spcAft>
              <a:buClr>
                <a:schemeClr val="lt1"/>
              </a:buClr>
              <a:buSzPts val="1100"/>
              <a:buChar char="●"/>
              <a:defRPr>
                <a:solidFill>
                  <a:schemeClr val="lt1"/>
                </a:solidFill>
              </a:defRPr>
            </a:lvl4pPr>
            <a:lvl5pPr marL="2286000" lvl="4" indent="-298450" rtl="0">
              <a:spcBef>
                <a:spcPts val="1600"/>
              </a:spcBef>
              <a:spcAft>
                <a:spcPts val="0"/>
              </a:spcAft>
              <a:buClr>
                <a:schemeClr val="lt1"/>
              </a:buClr>
              <a:buSzPts val="1100"/>
              <a:buChar char="○"/>
              <a:defRPr>
                <a:solidFill>
                  <a:schemeClr val="lt1"/>
                </a:solidFill>
              </a:defRPr>
            </a:lvl5pPr>
            <a:lvl6pPr marL="2743200" lvl="5" indent="-298450" rtl="0">
              <a:spcBef>
                <a:spcPts val="1600"/>
              </a:spcBef>
              <a:spcAft>
                <a:spcPts val="0"/>
              </a:spcAft>
              <a:buClr>
                <a:schemeClr val="lt1"/>
              </a:buClr>
              <a:buSzPts val="1100"/>
              <a:buChar char="■"/>
              <a:defRPr>
                <a:solidFill>
                  <a:schemeClr val="lt1"/>
                </a:solidFill>
              </a:defRPr>
            </a:lvl6pPr>
            <a:lvl7pPr marL="3200400" lvl="6" indent="-298450" rtl="0">
              <a:spcBef>
                <a:spcPts val="1600"/>
              </a:spcBef>
              <a:spcAft>
                <a:spcPts val="0"/>
              </a:spcAft>
              <a:buClr>
                <a:schemeClr val="lt1"/>
              </a:buClr>
              <a:buSzPts val="1100"/>
              <a:buChar char="●"/>
              <a:defRPr>
                <a:solidFill>
                  <a:schemeClr val="lt1"/>
                </a:solidFill>
              </a:defRPr>
            </a:lvl7pPr>
            <a:lvl8pPr marL="3657600" lvl="7" indent="-298450" rtl="0">
              <a:spcBef>
                <a:spcPts val="1600"/>
              </a:spcBef>
              <a:spcAft>
                <a:spcPts val="0"/>
              </a:spcAft>
              <a:buClr>
                <a:schemeClr val="lt1"/>
              </a:buClr>
              <a:buSzPts val="1100"/>
              <a:buChar char="○"/>
              <a:defRPr>
                <a:solidFill>
                  <a:schemeClr val="lt1"/>
                </a:solidFill>
              </a:defRPr>
            </a:lvl8pPr>
            <a:lvl9pPr marL="4114800" lvl="8" indent="-298450" rtl="0">
              <a:spcBef>
                <a:spcPts val="1600"/>
              </a:spcBef>
              <a:spcAft>
                <a:spcPts val="1600"/>
              </a:spcAft>
              <a:buClr>
                <a:schemeClr val="lt1"/>
              </a:buClr>
              <a:buSzPts val="1100"/>
              <a:buChar char="■"/>
              <a:defRPr>
                <a:solidFill>
                  <a:schemeClr val="lt1"/>
                </a:solidFill>
              </a:defRPr>
            </a:lvl9pPr>
          </a:lstStyle>
          <a:p>
            <a:endParaRPr/>
          </a:p>
        </p:txBody>
      </p:sp>
      <p:sp>
        <p:nvSpPr>
          <p:cNvPr id="124" name="Google Shape;124;p2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p2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SzPts val="2800"/>
              <a:buFont typeface="Raleway"/>
              <a:buNone/>
              <a:defRPr sz="2800" b="1">
                <a:latin typeface="Raleway"/>
                <a:ea typeface="Raleway"/>
                <a:cs typeface="Raleway"/>
                <a:sym typeface="Raleway"/>
              </a:defRPr>
            </a:lvl1pPr>
            <a:lvl2pPr lvl="1" rtl="0">
              <a:spcBef>
                <a:spcPts val="0"/>
              </a:spcBef>
              <a:spcAft>
                <a:spcPts val="0"/>
              </a:spcAft>
              <a:buSzPts val="2800"/>
              <a:buFont typeface="Raleway"/>
              <a:buNone/>
              <a:defRPr sz="2800" b="1">
                <a:latin typeface="Raleway"/>
                <a:ea typeface="Raleway"/>
                <a:cs typeface="Raleway"/>
                <a:sym typeface="Raleway"/>
              </a:defRPr>
            </a:lvl2pPr>
            <a:lvl3pPr lvl="2" rtl="0">
              <a:spcBef>
                <a:spcPts val="0"/>
              </a:spcBef>
              <a:spcAft>
                <a:spcPts val="0"/>
              </a:spcAft>
              <a:buSzPts val="2800"/>
              <a:buFont typeface="Raleway"/>
              <a:buNone/>
              <a:defRPr sz="2800" b="1">
                <a:latin typeface="Raleway"/>
                <a:ea typeface="Raleway"/>
                <a:cs typeface="Raleway"/>
                <a:sym typeface="Raleway"/>
              </a:defRPr>
            </a:lvl3pPr>
            <a:lvl4pPr lvl="3" rtl="0">
              <a:spcBef>
                <a:spcPts val="0"/>
              </a:spcBef>
              <a:spcAft>
                <a:spcPts val="0"/>
              </a:spcAft>
              <a:buSzPts val="2800"/>
              <a:buFont typeface="Raleway"/>
              <a:buNone/>
              <a:defRPr sz="2800" b="1">
                <a:latin typeface="Raleway"/>
                <a:ea typeface="Raleway"/>
                <a:cs typeface="Raleway"/>
                <a:sym typeface="Raleway"/>
              </a:defRPr>
            </a:lvl4pPr>
            <a:lvl5pPr lvl="4" rtl="0">
              <a:spcBef>
                <a:spcPts val="0"/>
              </a:spcBef>
              <a:spcAft>
                <a:spcPts val="0"/>
              </a:spcAft>
              <a:buSzPts val="2800"/>
              <a:buFont typeface="Raleway"/>
              <a:buNone/>
              <a:defRPr sz="2800" b="1">
                <a:latin typeface="Raleway"/>
                <a:ea typeface="Raleway"/>
                <a:cs typeface="Raleway"/>
                <a:sym typeface="Raleway"/>
              </a:defRPr>
            </a:lvl5pPr>
            <a:lvl6pPr lvl="5" rtl="0">
              <a:spcBef>
                <a:spcPts val="0"/>
              </a:spcBef>
              <a:spcAft>
                <a:spcPts val="0"/>
              </a:spcAft>
              <a:buSzPts val="2800"/>
              <a:buFont typeface="Raleway"/>
              <a:buNone/>
              <a:defRPr sz="2800" b="1">
                <a:latin typeface="Raleway"/>
                <a:ea typeface="Raleway"/>
                <a:cs typeface="Raleway"/>
                <a:sym typeface="Raleway"/>
              </a:defRPr>
            </a:lvl6pPr>
            <a:lvl7pPr lvl="6" rtl="0">
              <a:spcBef>
                <a:spcPts val="0"/>
              </a:spcBef>
              <a:spcAft>
                <a:spcPts val="0"/>
              </a:spcAft>
              <a:buSzPts val="2800"/>
              <a:buFont typeface="Raleway"/>
              <a:buNone/>
              <a:defRPr sz="2800" b="1">
                <a:latin typeface="Raleway"/>
                <a:ea typeface="Raleway"/>
                <a:cs typeface="Raleway"/>
                <a:sym typeface="Raleway"/>
              </a:defRPr>
            </a:lvl7pPr>
            <a:lvl8pPr lvl="7" rtl="0">
              <a:spcBef>
                <a:spcPts val="0"/>
              </a:spcBef>
              <a:spcAft>
                <a:spcPts val="0"/>
              </a:spcAft>
              <a:buSzPts val="2800"/>
              <a:buFont typeface="Raleway"/>
              <a:buNone/>
              <a:defRPr sz="2800" b="1">
                <a:latin typeface="Raleway"/>
                <a:ea typeface="Raleway"/>
                <a:cs typeface="Raleway"/>
                <a:sym typeface="Raleway"/>
              </a:defRPr>
            </a:lvl8pPr>
            <a:lvl9pPr lvl="8" rtl="0">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729450" y="733950"/>
            <a:ext cx="7688400" cy="12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4800"/>
              <a:t>FRONT END / BACK END</a:t>
            </a:r>
            <a:br>
              <a:rPr lang="es-419" sz="4800"/>
            </a:br>
            <a:endParaRPr sz="4800"/>
          </a:p>
        </p:txBody>
      </p:sp>
      <p:sp>
        <p:nvSpPr>
          <p:cNvPr id="132" name="Google Shape;132;p25"/>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419" sz="1600">
                <a:solidFill>
                  <a:srgbClr val="FFFFFF"/>
                </a:solidFill>
              </a:rPr>
              <a:t>LOGRO: Gestiona las versiones del código con GIT  según el lenguaje utilizado</a:t>
            </a:r>
            <a:endParaRPr sz="1600" b="1"/>
          </a:p>
          <a:p>
            <a:pPr marL="0" lvl="0" indent="0" algn="l" rtl="0">
              <a:spcBef>
                <a:spcPts val="1600"/>
              </a:spcBef>
              <a:spcAft>
                <a:spcPts val="1600"/>
              </a:spcAft>
              <a:buNone/>
            </a:pPr>
            <a:endParaRPr/>
          </a:p>
        </p:txBody>
      </p:sp>
      <p:sp>
        <p:nvSpPr>
          <p:cNvPr id="133" name="Google Shape;133;p25"/>
          <p:cNvSpPr txBox="1"/>
          <p:nvPr/>
        </p:nvSpPr>
        <p:spPr>
          <a:xfrm>
            <a:off x="698475" y="4287875"/>
            <a:ext cx="1193400" cy="43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b="1">
                <a:solidFill>
                  <a:schemeClr val="lt1"/>
                </a:solidFill>
                <a:latin typeface="Raleway"/>
                <a:ea typeface="Raleway"/>
                <a:cs typeface="Raleway"/>
                <a:sym typeface="Raleway"/>
              </a:rPr>
              <a:t>(semana 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729450" y="397575"/>
            <a:ext cx="7824300" cy="298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419"/>
              <a:t>Caso </a:t>
            </a:r>
            <a:endParaRPr/>
          </a:p>
          <a:p>
            <a:pPr marL="0" lvl="0" indent="0" algn="l" rtl="0">
              <a:spcBef>
                <a:spcPts val="0"/>
              </a:spcBef>
              <a:spcAft>
                <a:spcPts val="0"/>
              </a:spcAft>
              <a:buNone/>
            </a:pPr>
            <a:endParaRPr sz="1400"/>
          </a:p>
        </p:txBody>
      </p:sp>
      <p:sp>
        <p:nvSpPr>
          <p:cNvPr id="139" name="Google Shape;139;p26"/>
          <p:cNvSpPr txBox="1"/>
          <p:nvPr/>
        </p:nvSpPr>
        <p:spPr>
          <a:xfrm>
            <a:off x="729450" y="4360150"/>
            <a:ext cx="1135200" cy="31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b="1">
                <a:solidFill>
                  <a:schemeClr val="lt1"/>
                </a:solidFill>
                <a:latin typeface="Raleway"/>
                <a:ea typeface="Raleway"/>
                <a:cs typeface="Raleway"/>
                <a:sym typeface="Raleway"/>
              </a:rPr>
              <a:t>(semana 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7"/>
          <p:cNvPicPr preferRelativeResize="0"/>
          <p:nvPr/>
        </p:nvPicPr>
        <p:blipFill rotWithShape="1">
          <a:blip r:embed="rId3">
            <a:alphaModFix/>
          </a:blip>
          <a:srcRect l="29369" t="10494" r="23774" b="25159"/>
          <a:stretch/>
        </p:blipFill>
        <p:spPr>
          <a:xfrm>
            <a:off x="4862575" y="447625"/>
            <a:ext cx="4357624" cy="4695872"/>
          </a:xfrm>
          <a:prstGeom prst="rect">
            <a:avLst/>
          </a:prstGeom>
          <a:noFill/>
          <a:ln>
            <a:noFill/>
          </a:ln>
        </p:spPr>
      </p:pic>
      <p:sp>
        <p:nvSpPr>
          <p:cNvPr id="145" name="Google Shape;145;p27"/>
          <p:cNvSpPr txBox="1">
            <a:spLocks noGrp="1"/>
          </p:cNvSpPr>
          <p:nvPr>
            <p:ph type="title"/>
          </p:nvPr>
        </p:nvSpPr>
        <p:spPr>
          <a:xfrm>
            <a:off x="729450" y="1318650"/>
            <a:ext cx="4720200" cy="117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s-419"/>
              <a:t>Cambiando de sistema de control de versiones </a:t>
            </a:r>
            <a:endParaRPr/>
          </a:p>
        </p:txBody>
      </p:sp>
      <p:sp>
        <p:nvSpPr>
          <p:cNvPr id="146" name="Google Shape;146;p27"/>
          <p:cNvSpPr txBox="1"/>
          <p:nvPr/>
        </p:nvSpPr>
        <p:spPr>
          <a:xfrm>
            <a:off x="2113963" y="2984375"/>
            <a:ext cx="2620500" cy="105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800"/>
              <a:t>“Caso Universidad de Washington”</a:t>
            </a:r>
            <a:endParaRPr sz="1800"/>
          </a:p>
          <a:p>
            <a:pPr marL="0" lvl="0" indent="0" algn="l" rtl="0">
              <a:spcBef>
                <a:spcPts val="0"/>
              </a:spcBef>
              <a:spcAft>
                <a:spcPts val="0"/>
              </a:spcAft>
              <a:buNone/>
            </a:pPr>
            <a:endParaRPr/>
          </a:p>
        </p:txBody>
      </p:sp>
      <p:cxnSp>
        <p:nvCxnSpPr>
          <p:cNvPr id="147" name="Google Shape;147;p27"/>
          <p:cNvCxnSpPr>
            <a:stCxn id="145" idx="1"/>
            <a:endCxn id="146" idx="1"/>
          </p:cNvCxnSpPr>
          <p:nvPr/>
        </p:nvCxnSpPr>
        <p:spPr>
          <a:xfrm>
            <a:off x="729450" y="1903950"/>
            <a:ext cx="1384500" cy="1605300"/>
          </a:xfrm>
          <a:prstGeom prst="bentConnector3">
            <a:avLst>
              <a:gd name="adj1" fmla="val -17199"/>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8"/>
          <p:cNvSpPr txBox="1">
            <a:spLocks noGrp="1"/>
          </p:cNvSpPr>
          <p:nvPr>
            <p:ph type="title"/>
          </p:nvPr>
        </p:nvSpPr>
        <p:spPr>
          <a:xfrm>
            <a:off x="689625" y="1166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Desarrollo del Caso</a:t>
            </a:r>
            <a:endParaRPr/>
          </a:p>
        </p:txBody>
      </p:sp>
      <p:sp>
        <p:nvSpPr>
          <p:cNvPr id="153" name="Google Shape;153;p28"/>
          <p:cNvSpPr txBox="1"/>
          <p:nvPr/>
        </p:nvSpPr>
        <p:spPr>
          <a:xfrm>
            <a:off x="816550" y="1836775"/>
            <a:ext cx="7001400" cy="296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s-419" sz="1200" b="1" dirty="0">
                <a:solidFill>
                  <a:srgbClr val="212121"/>
                </a:solidFill>
                <a:highlight>
                  <a:srgbClr val="FFFFFF"/>
                </a:highlight>
                <a:latin typeface="Roboto"/>
                <a:ea typeface="Roboto"/>
                <a:cs typeface="Roboto"/>
                <a:sym typeface="Roboto"/>
              </a:rPr>
              <a:t>Historia</a:t>
            </a:r>
            <a:endParaRPr sz="1200" b="1" dirty="0">
              <a:solidFill>
                <a:srgbClr val="21212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Clr>
                <a:srgbClr val="000000"/>
              </a:buClr>
              <a:buSzPts val="1100"/>
              <a:buFont typeface="Arial"/>
              <a:buNone/>
            </a:pPr>
            <a:endParaRPr sz="1200" dirty="0">
              <a:solidFill>
                <a:srgbClr val="212121"/>
              </a:solidFill>
              <a:highlight>
                <a:srgbClr val="FFFFFF"/>
              </a:highlight>
              <a:latin typeface="Roboto"/>
              <a:ea typeface="Roboto"/>
              <a:cs typeface="Roboto"/>
              <a:sym typeface="Roboto"/>
            </a:endParaRPr>
          </a:p>
          <a:p>
            <a:pPr marL="0" lvl="0" indent="0" algn="just" rtl="0">
              <a:lnSpc>
                <a:spcPct val="115000"/>
              </a:lnSpc>
              <a:spcBef>
                <a:spcPts val="0"/>
              </a:spcBef>
              <a:spcAft>
                <a:spcPts val="0"/>
              </a:spcAft>
              <a:buClr>
                <a:srgbClr val="000000"/>
              </a:buClr>
              <a:buSzPts val="1100"/>
              <a:buFont typeface="Arial"/>
              <a:buNone/>
            </a:pPr>
            <a:r>
              <a:rPr lang="es-419" sz="1200" dirty="0">
                <a:solidFill>
                  <a:srgbClr val="212121"/>
                </a:solidFill>
                <a:highlight>
                  <a:srgbClr val="FFFFFF"/>
                </a:highlight>
                <a:latin typeface="Roboto"/>
                <a:ea typeface="Roboto"/>
                <a:cs typeface="Roboto"/>
                <a:sym typeface="Roboto"/>
              </a:rPr>
              <a:t>El Centro Paul G. Allen para Ciencias de la Computación e Ingeniería (la Escuela Allen) en la Universidad de Washington (UW) se clasifica sistemáticamente como uno de los mejores programas de ciencias de la computación e ingeniería informática en los Estados Unidos. </a:t>
            </a:r>
            <a:endParaRPr sz="1200" dirty="0">
              <a:solidFill>
                <a:srgbClr val="212121"/>
              </a:solidFill>
              <a:highlight>
                <a:srgbClr val="FFFFFF"/>
              </a:highlight>
              <a:latin typeface="Roboto"/>
              <a:ea typeface="Roboto"/>
              <a:cs typeface="Roboto"/>
              <a:sym typeface="Roboto"/>
            </a:endParaRPr>
          </a:p>
          <a:p>
            <a:pPr marL="0" lvl="0" indent="0" algn="just" rtl="0">
              <a:lnSpc>
                <a:spcPct val="115000"/>
              </a:lnSpc>
              <a:spcBef>
                <a:spcPts val="0"/>
              </a:spcBef>
              <a:spcAft>
                <a:spcPts val="0"/>
              </a:spcAft>
              <a:buClr>
                <a:srgbClr val="000000"/>
              </a:buClr>
              <a:buSzPts val="1100"/>
              <a:buFont typeface="Arial"/>
              <a:buNone/>
            </a:pPr>
            <a:r>
              <a:rPr lang="es-419" sz="1200" dirty="0">
                <a:solidFill>
                  <a:srgbClr val="212121"/>
                </a:solidFill>
                <a:highlight>
                  <a:srgbClr val="FFFFFF"/>
                </a:highlight>
                <a:latin typeface="Roboto"/>
                <a:ea typeface="Roboto"/>
                <a:cs typeface="Roboto"/>
                <a:sym typeface="Roboto"/>
              </a:rPr>
              <a:t>La escuela se encuentra en medio de una expansión dramática, ya que la demanda de títulos de ciencias de la computación nunca ha sido mayor. La Escuela Allen actualmente cuenta con casi 1,000 estudiantes de pregrado, 250 estudiantes de doctorado y 70 miembros de la facultad que aprovechan el control de versiones y las herramientas de integración continua para completar todo, desde tareas de clase hasta investigación de código abierto y proyectos de alcance educativo. </a:t>
            </a:r>
            <a:r>
              <a:rPr lang="es-419" sz="1200" dirty="0" err="1">
                <a:solidFill>
                  <a:srgbClr val="212121"/>
                </a:solidFill>
                <a:highlight>
                  <a:srgbClr val="FFFFFF"/>
                </a:highlight>
                <a:latin typeface="Roboto"/>
                <a:ea typeface="Roboto"/>
                <a:cs typeface="Roboto"/>
                <a:sym typeface="Roboto"/>
              </a:rPr>
              <a:t>Aaron</a:t>
            </a:r>
            <a:r>
              <a:rPr lang="es-419" sz="1200" dirty="0">
                <a:solidFill>
                  <a:srgbClr val="212121"/>
                </a:solidFill>
                <a:highlight>
                  <a:srgbClr val="FFFFFF"/>
                </a:highlight>
                <a:latin typeface="Roboto"/>
                <a:ea typeface="Roboto"/>
                <a:cs typeface="Roboto"/>
                <a:sym typeface="Roboto"/>
              </a:rPr>
              <a:t> </a:t>
            </a:r>
            <a:r>
              <a:rPr lang="es-419" sz="1200" dirty="0" err="1">
                <a:solidFill>
                  <a:srgbClr val="212121"/>
                </a:solidFill>
                <a:highlight>
                  <a:srgbClr val="FFFFFF"/>
                </a:highlight>
                <a:latin typeface="Roboto"/>
                <a:ea typeface="Roboto"/>
                <a:cs typeface="Roboto"/>
                <a:sym typeface="Roboto"/>
              </a:rPr>
              <a:t>Timss</a:t>
            </a:r>
            <a:r>
              <a:rPr lang="es-419" sz="1200" dirty="0">
                <a:solidFill>
                  <a:srgbClr val="212121"/>
                </a:solidFill>
                <a:highlight>
                  <a:srgbClr val="FFFFFF"/>
                </a:highlight>
                <a:latin typeface="Roboto"/>
                <a:ea typeface="Roboto"/>
                <a:cs typeface="Roboto"/>
                <a:sym typeface="Roboto"/>
              </a:rPr>
              <a:t>, Director de Tecnología de la Información en la Escuela Allen, dirige un equipo de 20 ingenieros de software y personal técnico que son responsables de seleccionar y optimizar la pila de tecnología que respalda las necesidades de investigación, instrucción y desarrollo de la escuela.</a:t>
            </a:r>
            <a:endParaRPr dirty="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729450" y="1166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Desarrollo del Caso</a:t>
            </a:r>
            <a:endParaRPr/>
          </a:p>
        </p:txBody>
      </p:sp>
      <p:sp>
        <p:nvSpPr>
          <p:cNvPr id="159" name="Google Shape;159;p29"/>
          <p:cNvSpPr txBox="1"/>
          <p:nvPr/>
        </p:nvSpPr>
        <p:spPr>
          <a:xfrm>
            <a:off x="694000" y="1808050"/>
            <a:ext cx="8000100" cy="296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419" sz="900" b="1" dirty="0">
                <a:solidFill>
                  <a:srgbClr val="212121"/>
                </a:solidFill>
                <a:highlight>
                  <a:srgbClr val="FFFFFF"/>
                </a:highlight>
                <a:latin typeface="Roboto"/>
                <a:ea typeface="Roboto"/>
                <a:cs typeface="Roboto"/>
                <a:sym typeface="Roboto"/>
              </a:rPr>
              <a:t>El problema</a:t>
            </a:r>
            <a:endParaRPr sz="900" b="1" dirty="0">
              <a:solidFill>
                <a:srgbClr val="21212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endParaRPr sz="900" dirty="0">
              <a:solidFill>
                <a:srgbClr val="212121"/>
              </a:solidFill>
              <a:highlight>
                <a:srgbClr val="FFFFFF"/>
              </a:highlight>
              <a:latin typeface="Roboto"/>
              <a:ea typeface="Roboto"/>
              <a:cs typeface="Roboto"/>
              <a:sym typeface="Roboto"/>
            </a:endParaRPr>
          </a:p>
          <a:p>
            <a:pPr marL="0" lvl="0" indent="0" algn="just" rtl="0">
              <a:lnSpc>
                <a:spcPct val="115000"/>
              </a:lnSpc>
              <a:spcBef>
                <a:spcPts val="0"/>
              </a:spcBef>
              <a:spcAft>
                <a:spcPts val="0"/>
              </a:spcAft>
              <a:buNone/>
            </a:pPr>
            <a:r>
              <a:rPr lang="es-419" sz="900" dirty="0">
                <a:solidFill>
                  <a:srgbClr val="212121"/>
                </a:solidFill>
                <a:highlight>
                  <a:srgbClr val="FFFFFF"/>
                </a:highlight>
                <a:latin typeface="Roboto"/>
                <a:ea typeface="Roboto"/>
                <a:cs typeface="Roboto"/>
                <a:sym typeface="Roboto"/>
              </a:rPr>
              <a:t>Durante años, la Escuela Allen ha estado utilizando </a:t>
            </a:r>
            <a:r>
              <a:rPr lang="es-419" sz="900" dirty="0" err="1">
                <a:solidFill>
                  <a:srgbClr val="212121"/>
                </a:solidFill>
                <a:highlight>
                  <a:srgbClr val="FFFFFF"/>
                </a:highlight>
                <a:latin typeface="Roboto"/>
                <a:ea typeface="Roboto"/>
                <a:cs typeface="Roboto"/>
                <a:sym typeface="Roboto"/>
              </a:rPr>
              <a:t>Subversion</a:t>
            </a:r>
            <a:r>
              <a:rPr lang="es-419" sz="900" dirty="0">
                <a:solidFill>
                  <a:srgbClr val="212121"/>
                </a:solidFill>
                <a:highlight>
                  <a:srgbClr val="FFFFFF"/>
                </a:highlight>
                <a:latin typeface="Roboto"/>
                <a:ea typeface="Roboto"/>
                <a:cs typeface="Roboto"/>
                <a:sym typeface="Roboto"/>
              </a:rPr>
              <a:t> (SVN) junto con algunos scripts de cosecha propia para admitir un sistema de control de versiones plano y ad hoc. Sin embargo, los profesores y los estudiantes se estaban frustrando con la lentitud y las limitaciones del flujo de trabajo de SVN, y tenían que depender de scripts arcanos de Linux para administrar permisos en directorios y repositorios de grupos. Harto de SVN, muchos estudiantes y profesores se dirigieron silenciosamente a los gerentes de repositorio de </a:t>
            </a:r>
            <a:r>
              <a:rPr lang="es-419" sz="900" dirty="0" err="1">
                <a:solidFill>
                  <a:srgbClr val="212121"/>
                </a:solidFill>
                <a:highlight>
                  <a:srgbClr val="FFFFFF"/>
                </a:highlight>
                <a:latin typeface="Roboto"/>
                <a:ea typeface="Roboto"/>
                <a:cs typeface="Roboto"/>
                <a:sym typeface="Roboto"/>
              </a:rPr>
              <a:t>Git</a:t>
            </a:r>
            <a:r>
              <a:rPr lang="es-419" sz="900" dirty="0">
                <a:solidFill>
                  <a:srgbClr val="212121"/>
                </a:solidFill>
                <a:highlight>
                  <a:srgbClr val="FFFFFF"/>
                </a:highlight>
                <a:latin typeface="Roboto"/>
                <a:ea typeface="Roboto"/>
                <a:cs typeface="Roboto"/>
                <a:sym typeface="Roboto"/>
              </a:rPr>
              <a:t> en línea, como GitHub, para organizar sus asignaciones de cursos y colaborar en proyectos. Pero en algunos casos, los estudiantes dejaban inadvertidamente sus tareas de </a:t>
            </a:r>
            <a:r>
              <a:rPr lang="es-419" sz="900" b="1" dirty="0">
                <a:solidFill>
                  <a:srgbClr val="212121"/>
                </a:solidFill>
                <a:highlight>
                  <a:srgbClr val="FFFFFF"/>
                </a:highlight>
                <a:latin typeface="Roboto"/>
                <a:ea typeface="Roboto"/>
                <a:cs typeface="Roboto"/>
                <a:sym typeface="Roboto"/>
              </a:rPr>
              <a:t>clase "públicas", </a:t>
            </a:r>
            <a:r>
              <a:rPr lang="es-419" sz="900" dirty="0">
                <a:solidFill>
                  <a:srgbClr val="212121"/>
                </a:solidFill>
                <a:highlight>
                  <a:srgbClr val="FFFFFF"/>
                </a:highlight>
                <a:latin typeface="Roboto"/>
                <a:ea typeface="Roboto"/>
                <a:cs typeface="Roboto"/>
                <a:sym typeface="Roboto"/>
              </a:rPr>
              <a:t>violando la política de la universidad. La Escuela Allen tenía proyectos de código abierto de cara al mundo. El requisito fundamental era encontrar una solución que proporcionará el inicio de sesión federado para la colaboración externa, al mismo tiempo que garantiza la protección de proyectos delicados, como los cursos de los estudiantes y la investigación no publicada.</a:t>
            </a:r>
            <a:endParaRPr sz="900" dirty="0">
              <a:solidFill>
                <a:srgbClr val="212121"/>
              </a:solidFill>
              <a:highlight>
                <a:srgbClr val="FFFFFF"/>
              </a:highlight>
              <a:latin typeface="Roboto"/>
              <a:ea typeface="Roboto"/>
              <a:cs typeface="Roboto"/>
              <a:sym typeface="Roboto"/>
            </a:endParaRPr>
          </a:p>
          <a:p>
            <a:pPr marL="0" lvl="0" indent="0" algn="just" rtl="0">
              <a:lnSpc>
                <a:spcPct val="115000"/>
              </a:lnSpc>
              <a:spcBef>
                <a:spcPts val="0"/>
              </a:spcBef>
              <a:spcAft>
                <a:spcPts val="0"/>
              </a:spcAft>
              <a:buNone/>
            </a:pPr>
            <a:r>
              <a:rPr lang="es-419" sz="900" dirty="0">
                <a:solidFill>
                  <a:srgbClr val="212121"/>
                </a:solidFill>
                <a:highlight>
                  <a:srgbClr val="FFFFFF"/>
                </a:highlight>
                <a:latin typeface="Roboto"/>
                <a:ea typeface="Roboto"/>
                <a:cs typeface="Roboto"/>
                <a:sym typeface="Roboto"/>
              </a:rPr>
              <a:t>Al enfrentarse al desafío anterior y al rápido crecimiento de la base de usuarios, quedó claro que el equipo de TI de la Escuela Allen necesitaba encontrar una solución que cumpliera con los requisitos de colaboración y seguridad de sus estudiantes y profesores. Inicialmente, el equipo consideró una serie de opciones auto hospedadas, incluyendo GitHub Enterprise; sin embargo, esta plataforma no proporcionó una manera fácil para que los equipos de investigación compartan y colaboren en sus proyectos de código abierto externamente con otros investigadores o instituciones. Después de algunas investigaciones adicionales, en el otoño de 2014, el equipo decidió seguir adelante con </a:t>
            </a:r>
            <a:r>
              <a:rPr lang="es-419" sz="900" dirty="0" err="1">
                <a:solidFill>
                  <a:srgbClr val="212121"/>
                </a:solidFill>
                <a:highlight>
                  <a:srgbClr val="FFFFFF"/>
                </a:highlight>
                <a:latin typeface="Roboto"/>
                <a:ea typeface="Roboto"/>
                <a:cs typeface="Roboto"/>
                <a:sym typeface="Roboto"/>
              </a:rPr>
              <a:t>GitLab</a:t>
            </a:r>
            <a:r>
              <a:rPr lang="es-419" sz="900" dirty="0">
                <a:solidFill>
                  <a:srgbClr val="212121"/>
                </a:solidFill>
                <a:highlight>
                  <a:srgbClr val="FFFFFF"/>
                </a:highlight>
                <a:latin typeface="Roboto"/>
                <a:ea typeface="Roboto"/>
                <a:cs typeface="Roboto"/>
                <a:sym typeface="Roboto"/>
              </a:rPr>
              <a:t>.</a:t>
            </a:r>
            <a:endParaRPr sz="900" dirty="0">
              <a:solidFill>
                <a:srgbClr val="21212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endParaRPr sz="900" dirty="0">
              <a:solidFill>
                <a:srgbClr val="21212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endParaRPr sz="900" b="1" dirty="0">
              <a:solidFill>
                <a:srgbClr val="212121"/>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729450" y="1166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Desarrollo del Caso</a:t>
            </a:r>
            <a:endParaRPr/>
          </a:p>
        </p:txBody>
      </p:sp>
      <p:sp>
        <p:nvSpPr>
          <p:cNvPr id="165" name="Google Shape;165;p30"/>
          <p:cNvSpPr txBox="1"/>
          <p:nvPr/>
        </p:nvSpPr>
        <p:spPr>
          <a:xfrm>
            <a:off x="568200" y="1701450"/>
            <a:ext cx="8575800" cy="314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419" sz="900" b="1" dirty="0">
                <a:solidFill>
                  <a:srgbClr val="212121"/>
                </a:solidFill>
                <a:highlight>
                  <a:srgbClr val="FFFFFF"/>
                </a:highlight>
                <a:latin typeface="Roboto"/>
                <a:ea typeface="Roboto"/>
                <a:cs typeface="Roboto"/>
                <a:sym typeface="Roboto"/>
              </a:rPr>
              <a:t>La solución del caso</a:t>
            </a:r>
            <a:endParaRPr sz="900" b="1" dirty="0">
              <a:solidFill>
                <a:srgbClr val="21212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endParaRPr sz="900" dirty="0">
              <a:solidFill>
                <a:srgbClr val="21212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s-419" sz="900" dirty="0">
                <a:solidFill>
                  <a:srgbClr val="212121"/>
                </a:solidFill>
                <a:highlight>
                  <a:srgbClr val="FFFFFF"/>
                </a:highlight>
                <a:latin typeface="Roboto"/>
                <a:ea typeface="Roboto"/>
                <a:cs typeface="Roboto"/>
                <a:sym typeface="Roboto"/>
              </a:rPr>
              <a:t>La Escuela Allen ha estado </a:t>
            </a:r>
            <a:r>
              <a:rPr lang="es-419" sz="900" b="1" dirty="0">
                <a:solidFill>
                  <a:srgbClr val="212121"/>
                </a:solidFill>
                <a:highlight>
                  <a:srgbClr val="FFFFFF"/>
                </a:highlight>
                <a:latin typeface="Roboto"/>
                <a:ea typeface="Roboto"/>
                <a:cs typeface="Roboto"/>
                <a:sym typeface="Roboto"/>
              </a:rPr>
              <a:t>usando </a:t>
            </a:r>
            <a:r>
              <a:rPr lang="es-419" sz="900" b="1" dirty="0" err="1">
                <a:solidFill>
                  <a:srgbClr val="212121"/>
                </a:solidFill>
                <a:highlight>
                  <a:srgbClr val="FFFFFF"/>
                </a:highlight>
                <a:latin typeface="Roboto"/>
                <a:ea typeface="Roboto"/>
                <a:cs typeface="Roboto"/>
                <a:sym typeface="Roboto"/>
              </a:rPr>
              <a:t>GitLab</a:t>
            </a:r>
            <a:r>
              <a:rPr lang="es-419" sz="900" b="1" dirty="0">
                <a:solidFill>
                  <a:srgbClr val="212121"/>
                </a:solidFill>
                <a:highlight>
                  <a:srgbClr val="FFFFFF"/>
                </a:highlight>
                <a:latin typeface="Roboto"/>
                <a:ea typeface="Roboto"/>
                <a:cs typeface="Roboto"/>
                <a:sym typeface="Roboto"/>
              </a:rPr>
              <a:t> durante más de dos años y recientemente superaron el hito de su proyecto número 10,000</a:t>
            </a:r>
            <a:r>
              <a:rPr lang="es-419" sz="900" dirty="0">
                <a:solidFill>
                  <a:srgbClr val="212121"/>
                </a:solidFill>
                <a:highlight>
                  <a:srgbClr val="FFFFFF"/>
                </a:highlight>
                <a:latin typeface="Roboto"/>
                <a:ea typeface="Roboto"/>
                <a:cs typeface="Roboto"/>
                <a:sym typeface="Roboto"/>
              </a:rPr>
              <a:t>. </a:t>
            </a:r>
            <a:r>
              <a:rPr lang="es-419" sz="900" dirty="0" err="1">
                <a:solidFill>
                  <a:srgbClr val="212121"/>
                </a:solidFill>
                <a:highlight>
                  <a:srgbClr val="FFFFFF"/>
                </a:highlight>
                <a:latin typeface="Roboto"/>
                <a:ea typeface="Roboto"/>
                <a:cs typeface="Roboto"/>
                <a:sym typeface="Roboto"/>
              </a:rPr>
              <a:t>Jason</a:t>
            </a:r>
            <a:r>
              <a:rPr lang="es-419" sz="900" dirty="0">
                <a:solidFill>
                  <a:srgbClr val="212121"/>
                </a:solidFill>
                <a:highlight>
                  <a:srgbClr val="FFFFFF"/>
                </a:highlight>
                <a:latin typeface="Roboto"/>
                <a:ea typeface="Roboto"/>
                <a:cs typeface="Roboto"/>
                <a:sym typeface="Roboto"/>
              </a:rPr>
              <a:t> </a:t>
            </a:r>
            <a:r>
              <a:rPr lang="es-419" sz="900" dirty="0" err="1">
                <a:solidFill>
                  <a:srgbClr val="212121"/>
                </a:solidFill>
                <a:highlight>
                  <a:srgbClr val="FFFFFF"/>
                </a:highlight>
                <a:latin typeface="Roboto"/>
                <a:ea typeface="Roboto"/>
                <a:cs typeface="Roboto"/>
                <a:sym typeface="Roboto"/>
              </a:rPr>
              <a:t>Howe</a:t>
            </a:r>
            <a:r>
              <a:rPr lang="es-419" sz="900" dirty="0">
                <a:solidFill>
                  <a:srgbClr val="212121"/>
                </a:solidFill>
                <a:highlight>
                  <a:srgbClr val="FFFFFF"/>
                </a:highlight>
                <a:latin typeface="Roboto"/>
                <a:ea typeface="Roboto"/>
                <a:cs typeface="Roboto"/>
                <a:sym typeface="Roboto"/>
              </a:rPr>
              <a:t>, un ingeniero de software del equipo de TI de la escuela, dirigió el proceso de hacer que </a:t>
            </a:r>
            <a:r>
              <a:rPr lang="es-419" sz="900" dirty="0" err="1">
                <a:solidFill>
                  <a:srgbClr val="212121"/>
                </a:solidFill>
                <a:highlight>
                  <a:srgbClr val="FFFFFF"/>
                </a:highlight>
                <a:latin typeface="Roboto"/>
                <a:ea typeface="Roboto"/>
                <a:cs typeface="Roboto"/>
                <a:sym typeface="Roboto"/>
              </a:rPr>
              <a:t>GitLab</a:t>
            </a:r>
            <a:r>
              <a:rPr lang="es-419" sz="900" dirty="0">
                <a:solidFill>
                  <a:srgbClr val="212121"/>
                </a:solidFill>
                <a:highlight>
                  <a:srgbClr val="FFFFFF"/>
                </a:highlight>
                <a:latin typeface="Roboto"/>
                <a:ea typeface="Roboto"/>
                <a:cs typeface="Roboto"/>
                <a:sym typeface="Roboto"/>
              </a:rPr>
              <a:t> esté disponible para los estudiantes y profesores de la escuela. Seis meses después de lanzar </a:t>
            </a:r>
            <a:r>
              <a:rPr lang="es-419" sz="900" dirty="0" err="1">
                <a:solidFill>
                  <a:srgbClr val="212121"/>
                </a:solidFill>
                <a:highlight>
                  <a:srgbClr val="FFFFFF"/>
                </a:highlight>
                <a:latin typeface="Roboto"/>
                <a:ea typeface="Roboto"/>
                <a:cs typeface="Roboto"/>
                <a:sym typeface="Roboto"/>
              </a:rPr>
              <a:t>GitLab</a:t>
            </a:r>
            <a:r>
              <a:rPr lang="es-419" sz="900" dirty="0">
                <a:solidFill>
                  <a:srgbClr val="212121"/>
                </a:solidFill>
                <a:highlight>
                  <a:srgbClr val="FFFFFF"/>
                </a:highlight>
                <a:latin typeface="Roboto"/>
                <a:ea typeface="Roboto"/>
                <a:cs typeface="Roboto"/>
                <a:sym typeface="Roboto"/>
              </a:rPr>
              <a:t>, </a:t>
            </a:r>
            <a:r>
              <a:rPr lang="es-419" sz="900" b="1" dirty="0" err="1">
                <a:solidFill>
                  <a:srgbClr val="212121"/>
                </a:solidFill>
                <a:highlight>
                  <a:srgbClr val="FFFFFF"/>
                </a:highlight>
                <a:latin typeface="Roboto"/>
                <a:ea typeface="Roboto"/>
                <a:cs typeface="Roboto"/>
                <a:sym typeface="Roboto"/>
              </a:rPr>
              <a:t>Jason</a:t>
            </a:r>
            <a:r>
              <a:rPr lang="es-419" sz="900" b="1" dirty="0">
                <a:solidFill>
                  <a:srgbClr val="212121"/>
                </a:solidFill>
                <a:highlight>
                  <a:srgbClr val="FFFFFF"/>
                </a:highlight>
                <a:latin typeface="Roboto"/>
                <a:ea typeface="Roboto"/>
                <a:cs typeface="Roboto"/>
                <a:sym typeface="Roboto"/>
              </a:rPr>
              <a:t> creó herramientas de aprovisionamiento en la parte superior de </a:t>
            </a:r>
            <a:r>
              <a:rPr lang="es-419" sz="900" b="1" dirty="0" err="1">
                <a:solidFill>
                  <a:srgbClr val="212121"/>
                </a:solidFill>
                <a:highlight>
                  <a:srgbClr val="FFFFFF"/>
                </a:highlight>
                <a:latin typeface="Roboto"/>
                <a:ea typeface="Roboto"/>
                <a:cs typeface="Roboto"/>
                <a:sym typeface="Roboto"/>
              </a:rPr>
              <a:t>GitLab</a:t>
            </a:r>
            <a:r>
              <a:rPr lang="es-419" sz="900" b="1" dirty="0">
                <a:solidFill>
                  <a:srgbClr val="212121"/>
                </a:solidFill>
                <a:highlight>
                  <a:srgbClr val="FFFFFF"/>
                </a:highlight>
                <a:latin typeface="Roboto"/>
                <a:ea typeface="Roboto"/>
                <a:cs typeface="Roboto"/>
                <a:sym typeface="Roboto"/>
              </a:rPr>
              <a:t> para permitir a los profesores agregar fácilmente estudiantes a proyectos específicos del curso</a:t>
            </a:r>
            <a:r>
              <a:rPr lang="es-419" sz="900" dirty="0">
                <a:solidFill>
                  <a:srgbClr val="212121"/>
                </a:solidFill>
                <a:highlight>
                  <a:srgbClr val="FFFFFF"/>
                </a:highlight>
                <a:latin typeface="Roboto"/>
                <a:ea typeface="Roboto"/>
                <a:cs typeface="Roboto"/>
                <a:sym typeface="Roboto"/>
              </a:rPr>
              <a:t>. A medida que más estudiantes comenzaron a usarlo como parte de su trabajo de curso, la adopción aumentó y el número de proyectos en </a:t>
            </a:r>
            <a:r>
              <a:rPr lang="es-419" sz="900" dirty="0" err="1">
                <a:solidFill>
                  <a:srgbClr val="212121"/>
                </a:solidFill>
                <a:highlight>
                  <a:srgbClr val="FFFFFF"/>
                </a:highlight>
                <a:latin typeface="Roboto"/>
                <a:ea typeface="Roboto"/>
                <a:cs typeface="Roboto"/>
                <a:sym typeface="Roboto"/>
              </a:rPr>
              <a:t>GitLab</a:t>
            </a:r>
            <a:r>
              <a:rPr lang="es-419" sz="900" dirty="0">
                <a:solidFill>
                  <a:srgbClr val="212121"/>
                </a:solidFill>
                <a:highlight>
                  <a:srgbClr val="FFFFFF"/>
                </a:highlight>
                <a:latin typeface="Roboto"/>
                <a:ea typeface="Roboto"/>
                <a:cs typeface="Roboto"/>
                <a:sym typeface="Roboto"/>
              </a:rPr>
              <a:t> se disparó.</a:t>
            </a:r>
            <a:endParaRPr sz="900" dirty="0">
              <a:solidFill>
                <a:srgbClr val="21212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endParaRPr sz="900" dirty="0">
              <a:solidFill>
                <a:srgbClr val="21212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s-419" sz="900" dirty="0">
                <a:solidFill>
                  <a:srgbClr val="212121"/>
                </a:solidFill>
                <a:highlight>
                  <a:srgbClr val="FFFFFF"/>
                </a:highlight>
                <a:latin typeface="Roboto"/>
                <a:ea typeface="Roboto"/>
                <a:cs typeface="Roboto"/>
                <a:sym typeface="Roboto"/>
              </a:rPr>
              <a:t>El personal de TI notó que los estudiantes ahora elegían organizar más de sus proyectos de desarrollo personal en el servicio, y la adopción por parte de los instructores de la Escuela Allen saltó del puñado inicial de adoptantes tempranos a unas pocas docenas. También comenzaron a ver interés en la plataforma de unidades vecinas dentro de la universidad. El equipo de TI está extremadamente satisfecho con la capacidad de </a:t>
            </a:r>
            <a:r>
              <a:rPr lang="es-419" sz="900" dirty="0" err="1">
                <a:solidFill>
                  <a:srgbClr val="212121"/>
                </a:solidFill>
                <a:highlight>
                  <a:srgbClr val="FFFFFF"/>
                </a:highlight>
                <a:latin typeface="Roboto"/>
                <a:ea typeface="Roboto"/>
                <a:cs typeface="Roboto"/>
                <a:sym typeface="Roboto"/>
              </a:rPr>
              <a:t>GitLab</a:t>
            </a:r>
            <a:r>
              <a:rPr lang="es-419" sz="900" dirty="0">
                <a:solidFill>
                  <a:srgbClr val="212121"/>
                </a:solidFill>
                <a:highlight>
                  <a:srgbClr val="FFFFFF"/>
                </a:highlight>
                <a:latin typeface="Roboto"/>
                <a:ea typeface="Roboto"/>
                <a:cs typeface="Roboto"/>
                <a:sym typeface="Roboto"/>
              </a:rPr>
              <a:t> para escalar fácilmente según las demandas de su creciente organización, y aprecian el fervor de </a:t>
            </a:r>
            <a:r>
              <a:rPr lang="es-419" sz="900" dirty="0" err="1">
                <a:solidFill>
                  <a:srgbClr val="212121"/>
                </a:solidFill>
                <a:highlight>
                  <a:srgbClr val="FFFFFF"/>
                </a:highlight>
                <a:latin typeface="Roboto"/>
                <a:ea typeface="Roboto"/>
                <a:cs typeface="Roboto"/>
                <a:sym typeface="Roboto"/>
              </a:rPr>
              <a:t>GitLab</a:t>
            </a:r>
            <a:r>
              <a:rPr lang="es-419" sz="900" dirty="0">
                <a:solidFill>
                  <a:srgbClr val="212121"/>
                </a:solidFill>
                <a:highlight>
                  <a:srgbClr val="FFFFFF"/>
                </a:highlight>
                <a:latin typeface="Roboto"/>
                <a:ea typeface="Roboto"/>
                <a:cs typeface="Roboto"/>
                <a:sym typeface="Roboto"/>
              </a:rPr>
              <a:t> por desarrollar más la plataforma y mantenerse al tanto de los problemas de seguridad. A pesar de que el uso de </a:t>
            </a:r>
            <a:r>
              <a:rPr lang="es-419" sz="900" dirty="0" err="1">
                <a:solidFill>
                  <a:srgbClr val="212121"/>
                </a:solidFill>
                <a:highlight>
                  <a:srgbClr val="FFFFFF"/>
                </a:highlight>
                <a:latin typeface="Roboto"/>
                <a:ea typeface="Roboto"/>
                <a:cs typeface="Roboto"/>
                <a:sym typeface="Roboto"/>
              </a:rPr>
              <a:t>GitLab</a:t>
            </a:r>
            <a:r>
              <a:rPr lang="es-419" sz="900" dirty="0">
                <a:solidFill>
                  <a:srgbClr val="212121"/>
                </a:solidFill>
                <a:highlight>
                  <a:srgbClr val="FFFFFF"/>
                </a:highlight>
                <a:latin typeface="Roboto"/>
                <a:ea typeface="Roboto"/>
                <a:cs typeface="Roboto"/>
                <a:sym typeface="Roboto"/>
              </a:rPr>
              <a:t> continúa creciendo, </a:t>
            </a:r>
            <a:r>
              <a:rPr lang="es-419" sz="900" dirty="0" err="1">
                <a:solidFill>
                  <a:srgbClr val="212121"/>
                </a:solidFill>
                <a:highlight>
                  <a:srgbClr val="FFFFFF"/>
                </a:highlight>
                <a:latin typeface="Roboto"/>
                <a:ea typeface="Roboto"/>
                <a:cs typeface="Roboto"/>
                <a:sym typeface="Roboto"/>
              </a:rPr>
              <a:t>Jason</a:t>
            </a:r>
            <a:r>
              <a:rPr lang="es-419" sz="900" dirty="0">
                <a:solidFill>
                  <a:srgbClr val="212121"/>
                </a:solidFill>
                <a:highlight>
                  <a:srgbClr val="FFFFFF"/>
                </a:highlight>
                <a:latin typeface="Roboto"/>
                <a:ea typeface="Roboto"/>
                <a:cs typeface="Roboto"/>
                <a:sym typeface="Roboto"/>
              </a:rPr>
              <a:t> y el equipo siguen encontrando que el producto es fácil de mantener</a:t>
            </a:r>
            <a:r>
              <a:rPr lang="es-419" sz="900" b="1" dirty="0">
                <a:solidFill>
                  <a:srgbClr val="212121"/>
                </a:solidFill>
                <a:highlight>
                  <a:srgbClr val="FFFFFF"/>
                </a:highlight>
                <a:latin typeface="Roboto"/>
                <a:ea typeface="Roboto"/>
                <a:cs typeface="Roboto"/>
                <a:sym typeface="Roboto"/>
              </a:rPr>
              <a:t>. Pasan solo 1-2 días por trimestre actualizando y manteniendo </a:t>
            </a:r>
            <a:r>
              <a:rPr lang="es-419" sz="900" b="1" dirty="0" err="1">
                <a:solidFill>
                  <a:srgbClr val="212121"/>
                </a:solidFill>
                <a:highlight>
                  <a:srgbClr val="FFFFFF"/>
                </a:highlight>
                <a:latin typeface="Roboto"/>
                <a:ea typeface="Roboto"/>
                <a:cs typeface="Roboto"/>
                <a:sym typeface="Roboto"/>
              </a:rPr>
              <a:t>GitLab</a:t>
            </a:r>
            <a:r>
              <a:rPr lang="es-419" sz="900" b="1" dirty="0">
                <a:solidFill>
                  <a:srgbClr val="212121"/>
                </a:solidFill>
                <a:highlight>
                  <a:srgbClr val="FFFFFF"/>
                </a:highlight>
                <a:latin typeface="Roboto"/>
                <a:ea typeface="Roboto"/>
                <a:cs typeface="Roboto"/>
                <a:sym typeface="Roboto"/>
              </a:rPr>
              <a:t>.</a:t>
            </a:r>
            <a:endParaRPr sz="900" b="1" dirty="0">
              <a:solidFill>
                <a:srgbClr val="21212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endParaRPr sz="900" dirty="0">
              <a:solidFill>
                <a:srgbClr val="21212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s-419" sz="900" dirty="0">
                <a:solidFill>
                  <a:srgbClr val="212121"/>
                </a:solidFill>
                <a:highlight>
                  <a:srgbClr val="FFFFFF"/>
                </a:highlight>
                <a:latin typeface="Roboto"/>
                <a:ea typeface="Roboto"/>
                <a:cs typeface="Roboto"/>
                <a:sym typeface="Roboto"/>
              </a:rPr>
              <a:t>Los estudiantes, el cuerpo docente y el equipo de TI de la Escuela Allen están contentos con su decisión de elegir </a:t>
            </a:r>
            <a:r>
              <a:rPr lang="es-419" sz="900" dirty="0" err="1">
                <a:solidFill>
                  <a:srgbClr val="212121"/>
                </a:solidFill>
                <a:highlight>
                  <a:srgbClr val="FFFFFF"/>
                </a:highlight>
                <a:latin typeface="Roboto"/>
                <a:ea typeface="Roboto"/>
                <a:cs typeface="Roboto"/>
                <a:sym typeface="Roboto"/>
              </a:rPr>
              <a:t>GitLab</a:t>
            </a:r>
            <a:r>
              <a:rPr lang="es-419" sz="900" dirty="0">
                <a:solidFill>
                  <a:srgbClr val="212121"/>
                </a:solidFill>
                <a:highlight>
                  <a:srgbClr val="FFFFFF"/>
                </a:highlight>
                <a:latin typeface="Roboto"/>
                <a:ea typeface="Roboto"/>
                <a:cs typeface="Roboto"/>
                <a:sym typeface="Roboto"/>
              </a:rPr>
              <a:t>. </a:t>
            </a:r>
            <a:r>
              <a:rPr lang="es-419" sz="900" dirty="0" err="1">
                <a:solidFill>
                  <a:srgbClr val="212121"/>
                </a:solidFill>
                <a:highlight>
                  <a:srgbClr val="FFFFFF"/>
                </a:highlight>
                <a:latin typeface="Roboto"/>
                <a:ea typeface="Roboto"/>
                <a:cs typeface="Roboto"/>
                <a:sym typeface="Roboto"/>
              </a:rPr>
              <a:t>Jason</a:t>
            </a:r>
            <a:r>
              <a:rPr lang="es-419" sz="900" dirty="0">
                <a:solidFill>
                  <a:srgbClr val="212121"/>
                </a:solidFill>
                <a:highlight>
                  <a:srgbClr val="FFFFFF"/>
                </a:highlight>
                <a:latin typeface="Roboto"/>
                <a:ea typeface="Roboto"/>
                <a:cs typeface="Roboto"/>
                <a:sym typeface="Roboto"/>
              </a:rPr>
              <a:t> resume los beneficios de </a:t>
            </a:r>
            <a:r>
              <a:rPr lang="es-419" sz="900" dirty="0" err="1">
                <a:solidFill>
                  <a:srgbClr val="212121"/>
                </a:solidFill>
                <a:highlight>
                  <a:srgbClr val="FFFFFF"/>
                </a:highlight>
                <a:latin typeface="Roboto"/>
                <a:ea typeface="Roboto"/>
                <a:cs typeface="Roboto"/>
                <a:sym typeface="Roboto"/>
              </a:rPr>
              <a:t>GitLab</a:t>
            </a:r>
            <a:r>
              <a:rPr lang="es-419" sz="900" dirty="0">
                <a:solidFill>
                  <a:srgbClr val="212121"/>
                </a:solidFill>
                <a:highlight>
                  <a:srgbClr val="FFFFFF"/>
                </a:highlight>
                <a:latin typeface="Roboto"/>
                <a:ea typeface="Roboto"/>
                <a:cs typeface="Roboto"/>
                <a:sym typeface="Roboto"/>
              </a:rPr>
              <a:t> en dos palabras: </a:t>
            </a:r>
            <a:r>
              <a:rPr lang="es-419" sz="900" b="1" dirty="0">
                <a:solidFill>
                  <a:srgbClr val="212121"/>
                </a:solidFill>
                <a:highlight>
                  <a:srgbClr val="FFFFFF"/>
                </a:highlight>
                <a:latin typeface="Roboto"/>
                <a:ea typeface="Roboto"/>
                <a:cs typeface="Roboto"/>
                <a:sym typeface="Roboto"/>
              </a:rPr>
              <a:t>control y flexibilidad</a:t>
            </a:r>
            <a:r>
              <a:rPr lang="es-419" sz="900" dirty="0">
                <a:solidFill>
                  <a:srgbClr val="212121"/>
                </a:solidFill>
                <a:highlight>
                  <a:srgbClr val="FFFFFF"/>
                </a:highlight>
                <a:latin typeface="Roboto"/>
                <a:ea typeface="Roboto"/>
                <a:cs typeface="Roboto"/>
                <a:sym typeface="Roboto"/>
              </a:rPr>
              <a:t>. Desde una perspectiva administrativa o de sistemas, </a:t>
            </a:r>
            <a:r>
              <a:rPr lang="es-419" sz="900" dirty="0" err="1">
                <a:solidFill>
                  <a:srgbClr val="212121"/>
                </a:solidFill>
                <a:highlight>
                  <a:srgbClr val="FFFFFF"/>
                </a:highlight>
                <a:latin typeface="Roboto"/>
                <a:ea typeface="Roboto"/>
                <a:cs typeface="Roboto"/>
                <a:sym typeface="Roboto"/>
              </a:rPr>
              <a:t>GitLab</a:t>
            </a:r>
            <a:r>
              <a:rPr lang="es-419" sz="900" dirty="0">
                <a:solidFill>
                  <a:srgbClr val="212121"/>
                </a:solidFill>
                <a:highlight>
                  <a:srgbClr val="FFFFFF"/>
                </a:highlight>
                <a:latin typeface="Roboto"/>
                <a:ea typeface="Roboto"/>
                <a:cs typeface="Roboto"/>
                <a:sym typeface="Roboto"/>
              </a:rPr>
              <a:t> le brinda al equipo de TI los controles necesarios para garantizar que la investigación universitaria y los cursos de los estudiantes sean fáciles de manejar y se mantengan seguros. Y en términos de flexibilidad, </a:t>
            </a:r>
            <a:r>
              <a:rPr lang="es-419" sz="900" dirty="0" err="1">
                <a:solidFill>
                  <a:srgbClr val="212121"/>
                </a:solidFill>
                <a:highlight>
                  <a:srgbClr val="FFFFFF"/>
                </a:highlight>
                <a:latin typeface="Roboto"/>
                <a:ea typeface="Roboto"/>
                <a:cs typeface="Roboto"/>
                <a:sym typeface="Roboto"/>
              </a:rPr>
              <a:t>GitLab</a:t>
            </a:r>
            <a:r>
              <a:rPr lang="es-419" sz="900" dirty="0">
                <a:solidFill>
                  <a:srgbClr val="212121"/>
                </a:solidFill>
                <a:highlight>
                  <a:srgbClr val="FFFFFF"/>
                </a:highlight>
                <a:latin typeface="Roboto"/>
                <a:ea typeface="Roboto"/>
                <a:cs typeface="Roboto"/>
                <a:sym typeface="Roboto"/>
              </a:rPr>
              <a:t> es de código abierto y eso hace posible que el equipo de TI cree herramientas de aprovisionamiento y SSO únicas contra la API de </a:t>
            </a:r>
            <a:r>
              <a:rPr lang="es-419" sz="900" dirty="0" err="1">
                <a:solidFill>
                  <a:srgbClr val="212121"/>
                </a:solidFill>
                <a:highlight>
                  <a:srgbClr val="FFFFFF"/>
                </a:highlight>
                <a:latin typeface="Roboto"/>
                <a:ea typeface="Roboto"/>
                <a:cs typeface="Roboto"/>
                <a:sym typeface="Roboto"/>
              </a:rPr>
              <a:t>GitLab</a:t>
            </a:r>
            <a:r>
              <a:rPr lang="es-419" sz="900" dirty="0">
                <a:solidFill>
                  <a:srgbClr val="212121"/>
                </a:solidFill>
                <a:highlight>
                  <a:srgbClr val="FFFFFF"/>
                </a:highlight>
                <a:latin typeface="Roboto"/>
                <a:ea typeface="Roboto"/>
                <a:cs typeface="Roboto"/>
                <a:sym typeface="Roboto"/>
              </a:rPr>
              <a:t>.</a:t>
            </a:r>
            <a:endParaRPr sz="900" dirty="0">
              <a:solidFill>
                <a:srgbClr val="21212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endParaRPr sz="900" dirty="0">
              <a:solidFill>
                <a:srgbClr val="21212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endParaRPr sz="900" dirty="0">
              <a:solidFill>
                <a:srgbClr val="212121"/>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a:spLocks noGrp="1"/>
          </p:cNvSpPr>
          <p:nvPr>
            <p:ph type="title"/>
          </p:nvPr>
        </p:nvSpPr>
        <p:spPr>
          <a:xfrm>
            <a:off x="729450" y="1166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Solución del Caso</a:t>
            </a:r>
            <a:endParaRPr/>
          </a:p>
        </p:txBody>
      </p:sp>
      <p:sp>
        <p:nvSpPr>
          <p:cNvPr id="171" name="Google Shape;171;p31"/>
          <p:cNvSpPr txBox="1"/>
          <p:nvPr/>
        </p:nvSpPr>
        <p:spPr>
          <a:xfrm>
            <a:off x="813650" y="1930550"/>
            <a:ext cx="3468900" cy="287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200" dirty="0">
                <a:latin typeface="Lato"/>
                <a:ea typeface="Lato"/>
                <a:cs typeface="Lato"/>
                <a:sym typeface="Lato"/>
              </a:rPr>
              <a:t>Los insumos obtenidos para resolver el caso fueron:</a:t>
            </a:r>
            <a:endParaRPr sz="1200" dirty="0">
              <a:latin typeface="Lato"/>
              <a:ea typeface="Lato"/>
              <a:cs typeface="Lato"/>
              <a:sym typeface="Lato"/>
            </a:endParaRPr>
          </a:p>
          <a:p>
            <a:pPr marL="457200" lvl="0" indent="-304800" algn="l" rtl="0">
              <a:spcBef>
                <a:spcPts val="0"/>
              </a:spcBef>
              <a:spcAft>
                <a:spcPts val="0"/>
              </a:spcAft>
              <a:buSzPts val="1200"/>
              <a:buFont typeface="Lato"/>
              <a:buChar char="-"/>
            </a:pPr>
            <a:r>
              <a:rPr lang="es-419" sz="1200" dirty="0">
                <a:latin typeface="Lato"/>
                <a:ea typeface="Lato"/>
                <a:cs typeface="Lato"/>
                <a:sym typeface="Lato"/>
              </a:rPr>
              <a:t>La experiencia de trabajar con </a:t>
            </a:r>
            <a:r>
              <a:rPr lang="es-419" sz="1200" dirty="0" err="1">
                <a:latin typeface="Lato"/>
                <a:ea typeface="Lato"/>
                <a:cs typeface="Lato"/>
                <a:sym typeface="Lato"/>
              </a:rPr>
              <a:t>Gitlab</a:t>
            </a:r>
            <a:r>
              <a:rPr lang="es-419" sz="1200" dirty="0">
                <a:latin typeface="Lato"/>
                <a:ea typeface="Lato"/>
                <a:cs typeface="Lato"/>
                <a:sym typeface="Lato"/>
              </a:rPr>
              <a:t> una plataforma que brinda repositorios remotos y privados para controlar las versiones de tus proyectos (puede ser un trabajo, un proyecto, cualquier cosa que necesite versionar) </a:t>
            </a:r>
            <a:endParaRPr sz="1200" dirty="0">
              <a:latin typeface="Lato"/>
              <a:ea typeface="Lato"/>
              <a:cs typeface="Lato"/>
              <a:sym typeface="Lato"/>
            </a:endParaRPr>
          </a:p>
          <a:p>
            <a:pPr marL="457200" lvl="0" indent="-304800" algn="l" rtl="0">
              <a:spcBef>
                <a:spcPts val="0"/>
              </a:spcBef>
              <a:spcAft>
                <a:spcPts val="0"/>
              </a:spcAft>
              <a:buSzPts val="1200"/>
              <a:buFont typeface="Lato"/>
              <a:buChar char="-"/>
            </a:pPr>
            <a:r>
              <a:rPr lang="es-419" sz="1200" dirty="0">
                <a:latin typeface="Lato"/>
                <a:ea typeface="Lato"/>
                <a:cs typeface="Lato"/>
                <a:sym typeface="Lato"/>
              </a:rPr>
              <a:t>El área de TI avalo esta flexibilidad y control que brinda </a:t>
            </a:r>
            <a:r>
              <a:rPr lang="es-419" sz="1200" dirty="0" err="1">
                <a:latin typeface="Lato"/>
                <a:ea typeface="Lato"/>
                <a:cs typeface="Lato"/>
                <a:sym typeface="Lato"/>
              </a:rPr>
              <a:t>Gitlab</a:t>
            </a:r>
            <a:endParaRPr sz="1200" dirty="0">
              <a:latin typeface="Lato"/>
              <a:ea typeface="Lato"/>
              <a:cs typeface="Lato"/>
              <a:sym typeface="Lato"/>
            </a:endParaRPr>
          </a:p>
          <a:p>
            <a:pPr marL="457200" lvl="0" indent="-304800" algn="l" rtl="0">
              <a:spcBef>
                <a:spcPts val="0"/>
              </a:spcBef>
              <a:spcAft>
                <a:spcPts val="0"/>
              </a:spcAft>
              <a:buSzPts val="1200"/>
              <a:buFont typeface="Lato"/>
              <a:buChar char="-"/>
            </a:pPr>
            <a:r>
              <a:rPr lang="es-419" sz="1200" dirty="0">
                <a:latin typeface="Lato"/>
                <a:ea typeface="Lato"/>
                <a:cs typeface="Lato"/>
                <a:sym typeface="Lato"/>
              </a:rPr>
              <a:t>La adopción de los maestros y alumnos de forma inmediata.</a:t>
            </a:r>
            <a:endParaRPr sz="1200" dirty="0">
              <a:latin typeface="Lato"/>
              <a:ea typeface="Lato"/>
              <a:cs typeface="Lato"/>
              <a:sym typeface="Lato"/>
            </a:endParaRPr>
          </a:p>
        </p:txBody>
      </p:sp>
      <p:sp>
        <p:nvSpPr>
          <p:cNvPr id="172" name="Google Shape;172;p31"/>
          <p:cNvSpPr txBox="1"/>
          <p:nvPr/>
        </p:nvSpPr>
        <p:spPr>
          <a:xfrm>
            <a:off x="5088825" y="1854350"/>
            <a:ext cx="3468900" cy="287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200">
                <a:latin typeface="Lato"/>
                <a:ea typeface="Lato"/>
                <a:cs typeface="Lato"/>
                <a:sym typeface="Lato"/>
              </a:rPr>
              <a:t>Los pasos para resolver el problema fueron:</a:t>
            </a:r>
            <a:endParaRPr sz="1200">
              <a:latin typeface="Lato"/>
              <a:ea typeface="Lato"/>
              <a:cs typeface="Lato"/>
              <a:sym typeface="Lato"/>
            </a:endParaRPr>
          </a:p>
          <a:p>
            <a:pPr marL="0" lvl="0" indent="0" algn="l" rtl="0">
              <a:spcBef>
                <a:spcPts val="0"/>
              </a:spcBef>
              <a:spcAft>
                <a:spcPts val="0"/>
              </a:spcAft>
              <a:buNone/>
            </a:pPr>
            <a:endParaRPr sz="1200">
              <a:latin typeface="Lato"/>
              <a:ea typeface="Lato"/>
              <a:cs typeface="Lato"/>
              <a:sym typeface="Lato"/>
            </a:endParaRPr>
          </a:p>
          <a:p>
            <a:pPr marL="457200" lvl="0" indent="-304800" algn="l" rtl="0">
              <a:spcBef>
                <a:spcPts val="0"/>
              </a:spcBef>
              <a:spcAft>
                <a:spcPts val="0"/>
              </a:spcAft>
              <a:buSzPts val="1200"/>
              <a:buFont typeface="Lato"/>
              <a:buAutoNum type="arabicPeriod"/>
            </a:pPr>
            <a:r>
              <a:rPr lang="es-419" sz="1200">
                <a:latin typeface="Lato"/>
                <a:ea typeface="Lato"/>
                <a:cs typeface="Lato"/>
                <a:sym typeface="Lato"/>
              </a:rPr>
              <a:t>Se presentó gitlab como una mejor opción a la SVN que traía lentitud y descontrol al momento de juntar los cambios de diferentes usuarios.</a:t>
            </a:r>
            <a:endParaRPr sz="1200">
              <a:latin typeface="Lato"/>
              <a:ea typeface="Lato"/>
              <a:cs typeface="Lato"/>
              <a:sym typeface="Lato"/>
            </a:endParaRPr>
          </a:p>
          <a:p>
            <a:pPr marL="457200" lvl="0" indent="-304800" algn="l" rtl="0">
              <a:spcBef>
                <a:spcPts val="0"/>
              </a:spcBef>
              <a:spcAft>
                <a:spcPts val="0"/>
              </a:spcAft>
              <a:buSzPts val="1200"/>
              <a:buFont typeface="Lato"/>
              <a:buAutoNum type="arabicPeriod"/>
            </a:pPr>
            <a:r>
              <a:rPr lang="es-419" sz="1200">
                <a:latin typeface="Lato"/>
                <a:ea typeface="Lato"/>
                <a:cs typeface="Lato"/>
                <a:sym typeface="Lato"/>
              </a:rPr>
              <a:t>Se probó con ayuda de un ingeniero de software de TI para miles de profesores y alumnos.</a:t>
            </a:r>
            <a:endParaRPr sz="1200">
              <a:latin typeface="Lato"/>
              <a:ea typeface="Lato"/>
              <a:cs typeface="Lato"/>
              <a:sym typeface="Lato"/>
            </a:endParaRPr>
          </a:p>
          <a:p>
            <a:pPr marL="457200" lvl="0" indent="-304800" algn="l" rtl="0">
              <a:spcBef>
                <a:spcPts val="0"/>
              </a:spcBef>
              <a:spcAft>
                <a:spcPts val="0"/>
              </a:spcAft>
              <a:buSzPts val="1200"/>
              <a:buFont typeface="Lato"/>
              <a:buAutoNum type="arabicPeriod"/>
            </a:pPr>
            <a:r>
              <a:rPr lang="es-419" sz="1200">
                <a:latin typeface="Lato"/>
                <a:ea typeface="Lato"/>
                <a:cs typeface="Lato"/>
                <a:sym typeface="Lato"/>
              </a:rPr>
              <a:t>Luego se difundió para toda la universidad como la herramienta de control de versiones principal, avalados por personas de TI como usuarios finales.</a:t>
            </a:r>
            <a:endParaRPr sz="12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Preguntas a resolver</a:t>
            </a:r>
            <a:endParaRPr/>
          </a:p>
          <a:p>
            <a:pPr marL="0" lvl="0" indent="0" algn="l" rtl="0">
              <a:spcBef>
                <a:spcPts val="0"/>
              </a:spcBef>
              <a:spcAft>
                <a:spcPts val="0"/>
              </a:spcAft>
              <a:buNone/>
            </a:pPr>
            <a:endParaRPr/>
          </a:p>
        </p:txBody>
      </p:sp>
      <p:sp>
        <p:nvSpPr>
          <p:cNvPr id="178" name="Google Shape;178;p32"/>
          <p:cNvSpPr txBox="1"/>
          <p:nvPr/>
        </p:nvSpPr>
        <p:spPr>
          <a:xfrm>
            <a:off x="909625" y="2154125"/>
            <a:ext cx="5361900" cy="2379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Lato"/>
              <a:buChar char="●"/>
            </a:pPr>
            <a:r>
              <a:rPr lang="es-419" dirty="0">
                <a:latin typeface="Lato"/>
                <a:ea typeface="Lato"/>
                <a:cs typeface="Lato"/>
                <a:sym typeface="Lato"/>
              </a:rPr>
              <a:t>¿</a:t>
            </a:r>
            <a:r>
              <a:rPr lang="es-419" dirty="0" err="1">
                <a:latin typeface="Lato"/>
                <a:ea typeface="Lato"/>
                <a:cs typeface="Lato"/>
                <a:sym typeface="Lato"/>
              </a:rPr>
              <a:t>Ques</a:t>
            </a:r>
            <a:r>
              <a:rPr lang="es-419" dirty="0">
                <a:latin typeface="Lato"/>
                <a:ea typeface="Lato"/>
                <a:cs typeface="Lato"/>
                <a:sym typeface="Lato"/>
              </a:rPr>
              <a:t> es SVN? y ¿Cuáles fueron los problemas con usar SVN?</a:t>
            </a:r>
            <a:endParaRPr dirty="0">
              <a:latin typeface="Lato"/>
              <a:ea typeface="Lato"/>
              <a:cs typeface="Lato"/>
              <a:sym typeface="Lato"/>
            </a:endParaRPr>
          </a:p>
          <a:p>
            <a:pPr marL="457200" lvl="0" indent="-317500" algn="l" rtl="0">
              <a:spcBef>
                <a:spcPts val="0"/>
              </a:spcBef>
              <a:spcAft>
                <a:spcPts val="0"/>
              </a:spcAft>
              <a:buSzPts val="1400"/>
              <a:buFont typeface="Lato"/>
              <a:buChar char="●"/>
            </a:pPr>
            <a:r>
              <a:rPr lang="es-419" dirty="0">
                <a:latin typeface="Lato"/>
                <a:ea typeface="Lato"/>
                <a:cs typeface="Lato"/>
                <a:sym typeface="Lato"/>
              </a:rPr>
              <a:t>¿Cuales son las ventajas de </a:t>
            </a:r>
            <a:r>
              <a:rPr lang="es-419" dirty="0" err="1">
                <a:latin typeface="Lato"/>
                <a:ea typeface="Lato"/>
                <a:cs typeface="Lato"/>
                <a:sym typeface="Lato"/>
              </a:rPr>
              <a:t>Gitlab</a:t>
            </a:r>
            <a:r>
              <a:rPr lang="es-419" dirty="0">
                <a:latin typeface="Lato"/>
                <a:ea typeface="Lato"/>
                <a:cs typeface="Lato"/>
                <a:sym typeface="Lato"/>
              </a:rPr>
              <a:t> frente a </a:t>
            </a:r>
            <a:r>
              <a:rPr lang="es-419" dirty="0" err="1">
                <a:latin typeface="Lato"/>
                <a:ea typeface="Lato"/>
                <a:cs typeface="Lato"/>
                <a:sym typeface="Lato"/>
              </a:rPr>
              <a:t>Github</a:t>
            </a:r>
            <a:r>
              <a:rPr lang="es-419" dirty="0">
                <a:latin typeface="Lato"/>
                <a:ea typeface="Lato"/>
                <a:cs typeface="Lato"/>
                <a:sym typeface="Lato"/>
              </a:rPr>
              <a:t>?</a:t>
            </a:r>
            <a:endParaRPr dirty="0">
              <a:latin typeface="Lato"/>
              <a:ea typeface="Lato"/>
              <a:cs typeface="Lato"/>
              <a:sym typeface="Lato"/>
            </a:endParaRPr>
          </a:p>
          <a:p>
            <a:pPr marL="457200" lvl="0" indent="-317500" algn="l" rtl="0">
              <a:spcBef>
                <a:spcPts val="0"/>
              </a:spcBef>
              <a:spcAft>
                <a:spcPts val="0"/>
              </a:spcAft>
              <a:buSzPts val="1400"/>
              <a:buFont typeface="Lato"/>
              <a:buChar char="●"/>
            </a:pPr>
            <a:r>
              <a:rPr lang="es-419" dirty="0">
                <a:latin typeface="Lato"/>
                <a:ea typeface="Lato"/>
                <a:cs typeface="Lato"/>
                <a:sym typeface="Lato"/>
              </a:rPr>
              <a:t>¿Que otras soluciones podría tener la universidad frente al problema que tenían? </a:t>
            </a:r>
            <a:endParaRPr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pPr algn="ctr"/>
            <a:r>
              <a:rPr lang="es-PE" dirty="0" smtClean="0"/>
              <a:t>GITLAB VS GITHUB</a:t>
            </a:r>
            <a:endParaRPr lang="es-PE" dirty="0"/>
          </a:p>
        </p:txBody>
      </p:sp>
      <p:sp>
        <p:nvSpPr>
          <p:cNvPr id="5" name="Marcador de texto 4"/>
          <p:cNvSpPr>
            <a:spLocks noGrp="1"/>
          </p:cNvSpPr>
          <p:nvPr>
            <p:ph type="body" idx="1"/>
          </p:nvPr>
        </p:nvSpPr>
        <p:spPr/>
        <p:txBody>
          <a:bodyPr/>
          <a:lstStyle/>
          <a:p>
            <a:r>
              <a:rPr lang="es-PE" dirty="0" smtClean="0"/>
              <a:t>No hay numero máximo de colaboradores </a:t>
            </a:r>
            <a:endParaRPr lang="es-PE" dirty="0"/>
          </a:p>
          <a:p>
            <a:r>
              <a:rPr lang="es-PE" dirty="0" smtClean="0"/>
              <a:t>Limite por repositorio es de 10 GB (x10 lo de </a:t>
            </a:r>
            <a:r>
              <a:rPr lang="es-PE" dirty="0" err="1" smtClean="0"/>
              <a:t>GIThub</a:t>
            </a:r>
            <a:r>
              <a:rPr lang="es-PE" dirty="0" smtClean="0"/>
              <a:t>)</a:t>
            </a:r>
          </a:p>
          <a:p>
            <a:r>
              <a:rPr lang="es-PE" dirty="0" smtClean="0"/>
              <a:t>No hay ninguna diferencia en la apariencia del usuario (si pagan o no pagan)</a:t>
            </a:r>
          </a:p>
          <a:p>
            <a:endParaRPr lang="es-PE" dirty="0"/>
          </a:p>
        </p:txBody>
      </p:sp>
      <p:sp>
        <p:nvSpPr>
          <p:cNvPr id="6" name="Marcador de texto 5"/>
          <p:cNvSpPr>
            <a:spLocks noGrp="1"/>
          </p:cNvSpPr>
          <p:nvPr>
            <p:ph type="body" idx="2"/>
          </p:nvPr>
        </p:nvSpPr>
        <p:spPr/>
        <p:txBody>
          <a:bodyPr/>
          <a:lstStyle/>
          <a:p>
            <a:r>
              <a:rPr lang="es-PE" dirty="0" err="1" smtClean="0"/>
              <a:t>Maximo</a:t>
            </a:r>
            <a:r>
              <a:rPr lang="es-PE" dirty="0" smtClean="0"/>
              <a:t> 3 colaboradores</a:t>
            </a:r>
          </a:p>
          <a:p>
            <a:r>
              <a:rPr lang="es-PE" dirty="0" smtClean="0"/>
              <a:t>El tamaño del archivo es de hasta 100MB y de 1GB por repositorio. </a:t>
            </a:r>
          </a:p>
          <a:p>
            <a:r>
              <a:rPr lang="es-PE" dirty="0" smtClean="0"/>
              <a:t>Los usuarios </a:t>
            </a:r>
            <a:r>
              <a:rPr lang="es-PE" dirty="0" err="1" smtClean="0"/>
              <a:t>pagantes</a:t>
            </a:r>
            <a:r>
              <a:rPr lang="es-PE"/>
              <a:t> </a:t>
            </a:r>
            <a:r>
              <a:rPr lang="es-PE" smtClean="0"/>
              <a:t>aparece PRO. </a:t>
            </a:r>
            <a:endParaRPr lang="es-PE" dirty="0"/>
          </a:p>
        </p:txBody>
      </p:sp>
    </p:spTree>
    <p:extLst>
      <p:ext uri="{BB962C8B-B14F-4D97-AF65-F5344CB8AC3E}">
        <p14:creationId xmlns:p14="http://schemas.microsoft.com/office/powerpoint/2010/main" val="159855812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BB3C10D4544804084B0909144B01164" ma:contentTypeVersion="2" ma:contentTypeDescription="Create a new document." ma:contentTypeScope="" ma:versionID="323f6b0cb6bdeea6b5f43d4f5c89aa54">
  <xsd:schema xmlns:xsd="http://www.w3.org/2001/XMLSchema" xmlns:xs="http://www.w3.org/2001/XMLSchema" xmlns:p="http://schemas.microsoft.com/office/2006/metadata/properties" xmlns:ns2="d2e8cc72-fa7a-4cee-a448-7b4e27cf7802" targetNamespace="http://schemas.microsoft.com/office/2006/metadata/properties" ma:root="true" ma:fieldsID="c62ed15efec114d4968ebda5cff6a34c" ns2:_="">
    <xsd:import namespace="d2e8cc72-fa7a-4cee-a448-7b4e27cf780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e8cc72-fa7a-4cee-a448-7b4e27cf78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A90ED0-00EB-47F4-BA19-E1C21692F219}">
  <ds:schemaRef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schemas.microsoft.com/office/2006/documentManagement/types"/>
    <ds:schemaRef ds:uri="d2e8cc72-fa7a-4cee-a448-7b4e27cf7802"/>
    <ds:schemaRef ds:uri="http://www.w3.org/XML/1998/namespace"/>
    <ds:schemaRef ds:uri="http://purl.org/dc/terms/"/>
  </ds:schemaRefs>
</ds:datastoreItem>
</file>

<file path=customXml/itemProps2.xml><?xml version="1.0" encoding="utf-8"?>
<ds:datastoreItem xmlns:ds="http://schemas.openxmlformats.org/officeDocument/2006/customXml" ds:itemID="{39C72518-9251-4E11-87BF-AAB6D38D8710}">
  <ds:schemaRefs>
    <ds:schemaRef ds:uri="http://schemas.microsoft.com/sharepoint/v3/contenttype/forms"/>
  </ds:schemaRefs>
</ds:datastoreItem>
</file>

<file path=customXml/itemProps3.xml><?xml version="1.0" encoding="utf-8"?>
<ds:datastoreItem xmlns:ds="http://schemas.openxmlformats.org/officeDocument/2006/customXml" ds:itemID="{95F0C17B-1D53-465D-A6A5-00455BBF8E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e8cc72-fa7a-4cee-a448-7b4e27cf78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TotalTime>
  <Words>1156</Words>
  <Application>Microsoft Office PowerPoint</Application>
  <PresentationFormat>Presentación en pantalla (16:9)</PresentationFormat>
  <Paragraphs>46</Paragraphs>
  <Slides>9</Slides>
  <Notes>8</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9</vt:i4>
      </vt:variant>
    </vt:vector>
  </HeadingPairs>
  <TitlesOfParts>
    <vt:vector size="15" baseType="lpstr">
      <vt:lpstr>Roboto</vt:lpstr>
      <vt:lpstr>Raleway</vt:lpstr>
      <vt:lpstr>Lato</vt:lpstr>
      <vt:lpstr>Arial</vt:lpstr>
      <vt:lpstr>Simple Light</vt:lpstr>
      <vt:lpstr>Streamline</vt:lpstr>
      <vt:lpstr>FRONT END / BACK END </vt:lpstr>
      <vt:lpstr>Caso  </vt:lpstr>
      <vt:lpstr>Cambiando de sistema de control de versiones </vt:lpstr>
      <vt:lpstr>Desarrollo del Caso</vt:lpstr>
      <vt:lpstr>Desarrollo del Caso</vt:lpstr>
      <vt:lpstr>Desarrollo del Caso</vt:lpstr>
      <vt:lpstr>Solución del Caso</vt:lpstr>
      <vt:lpstr>Preguntas a resolver </vt:lpstr>
      <vt:lpstr>GITLAB VS 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 END / BACK END</dc:title>
  <dc:creator>Administrador</dc:creator>
  <cp:lastModifiedBy>MAITE ALEJANDRA BUTRÓN ORTIZ</cp:lastModifiedBy>
  <cp:revision>2</cp:revision>
  <dcterms:modified xsi:type="dcterms:W3CDTF">2019-08-31T19:27:31Z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0x0101007BB3C10D4544804084B0909144B01164</vt:lpwstr>
  </property>
</Properties>
</file>