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60b82186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60b82186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60b82186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60b82186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0b8218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0b8218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0b82186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0b82186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0b82186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0b82186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60b82186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60b8218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60b82186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60b82186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60b8218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60b8218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The</a:t>
            </a:r>
            <a:r>
              <a:rPr lang="en-GB"/>
              <a:t> Machine Question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Ehtisham &amp; Maitha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707250" y="817050"/>
            <a:ext cx="7729500" cy="3509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a:t>The main goal of the text is to attend to the machine question in all its complexity in order to </a:t>
            </a:r>
            <a:r>
              <a:rPr lang="en-GB">
                <a:solidFill>
                  <a:schemeClr val="accent1"/>
                </a:solidFill>
              </a:rPr>
              <a:t>discover the </a:t>
            </a:r>
            <a:r>
              <a:rPr lang="en-GB">
                <a:solidFill>
                  <a:schemeClr val="accent1"/>
                </a:solidFill>
              </a:rPr>
              <a:t>necessary</a:t>
            </a:r>
            <a:r>
              <a:rPr lang="en-GB">
                <a:solidFill>
                  <a:schemeClr val="accent1"/>
                </a:solidFill>
              </a:rPr>
              <a:t> questions</a:t>
            </a:r>
            <a:r>
              <a:rPr lang="en-GB"/>
              <a:t> we are asking before beginning to find answers for them. </a:t>
            </a:r>
            <a:endParaRPr/>
          </a:p>
        </p:txBody>
      </p:sp>
      <p:sp>
        <p:nvSpPr>
          <p:cNvPr id="61" name="Google Shape;61;p14"/>
          <p:cNvSpPr txBox="1"/>
          <p:nvPr/>
        </p:nvSpPr>
        <p:spPr>
          <a:xfrm>
            <a:off x="114300" y="114300"/>
            <a:ext cx="88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2"/>
                </a:solidFill>
              </a:rPr>
              <a:t>? ? ? ? ? ? ? ? ? ? </a:t>
            </a:r>
            <a:r>
              <a:rPr lang="en-GB">
                <a:solidFill>
                  <a:schemeClr val="accent2"/>
                </a:solidFill>
              </a:rPr>
              <a:t>? ? ? ? ? ? ? ? ? ? ? ? ? ? ? ? ? ? ? ? ? ? ? ? ? ? ? ? ? ? ? ? ? ? ? ? ? ? ? ? ? ? ? ? ? ? ? ? </a:t>
            </a:r>
            <a:endParaRPr>
              <a:solidFill>
                <a:schemeClr val="accent2"/>
              </a:solidFill>
            </a:endParaRPr>
          </a:p>
        </p:txBody>
      </p:sp>
      <p:sp>
        <p:nvSpPr>
          <p:cNvPr id="62" name="Google Shape;62;p14"/>
          <p:cNvSpPr txBox="1"/>
          <p:nvPr/>
        </p:nvSpPr>
        <p:spPr>
          <a:xfrm>
            <a:off x="114300" y="4629000"/>
            <a:ext cx="88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2"/>
                </a:solidFill>
              </a:rPr>
              <a:t>? ? ? ? ? ? ? ? ? ? ? ? ? ? ? ? ? ? ? ? ? ? ? ? ? ? ? ? ? ? ? ? ? ? ? ? ? ? ? ? ? ? ? ? ? ? ? ? ? ? ? ? ? ? ? ? ? ? </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528625" y="1324950"/>
            <a:ext cx="7946400" cy="2493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GB" sz="2500"/>
              <a:t>In what circumstances do you think it is possible to blame a machine itself for its actions? Or do you think we simply cannot blame a machine in any situation whatsoever?</a:t>
            </a:r>
            <a:endParaRPr sz="2500"/>
          </a:p>
          <a:p>
            <a:pPr indent="0" lvl="0" marL="0" rtl="0" algn="l">
              <a:spcBef>
                <a:spcPts val="0"/>
              </a:spcBef>
              <a:spcAft>
                <a:spcPts val="0"/>
              </a:spcAft>
              <a:buSzPts val="990"/>
              <a:buNone/>
            </a:pPr>
            <a:r>
              <a:t/>
            </a:r>
            <a:endParaRPr sz="2500"/>
          </a:p>
          <a:p>
            <a:pPr indent="0" lvl="0" marL="457200" rtl="0" algn="l">
              <a:spcBef>
                <a:spcPts val="0"/>
              </a:spcBef>
              <a:spcAft>
                <a:spcPts val="0"/>
              </a:spcAft>
              <a:buNone/>
            </a:pPr>
            <a:r>
              <a:rPr lang="en-GB" sz="2500"/>
              <a:t>Can we blame machines if they lack intentionality?</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598800" y="1925250"/>
            <a:ext cx="7946400" cy="1293000"/>
          </a:xfrm>
          <a:prstGeom prst="rect">
            <a:avLst/>
          </a:prstGeom>
        </p:spPr>
        <p:txBody>
          <a:bodyPr anchorCtr="0" anchor="ctr" bIns="91425" lIns="91425" spcFirstLastPara="1" rIns="91425" wrap="square" tIns="91425">
            <a:spAutoFit/>
          </a:bodyPr>
          <a:lstStyle/>
          <a:p>
            <a:pPr indent="0" lvl="0" marL="457200" rtl="0" algn="l">
              <a:spcBef>
                <a:spcPts val="0"/>
              </a:spcBef>
              <a:spcAft>
                <a:spcPts val="0"/>
              </a:spcAft>
              <a:buNone/>
            </a:pPr>
            <a:r>
              <a:rPr lang="en-GB"/>
              <a:t>Have you ever ascribed agency to an inanimate object?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605850" y="1709850"/>
            <a:ext cx="7932300" cy="1723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2500"/>
              <a:t>Where do machines get their moral code from? How does the source of their morality affect their agency? Do you think machines will be able to create their own set of morals?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598800" y="1324950"/>
            <a:ext cx="7946400" cy="2493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2500"/>
              <a:t>A lot of books and movies depict war between humans and robots. Why do we mostly anticipate wars but not coexistence with robots?</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GB" sz="2500"/>
              <a:t>What do you think might be some of the motives for the robots to get rid of humans if they take over?</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598800" y="1132650"/>
            <a:ext cx="7946400" cy="2878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2500"/>
              <a:t>While discussing human exceptionalism, the reading touched upon the fact that we consider animals to be different from us. Therefore, we treat them as tools. The advocates of animal rights consider this immoral.</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GB" sz="2500"/>
              <a:t>But does the fact that we ourselves create machines morally allows us to use them as tools or slaves?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598800" y="1902150"/>
            <a:ext cx="7946400" cy="1339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2500"/>
              <a:t>What are your thoughts on the idea that technology does not have to be in our control and robots can be moral agents themselves?</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