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Figtree"/>
      <p:regular r:id="rId7"/>
      <p:bold r:id="rId8"/>
      <p:italic r:id="rId9"/>
      <p:boldItalic r:id="rId10"/>
    </p:embeddedFont>
    <p:embeddedFont>
      <p:font typeface="Figtree Medium"/>
      <p:regular r:id="rId11"/>
      <p:bold r:id="rId12"/>
      <p:italic r:id="rId13"/>
      <p:boldItalic r:id="rId14"/>
    </p:embeddedFont>
    <p:embeddedFont>
      <p:font typeface="Figtree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gtreeMedium-regular.fntdata"/><Relationship Id="rId10" Type="http://schemas.openxmlformats.org/officeDocument/2006/relationships/font" Target="fonts/Figtree-boldItalic.fntdata"/><Relationship Id="rId13" Type="http://schemas.openxmlformats.org/officeDocument/2006/relationships/font" Target="fonts/FigtreeMedium-italic.fntdata"/><Relationship Id="rId12" Type="http://schemas.openxmlformats.org/officeDocument/2006/relationships/font" Target="fonts/Figtree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gtree-italic.fntdata"/><Relationship Id="rId15" Type="http://schemas.openxmlformats.org/officeDocument/2006/relationships/font" Target="fonts/FigtreeSemiBold-regular.fntdata"/><Relationship Id="rId14" Type="http://schemas.openxmlformats.org/officeDocument/2006/relationships/font" Target="fonts/FigtreeMedium-boldItalic.fntdata"/><Relationship Id="rId17" Type="http://schemas.openxmlformats.org/officeDocument/2006/relationships/font" Target="fonts/FigtreeSemiBold-italic.fntdata"/><Relationship Id="rId16" Type="http://schemas.openxmlformats.org/officeDocument/2006/relationships/font" Target="fonts/Figtree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igtreeSemiBold-boldItalic.fntdata"/><Relationship Id="rId7" Type="http://schemas.openxmlformats.org/officeDocument/2006/relationships/font" Target="fonts/Figtree-regular.fntdata"/><Relationship Id="rId8" Type="http://schemas.openxmlformats.org/officeDocument/2006/relationships/font" Target="fonts/Figtre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750" y="1311225"/>
            <a:ext cx="9094500" cy="1260600"/>
          </a:xfrm>
          <a:prstGeom prst="rect">
            <a:avLst/>
          </a:prstGeom>
          <a:solidFill>
            <a:srgbClr val="EEE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475" y="-2750"/>
            <a:ext cx="9144000" cy="5143500"/>
          </a:xfrm>
          <a:prstGeom prst="rect">
            <a:avLst/>
          </a:prstGeom>
          <a:noFill/>
          <a:ln cap="flat" cmpd="sng" w="76200">
            <a:solidFill>
              <a:srgbClr val="5601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200" y="88825"/>
            <a:ext cx="1526501" cy="5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8825" y="4785875"/>
            <a:ext cx="285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rPr>
              <a:t>Maitha AlGhfeli</a:t>
            </a:r>
            <a:endParaRPr sz="1000"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87200" y="4785875"/>
            <a:ext cx="3369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rPr>
              <a:t>Introduction to Digital Arts and Humanities</a:t>
            </a:r>
            <a:endParaRPr sz="1000"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92400" y="4785875"/>
            <a:ext cx="285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rPr>
              <a:t>Fall 2023</a:t>
            </a:r>
            <a:endParaRPr sz="1000"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5025" y="165025"/>
            <a:ext cx="7109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6018D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Heritage By The Numbers: </a:t>
            </a:r>
            <a:endParaRPr sz="1800">
              <a:solidFill>
                <a:srgbClr val="56018D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6018D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Exploring The Harvard Art Museum Collections</a:t>
            </a:r>
            <a:endParaRPr sz="1800">
              <a:solidFill>
                <a:srgbClr val="56018D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82" y="2702450"/>
            <a:ext cx="2353730" cy="1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500" y="2702444"/>
            <a:ext cx="2430900" cy="199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6249" y="2726694"/>
            <a:ext cx="2851501" cy="19477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01800" y="719800"/>
            <a:ext cx="8540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This project introduces us to big data analysis by comparing organised visual parsing through the Harvard Art Museum website to automated machine parsing through CSV files on Jupyter Notebooks. </a:t>
            </a:r>
            <a:endParaRPr sz="1200">
              <a:solidFill>
                <a:srgbClr val="595959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01800" y="1274225"/>
            <a:ext cx="4166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02B9D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Process:</a:t>
            </a:r>
            <a:endParaRPr sz="1200">
              <a:solidFill>
                <a:srgbClr val="702B9D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Figtree"/>
              <a:buChar char="-"/>
            </a:pPr>
            <a:r>
              <a:rPr lang="en-GB" sz="1100">
                <a:solidFill>
                  <a:srgbClr val="595959"/>
                </a:solidFill>
                <a:latin typeface="Figtree"/>
                <a:ea typeface="Figtree"/>
                <a:cs typeface="Figtree"/>
                <a:sym typeface="Figtree"/>
              </a:rPr>
              <a:t>Manually compared HAM collections via user-friendly website to an overwhelming CSV file.</a:t>
            </a:r>
            <a:endParaRPr sz="1100">
              <a:solidFill>
                <a:srgbClr val="595959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Figtree"/>
              <a:buChar char="-"/>
            </a:pPr>
            <a:r>
              <a:rPr lang="en-GB" sz="1100">
                <a:solidFill>
                  <a:srgbClr val="595959"/>
                </a:solidFill>
                <a:latin typeface="Figtree"/>
                <a:ea typeface="Figtree"/>
                <a:cs typeface="Figtree"/>
                <a:sym typeface="Figtree"/>
              </a:rPr>
              <a:t>Leveraged Jupyter Notebooks on PositCloud to analyse extensive cultural data through the production of thematic word clouds. </a:t>
            </a:r>
            <a:endParaRPr sz="1100">
              <a:solidFill>
                <a:srgbClr val="595959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616000" y="1274225"/>
            <a:ext cx="41664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02B9D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Findings</a:t>
            </a:r>
            <a:r>
              <a:rPr lang="en-GB" sz="1200">
                <a:solidFill>
                  <a:srgbClr val="702B9D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:</a:t>
            </a:r>
            <a:endParaRPr sz="1200">
              <a:solidFill>
                <a:srgbClr val="702B9D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Figtree"/>
              <a:buChar char="-"/>
            </a:pPr>
            <a:r>
              <a:rPr lang="en-GB" sz="1100">
                <a:solidFill>
                  <a:srgbClr val="595959"/>
                </a:solidFill>
                <a:latin typeface="Figtree"/>
                <a:ea typeface="Figtree"/>
                <a:cs typeface="Figtree"/>
                <a:sym typeface="Figtree"/>
              </a:rPr>
              <a:t>Information availability, tagging, and categorisation is crucial to successful data analysis.</a:t>
            </a:r>
            <a:endParaRPr sz="1100">
              <a:solidFill>
                <a:srgbClr val="595959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Figtree"/>
              <a:buChar char="-"/>
            </a:pPr>
            <a:r>
              <a:rPr lang="en-GB" sz="1100">
                <a:solidFill>
                  <a:srgbClr val="595959"/>
                </a:solidFill>
                <a:latin typeface="Figtree"/>
                <a:ea typeface="Figtree"/>
                <a:cs typeface="Figtree"/>
                <a:sym typeface="Figtree"/>
              </a:rPr>
              <a:t>Word clouds highlight thematic focuses for each culture giving insight to an institution’s acquisition interests.</a:t>
            </a:r>
            <a:endParaRPr sz="1100">
              <a:solidFill>
                <a:srgbClr val="595959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