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695" r:id="rId4"/>
  </p:sldMasterIdLst>
  <p:notesMasterIdLst>
    <p:notesMasterId r:id="rId19"/>
  </p:notesMasterIdLst>
  <p:sldIdLst>
    <p:sldId id="281" r:id="rId5"/>
    <p:sldId id="329" r:id="rId6"/>
    <p:sldId id="352" r:id="rId7"/>
    <p:sldId id="348" r:id="rId8"/>
    <p:sldId id="351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27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6654" autoAdjust="0"/>
  </p:normalViewPr>
  <p:slideViewPr>
    <p:cSldViewPr snapToGrid="0">
      <p:cViewPr varScale="1">
        <p:scale>
          <a:sx n="65" d="100"/>
          <a:sy n="65" d="100"/>
        </p:scale>
        <p:origin x="94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7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9C3B0-7FC1-4378-9968-8A922A367739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AE6C8-9565-4E53-87CF-E9657222E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8-9565-4E53-87CF-E9657222EB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9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BAU: business as usual</a:t>
            </a:r>
          </a:p>
          <a:p>
            <a:endParaRPr lang="en-US" dirty="0"/>
          </a:p>
          <a:p>
            <a:r>
              <a:rPr lang="en-US" sz="1200" dirty="0" err="1"/>
              <a:t>GroupM</a:t>
            </a:r>
            <a:r>
              <a:rPr lang="en-US" sz="1200" dirty="0"/>
              <a:t> is the number one global media investment management group</a:t>
            </a:r>
            <a:endParaRPr lang="en-US" dirty="0"/>
          </a:p>
          <a:p>
            <a:r>
              <a:rPr lang="en-US" dirty="0"/>
              <a:t>Since 2011,</a:t>
            </a:r>
            <a:r>
              <a:rPr lang="en-US" baseline="0" dirty="0"/>
              <a:t> </a:t>
            </a:r>
            <a:r>
              <a:rPr lang="en-US" baseline="0" dirty="0" err="1"/>
              <a:t>NashTech</a:t>
            </a:r>
            <a:r>
              <a:rPr lang="en-US" baseline="0" dirty="0"/>
              <a:t> have started with </a:t>
            </a:r>
            <a:r>
              <a:rPr lang="en-US" baseline="0" dirty="0" err="1"/>
              <a:t>GroupM</a:t>
            </a:r>
            <a:r>
              <a:rPr lang="en-US" baseline="0" dirty="0"/>
              <a:t> account for projects in Australia and Singapore. We have been providing system development, system </a:t>
            </a:r>
            <a:r>
              <a:rPr lang="en-US" sz="1200" dirty="0"/>
              <a:t>maintenance </a:t>
            </a:r>
            <a:r>
              <a:rPr lang="en-US" baseline="0" dirty="0"/>
              <a:t>and support on demands. Currently, we have 4 projects in </a:t>
            </a:r>
            <a:r>
              <a:rPr lang="en-US" baseline="0" dirty="0" err="1"/>
              <a:t>GroupM</a:t>
            </a:r>
            <a:r>
              <a:rPr lang="en-US" baseline="0" dirty="0"/>
              <a:t> account with total 10 headcounts. They are Red Flag Report, 6</a:t>
            </a:r>
            <a:r>
              <a:rPr lang="en-US" baseline="30000" dirty="0"/>
              <a:t>th</a:t>
            </a:r>
            <a:r>
              <a:rPr lang="en-US" baseline="0" dirty="0"/>
              <a:t> Sense Dashboard, </a:t>
            </a:r>
            <a:r>
              <a:rPr lang="en-US" baseline="0" dirty="0" err="1"/>
              <a:t>Autoscan</a:t>
            </a:r>
            <a:r>
              <a:rPr lang="en-US" baseline="0" dirty="0"/>
              <a:t> and GCC Report. Each project has different characteristics, therefore we applied different methodology for management such as Scrum, Kanban and </a:t>
            </a:r>
            <a:r>
              <a:rPr lang="en-US" baseline="0" dirty="0" err="1"/>
              <a:t>Scrumban</a:t>
            </a:r>
            <a:r>
              <a:rPr lang="en-US" baseline="0" dirty="0"/>
              <a:t>.</a:t>
            </a:r>
          </a:p>
          <a:p>
            <a:r>
              <a:rPr lang="en-US" dirty="0"/>
              <a:t>In next coming</a:t>
            </a:r>
            <a:r>
              <a:rPr lang="en-US" baseline="0" dirty="0"/>
              <a:t> sections, I will go through details of each projects, starting with Red Flag Report.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8-9565-4E53-87CF-E9657222EB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6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GroupM</a:t>
            </a:r>
            <a:r>
              <a:rPr lang="en-US" baseline="0" dirty="0"/>
              <a:t> </a:t>
            </a:r>
            <a:r>
              <a:rPr lang="en-US" baseline="0" dirty="0" err="1"/>
              <a:t>Xaxis</a:t>
            </a:r>
            <a:r>
              <a:rPr lang="en-US" baseline="0" dirty="0"/>
              <a:t> then would like to expand business to other markets, improve performance, centralize data in AWS for scalability , therefore we build the next generation for Red Flag Report, called 6</a:t>
            </a:r>
            <a:r>
              <a:rPr lang="en-US" baseline="30000" dirty="0"/>
              <a:t>th</a:t>
            </a:r>
            <a:r>
              <a:rPr lang="en-US" baseline="0" dirty="0"/>
              <a:t> Sense dashboard. By doing this, we will help client to setup application to pull data from 12 markets with multiple data sources, such as APN, SF, TTD, </a:t>
            </a:r>
            <a:r>
              <a:rPr lang="en-US" baseline="0" dirty="0" err="1"/>
              <a:t>Videology</a:t>
            </a:r>
            <a:r>
              <a:rPr lang="en-US" baseline="0" dirty="0"/>
              <a:t>, DBM, … then create new 11 report templates on Tableau. We also will implement an web application dashboard to support multiple advanced features.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20562-4DE5-46C8-95E1-359028AA7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7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are</a:t>
            </a:r>
            <a:r>
              <a:rPr lang="en-US" baseline="0" dirty="0"/>
              <a:t> our solutions: we provide 5 head count working with latest technologies such as: </a:t>
            </a:r>
            <a:r>
              <a:rPr lang="en-US" baseline="0" dirty="0" err="1"/>
              <a:t>.Net</a:t>
            </a:r>
            <a:r>
              <a:rPr lang="en-US" baseline="0" dirty="0"/>
              <a:t> Core, asp.net core, AWS, Restful API, SOAP, FTP, </a:t>
            </a:r>
            <a:r>
              <a:rPr lang="en-US" baseline="0" dirty="0" err="1"/>
              <a:t>docker</a:t>
            </a:r>
            <a:r>
              <a:rPr lang="en-US" baseline="0" dirty="0"/>
              <a:t> and </a:t>
            </a:r>
            <a:r>
              <a:rPr lang="en-US" baseline="0" dirty="0" err="1"/>
              <a:t>tableu</a:t>
            </a:r>
            <a:r>
              <a:rPr lang="en-US" baseline="0" dirty="0"/>
              <a:t>. For management, we use </a:t>
            </a:r>
            <a:r>
              <a:rPr lang="en-US" baseline="0" dirty="0" err="1"/>
              <a:t>Scrumban</a:t>
            </a:r>
            <a:r>
              <a:rPr lang="en-US" baseline="0" dirty="0"/>
              <a:t> methodology, SVN, Trello, Email and Skype.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20562-4DE5-46C8-95E1-359028AA7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1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8-9565-4E53-87CF-E9657222EB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7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 for your time and please feel free to ask if any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8-9565-4E53-87CF-E9657222EB7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7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E6C8-9565-4E53-87CF-E9657222EB7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20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3362" y="1888177"/>
            <a:ext cx="8178140" cy="252612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362" y="4690804"/>
            <a:ext cx="8178140" cy="100935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 b="49164"/>
          <a:stretch/>
        </p:blipFill>
        <p:spPr>
          <a:xfrm>
            <a:off x="0" y="-9939"/>
            <a:ext cx="12189976" cy="302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7620"/>
            <a:ext cx="10515600" cy="447675"/>
          </a:xfr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en-US"/>
            </a:lvl1pPr>
          </a:lstStyle>
          <a:p>
            <a:pPr lvl="0" algn="ctr"/>
            <a:r>
              <a:rPr lang="vi-VN" dirty="0"/>
              <a:t>CLICK TO EDIT TITLE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484188" y="3344702"/>
            <a:ext cx="2549525" cy="10771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5" hasCustomPrompt="1"/>
          </p:nvPr>
        </p:nvSpPr>
        <p:spPr>
          <a:xfrm>
            <a:off x="3366534" y="3344702"/>
            <a:ext cx="2549525" cy="10771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6" hasCustomPrompt="1"/>
          </p:nvPr>
        </p:nvSpPr>
        <p:spPr>
          <a:xfrm>
            <a:off x="6288640" y="3344702"/>
            <a:ext cx="2549525" cy="10771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9220683" y="3344702"/>
            <a:ext cx="2549525" cy="10771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84188" y="4695342"/>
            <a:ext cx="2549525" cy="582337"/>
          </a:xfrm>
        </p:spPr>
        <p:txBody>
          <a:bodyPr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vi-VN" dirty="0"/>
              <a:t>ADD TITLE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3366535" y="4695342"/>
            <a:ext cx="2549525" cy="582337"/>
          </a:xfrm>
        </p:spPr>
        <p:txBody>
          <a:bodyPr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vi-VN" dirty="0"/>
              <a:t>ADD TITLE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288640" y="4695342"/>
            <a:ext cx="2549525" cy="582337"/>
          </a:xfrm>
        </p:spPr>
        <p:txBody>
          <a:bodyPr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vi-VN" dirty="0"/>
              <a:t>ADD TITLE</a:t>
            </a:r>
            <a:endParaRPr lang="en-US" dirty="0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9220683" y="4695342"/>
            <a:ext cx="2549525" cy="582337"/>
          </a:xfrm>
        </p:spPr>
        <p:txBody>
          <a:bodyPr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vi-VN" dirty="0"/>
              <a:t>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484188" y="5312651"/>
            <a:ext cx="2549525" cy="111283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vi-VN"/>
              <a:t>Click to add short description</a:t>
            </a:r>
            <a:endParaRPr lang="en-US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3366534" y="5312651"/>
            <a:ext cx="2549525" cy="111283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vi-VN"/>
              <a:t>Click to add short description</a:t>
            </a:r>
            <a:endParaRPr lang="en-US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6288640" y="5312651"/>
            <a:ext cx="2549525" cy="111283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vi-VN"/>
              <a:t>Click to add short description</a:t>
            </a:r>
            <a:endParaRPr lang="en-US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9220683" y="5312651"/>
            <a:ext cx="2549525" cy="111283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vi-VN"/>
              <a:t>Click to add short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52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46465"/>
            <a:ext cx="10515600" cy="519458"/>
          </a:xfr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en-US"/>
            </a:lvl1pPr>
          </a:lstStyle>
          <a:p>
            <a:pPr lvl="0" algn="ctr"/>
            <a:r>
              <a:rPr lang="vi-VN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132934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0900"/>
            <a:ext cx="5157787" cy="3951908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32934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120900"/>
            <a:ext cx="5183188" cy="3951908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97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tatement">
    <p:bg>
      <p:bgPr>
        <a:blipFill dpi="0" rotWithShape="1">
          <a:blip r:embed="rId2">
            <a:lum/>
          </a:blip>
          <a:srcRect/>
          <a:stretch>
            <a:fillRect l="-1000" t="-5000" r="34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73" y="0"/>
            <a:ext cx="6076355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7238999" y="1958748"/>
            <a:ext cx="3113315" cy="3201081"/>
          </a:xfrm>
        </p:spPr>
        <p:txBody>
          <a:bodyPr/>
          <a:lstStyle>
            <a:lvl1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97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tatement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62" y="0"/>
            <a:ext cx="6076355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44943" y="0"/>
            <a:ext cx="9470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>
          <a:xfrm>
            <a:off x="7238999" y="1958748"/>
            <a:ext cx="3113315" cy="3201081"/>
          </a:xfrm>
        </p:spPr>
        <p:txBody>
          <a:bodyPr/>
          <a:lstStyle>
            <a:lvl1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5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tatement 3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62" y="0"/>
            <a:ext cx="6076355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943" y="0"/>
            <a:ext cx="9470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7238999" y="1958748"/>
            <a:ext cx="3113315" cy="3201081"/>
          </a:xfrm>
        </p:spPr>
        <p:txBody>
          <a:bodyPr/>
          <a:lstStyle>
            <a:lvl1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56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6464"/>
            <a:ext cx="10515600" cy="549275"/>
          </a:xfr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en-US"/>
            </a:lvl1pPr>
          </a:lstStyle>
          <a:p>
            <a:pPr lvl="0" algn="ctr"/>
            <a:r>
              <a:rPr lang="vi-VN" dirty="0"/>
              <a:t>CLICK TO EDIT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"/>
            <a:ext cx="961901" cy="5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2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0825"/>
            <a:ext cx="10515600" cy="600075"/>
          </a:xfr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en-US" baseline="0"/>
            </a:lvl1pPr>
          </a:lstStyle>
          <a:p>
            <a:pPr lvl="0" algn="ctr"/>
            <a:r>
              <a:rPr lang="vi-VN" dirty="0"/>
              <a:t>CLICK TO EDIT TITLE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939800"/>
          <a:ext cx="12192000" cy="591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1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622299" y="15001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073399" y="15001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511383" y="15001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7949783" y="15001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438983" y="15001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27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622299" y="44465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3073399" y="44465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5511383" y="44465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33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7949783" y="44465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35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10438983" y="44465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32" y="939800"/>
            <a:ext cx="575492" cy="330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91" y="939800"/>
            <a:ext cx="575492" cy="330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538" y="3886200"/>
            <a:ext cx="575492" cy="330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64" y="3886200"/>
            <a:ext cx="575492" cy="330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3886200"/>
            <a:ext cx="575492" cy="330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65515" y="2894682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03500" y="2894682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041484" y="2894682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479884" y="2894682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9969084" y="2894682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65515" y="5833825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603500" y="5833825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041484" y="5833825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479884" y="5833825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69084" y="5833825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7790712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title+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9939"/>
            <a:ext cx="4979504" cy="68679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939"/>
            <a:ext cx="4980298" cy="6858000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0" indent="0" algn="ctr">
              <a:buFont typeface="+mj-lt"/>
              <a:buNone/>
              <a:defRPr/>
            </a:lvl1pPr>
          </a:lstStyle>
          <a:p>
            <a:r>
              <a:rPr lang="vi-VN" dirty="0"/>
              <a:t>background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37946" y="987425"/>
            <a:ext cx="569205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921" y="4343398"/>
            <a:ext cx="3932237" cy="1192697"/>
          </a:xfr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 dirty="0"/>
              <a:t>Click to edit </a:t>
            </a:r>
            <a:r>
              <a:rPr lang="en-US" dirty="0"/>
              <a:t>name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163102" y="1192297"/>
            <a:ext cx="2652505" cy="2654300"/>
          </a:xfr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Place white icon inside here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46" y="-8727"/>
            <a:ext cx="961901" cy="551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58" y="6117675"/>
            <a:ext cx="1068091" cy="7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5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-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9939"/>
            <a:ext cx="4979504" cy="68679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rgbClr val="6D829F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43" y="1465300"/>
            <a:ext cx="5910943" cy="48048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27"/>
            <a:ext cx="961901" cy="551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58" y="6117675"/>
            <a:ext cx="1068091" cy="73038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11629" y="1465299"/>
            <a:ext cx="4003529" cy="480487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682343" y="365125"/>
            <a:ext cx="5910943" cy="83318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Heading line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1629" y="365125"/>
            <a:ext cx="4003529" cy="8331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200" b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 dirty="0"/>
              <a:t>Click to edit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26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-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376057"/>
            <a:ext cx="12192000" cy="2481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rgbClr val="6D829F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097348"/>
            <a:ext cx="11190514" cy="28323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27"/>
            <a:ext cx="961901" cy="551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58" y="6117675"/>
            <a:ext cx="1068091" cy="73038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11629" y="5007429"/>
            <a:ext cx="11190514" cy="150812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1629" y="4507593"/>
            <a:ext cx="11190514" cy="4097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 dirty="0"/>
              <a:t>Click to edit heading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0678"/>
            <a:ext cx="10515600" cy="8272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78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'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4" y="0"/>
            <a:ext cx="4324350" cy="6858000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9288" y="1271588"/>
            <a:ext cx="3260725" cy="4056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vi-VN" dirty="0"/>
              <a:t>Insert profile photo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9075" y="489709"/>
            <a:ext cx="6589158" cy="781879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Full name here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89075" y="1391479"/>
            <a:ext cx="6589158" cy="51683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Title or position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88732" y="2305878"/>
            <a:ext cx="6588868" cy="4082222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56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-435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vi-VN" dirty="0"/>
              <a:t>Click to add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97536"/>
            <a:ext cx="6037072" cy="66446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1901" cy="55191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9788" y="1655099"/>
            <a:ext cx="4494212" cy="3327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17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vi-VN" dirty="0"/>
              <a:t>Click to add title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8"/>
            <a:ext cx="6037072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1901" cy="551910"/>
          </a:xfrm>
          <a:prstGeom prst="rect">
            <a:avLst/>
          </a:prstGeom>
        </p:spPr>
      </p:pic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9788" y="1670486"/>
            <a:ext cx="4494212" cy="370840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352800"/>
            <a:ext cx="3535172" cy="340156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45200" y="3352800"/>
            <a:ext cx="2413000" cy="340156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16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1901" cy="55191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204107"/>
            <a:ext cx="4989512" cy="985838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vi-VN" dirty="0"/>
              <a:t>Click to add title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7"/>
            <a:ext cx="6037072" cy="363359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2624" y="1371741"/>
            <a:ext cx="4989513" cy="19203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843338"/>
            <a:ext cx="3535172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57763" y="3843338"/>
            <a:ext cx="3500437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17474" y="3843338"/>
            <a:ext cx="4725989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41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7536" y="109727"/>
            <a:ext cx="6049264" cy="57057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666988" y="121538"/>
            <a:ext cx="3403092" cy="338366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53988" y="121539"/>
            <a:ext cx="2305812" cy="33836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53988" y="3645408"/>
            <a:ext cx="5816092" cy="30845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7536" y="5933660"/>
            <a:ext cx="6049264" cy="796323"/>
          </a:xfrm>
          <a:noFill/>
          <a:ln>
            <a:noFill/>
          </a:ln>
        </p:spPr>
        <p:txBody>
          <a:bodyPr lIns="180000" rIns="180000" anchor="ctr">
            <a:normAutofit/>
          </a:bodyPr>
          <a:lstStyle>
            <a:lvl1pPr marL="0" indent="0">
              <a:lnSpc>
                <a:spcPts val="17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vi-VN" dirty="0"/>
              <a:t>aption (optional)</a:t>
            </a:r>
          </a:p>
        </p:txBody>
      </p:sp>
    </p:spTree>
    <p:extLst>
      <p:ext uri="{BB962C8B-B14F-4D97-AF65-F5344CB8AC3E}">
        <p14:creationId xmlns:p14="http://schemas.microsoft.com/office/powerpoint/2010/main" val="2060198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594" y="6007748"/>
            <a:ext cx="12192594" cy="663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78" y="5993537"/>
            <a:ext cx="749013" cy="746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61901" cy="5519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488" y="6117684"/>
            <a:ext cx="523965" cy="426276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1119224" y="6169991"/>
            <a:ext cx="1567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ea typeface="Arial" charset="0"/>
                <a:cs typeface="Arial" charset="0"/>
              </a:rPr>
              <a:t>Type of Service:  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7099966" y="6169325"/>
            <a:ext cx="1139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>
                    <a:lumMod val="50000"/>
                  </a:srgbClr>
                </a:solidFill>
                <a:ea typeface="Arial" charset="0"/>
                <a:cs typeface="Arial" charset="0"/>
              </a:rPr>
              <a:t>Technology</a:t>
            </a:r>
            <a:r>
              <a:rPr lang="vi-VN" sz="1400" dirty="0">
                <a:solidFill>
                  <a:srgbClr val="FFFFFF">
                    <a:lumMod val="50000"/>
                  </a:srgbClr>
                </a:solidFill>
                <a:ea typeface="Arial" charset="0"/>
                <a:cs typeface="Arial" charset="0"/>
              </a:rPr>
              <a:t>:</a:t>
            </a:r>
            <a:endParaRPr lang="en-US" sz="1400" dirty="0">
              <a:solidFill>
                <a:srgbClr val="323232"/>
              </a:solidFill>
            </a:endParaRP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2542610" y="5907080"/>
            <a:ext cx="3722599" cy="83327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Service name</a:t>
            </a:r>
            <a:endParaRPr lang="en-US" dirty="0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8182675" y="5907081"/>
            <a:ext cx="3519468" cy="83327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 flipV="1">
            <a:off x="565830" y="1415512"/>
            <a:ext cx="11136312" cy="76202"/>
          </a:xfrm>
          <a:prstGeom prst="rect">
            <a:avLst/>
          </a:prstGeom>
          <a:solidFill>
            <a:schemeClr val="tx2">
              <a:lumMod val="75000"/>
              <a:alpha val="16000"/>
            </a:schemeClr>
          </a:solidFill>
          <a:ln>
            <a:noFill/>
          </a:ln>
          <a:effectLst>
            <a:outerShdw dist="23000" dir="5400000" sx="1000" sy="1000" rotWithShape="0">
              <a:schemeClr val="tx1">
                <a:alpha val="72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894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3788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5682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75766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94708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31365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532591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75153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3" hasCustomPrompt="1"/>
          </p:nvPr>
        </p:nvSpPr>
        <p:spPr>
          <a:xfrm>
            <a:off x="598488" y="252440"/>
            <a:ext cx="1604355" cy="9037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vi-VN" dirty="0"/>
              <a:t>Client logo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857" y="333164"/>
            <a:ext cx="1306285" cy="968706"/>
          </a:xfrm>
          <a:prstGeom prst="rect">
            <a:avLst/>
          </a:prstGeom>
        </p:spPr>
      </p:pic>
      <p:sp>
        <p:nvSpPr>
          <p:cNvPr id="44" name="Picture Placeholder 41"/>
          <p:cNvSpPr>
            <a:spLocks noGrp="1"/>
          </p:cNvSpPr>
          <p:nvPr>
            <p:ph type="pic" sz="quarter" idx="14" hasCustomPrompt="1"/>
          </p:nvPr>
        </p:nvSpPr>
        <p:spPr>
          <a:xfrm>
            <a:off x="2355243" y="252440"/>
            <a:ext cx="1604355" cy="9037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vi-VN" dirty="0"/>
              <a:t>Client logo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559850" y="1676400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The Challenge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559850" y="3757651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Results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565830" y="1676400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Who are...?</a:t>
            </a:r>
            <a:endParaRPr lang="en-US" dirty="0"/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565830" y="3768908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Solutions &amp; Benefits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9"/>
          </p:nvPr>
        </p:nvSpPr>
        <p:spPr>
          <a:xfrm>
            <a:off x="565150" y="2308225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2"/>
          <p:cNvSpPr>
            <a:spLocks noGrp="1"/>
          </p:cNvSpPr>
          <p:nvPr>
            <p:ph type="body" sz="quarter" idx="20"/>
          </p:nvPr>
        </p:nvSpPr>
        <p:spPr>
          <a:xfrm>
            <a:off x="6559850" y="2308225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1"/>
          </p:nvPr>
        </p:nvSpPr>
        <p:spPr>
          <a:xfrm>
            <a:off x="6559850" y="4406526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2"/>
          </p:nvPr>
        </p:nvSpPr>
        <p:spPr>
          <a:xfrm>
            <a:off x="564622" y="4406526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980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594" y="6007748"/>
            <a:ext cx="12192594" cy="663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61901" cy="5519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488" y="6117684"/>
            <a:ext cx="523965" cy="426276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559850" y="6121142"/>
            <a:ext cx="589471" cy="436821"/>
            <a:chOff x="17613851" y="12084498"/>
            <a:chExt cx="1305921" cy="967739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13851" y="12084498"/>
              <a:ext cx="891274" cy="89127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01500" y="12633965"/>
              <a:ext cx="418272" cy="418272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 userDrawn="1"/>
        </p:nvSpPr>
        <p:spPr>
          <a:xfrm>
            <a:off x="1119224" y="6169991"/>
            <a:ext cx="1567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ea typeface="Arial" charset="0"/>
                <a:cs typeface="Arial" charset="0"/>
              </a:rPr>
              <a:t>Type of Service:  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7173706" y="616932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solidFill>
                  <a:srgbClr val="FFFFFF">
                    <a:lumMod val="50000"/>
                  </a:srgbClr>
                </a:solidFill>
                <a:ea typeface="Arial" charset="0"/>
                <a:cs typeface="Arial" charset="0"/>
              </a:rPr>
              <a:t>Function:</a:t>
            </a:r>
            <a:endParaRPr lang="en-US" sz="1400" dirty="0">
              <a:solidFill>
                <a:srgbClr val="323232"/>
              </a:solidFill>
            </a:endParaRP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2542610" y="5907080"/>
            <a:ext cx="3722599" cy="83327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Service name</a:t>
            </a:r>
            <a:endParaRPr lang="en-US" dirty="0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8064691" y="5907081"/>
            <a:ext cx="3637452" cy="83327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 flipV="1">
            <a:off x="565830" y="1415512"/>
            <a:ext cx="11136312" cy="76202"/>
          </a:xfrm>
          <a:prstGeom prst="rect">
            <a:avLst/>
          </a:prstGeom>
          <a:solidFill>
            <a:schemeClr val="tx2">
              <a:lumMod val="75000"/>
              <a:alpha val="16000"/>
            </a:schemeClr>
          </a:solidFill>
          <a:ln>
            <a:noFill/>
          </a:ln>
          <a:effectLst>
            <a:outerShdw dist="23000" dir="5400000" sx="1000" sy="1000" rotWithShape="0">
              <a:schemeClr val="tx1">
                <a:alpha val="72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894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3788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5682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75766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94708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31365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532591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75153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3" hasCustomPrompt="1"/>
          </p:nvPr>
        </p:nvSpPr>
        <p:spPr>
          <a:xfrm>
            <a:off x="598488" y="252440"/>
            <a:ext cx="1604355" cy="9037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vi-VN" dirty="0"/>
              <a:t>Client logo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857" y="333164"/>
            <a:ext cx="1306285" cy="968706"/>
          </a:xfrm>
          <a:prstGeom prst="rect">
            <a:avLst/>
          </a:prstGeom>
        </p:spPr>
      </p:pic>
      <p:sp>
        <p:nvSpPr>
          <p:cNvPr id="44" name="Picture Placeholder 41"/>
          <p:cNvSpPr>
            <a:spLocks noGrp="1"/>
          </p:cNvSpPr>
          <p:nvPr>
            <p:ph type="pic" sz="quarter" idx="14" hasCustomPrompt="1"/>
          </p:nvPr>
        </p:nvSpPr>
        <p:spPr>
          <a:xfrm>
            <a:off x="2355243" y="252440"/>
            <a:ext cx="1604355" cy="9037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vi-VN" dirty="0"/>
              <a:t>Client logo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559850" y="1676400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The Challenge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559850" y="3757651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Results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565830" y="1676400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Who are...?</a:t>
            </a:r>
            <a:endParaRPr lang="en-US" dirty="0"/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565830" y="3768908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Solutions &amp; Benefits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9"/>
          </p:nvPr>
        </p:nvSpPr>
        <p:spPr>
          <a:xfrm>
            <a:off x="565150" y="2308225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2"/>
          <p:cNvSpPr>
            <a:spLocks noGrp="1"/>
          </p:cNvSpPr>
          <p:nvPr>
            <p:ph type="body" sz="quarter" idx="20"/>
          </p:nvPr>
        </p:nvSpPr>
        <p:spPr>
          <a:xfrm>
            <a:off x="6559850" y="2308225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1"/>
          </p:nvPr>
        </p:nvSpPr>
        <p:spPr>
          <a:xfrm>
            <a:off x="6559850" y="4406526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2"/>
          </p:nvPr>
        </p:nvSpPr>
        <p:spPr>
          <a:xfrm>
            <a:off x="564622" y="4406526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5899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">
    <p:bg>
      <p:bgPr>
        <a:solidFill>
          <a:srgbClr val="ECF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12192000" cy="2609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7650" y="2705239"/>
            <a:ext cx="407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>
                <a:solidFill>
                  <a:srgbClr val="CB2236"/>
                </a:solidFill>
              </a:rPr>
              <a:t>THANK YOU</a:t>
            </a:r>
            <a:endParaRPr lang="en-US" sz="4000" dirty="0">
              <a:solidFill>
                <a:srgbClr val="CB223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7650" y="3584654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6D829F"/>
                </a:solidFill>
              </a:rPr>
              <a:t>www.nashtechglobal.com</a:t>
            </a:r>
          </a:p>
        </p:txBody>
      </p:sp>
    </p:spTree>
    <p:extLst>
      <p:ext uri="{BB962C8B-B14F-4D97-AF65-F5344CB8AC3E}">
        <p14:creationId xmlns:p14="http://schemas.microsoft.com/office/powerpoint/2010/main" val="7666283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798-E058-4E98-977A-B956C0A81472}" type="datetimeFigureOut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8/16/2019</a:t>
            </a:fld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48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798-E058-4E98-977A-B956C0A81472}" type="datetimeFigureOut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8/16/2019</a:t>
            </a:fld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8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Pr>
        <a:blipFill dpi="0" rotWithShape="1">
          <a:blip r:embed="rId2">
            <a:lum/>
          </a:blip>
          <a:srcRect/>
          <a:stretch>
            <a:fillRect t="-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8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798-E058-4E98-977A-B956C0A81472}" type="datetimeFigureOut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8/16/2019</a:t>
            </a:fld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71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 marL="457109" indent="-457109"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 marL="594400" indent="-594400">
              <a:defRPr sz="1800"/>
            </a:lvl1pPr>
            <a:lvl2pPr>
              <a:defRPr sz="14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 descr="Nashtech_Top_Bar_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507" y="301516"/>
            <a:ext cx="11618987" cy="8001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1127" y="274639"/>
            <a:ext cx="10972800" cy="811212"/>
          </a:xfrm>
          <a:noFill/>
        </p:spPr>
        <p:txBody>
          <a:bodyPr wrap="square" lIns="0" tIns="0" rIns="0" bIns="0" rtlCol="0">
            <a:noAutofit/>
          </a:bodyPr>
          <a:lstStyle>
            <a:lvl1pPr algn="l">
              <a:defRPr lang="en-US" sz="3799">
                <a:solidFill>
                  <a:schemeClr val="bg1"/>
                </a:solidFill>
                <a:ea typeface="+mn-ea"/>
                <a:cs typeface="FS Ingrid Light"/>
              </a:defRPr>
            </a:lvl1pPr>
          </a:lstStyle>
          <a:p>
            <a:pPr marL="0" lvl="0" algn="l"/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6507" y="6350000"/>
            <a:ext cx="11618987" cy="794"/>
          </a:xfrm>
          <a:prstGeom prst="line">
            <a:avLst/>
          </a:prstGeom>
          <a:ln w="12700">
            <a:solidFill>
              <a:srgbClr val="A5A6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5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0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4">
    <p:bg>
      <p:bgPr>
        <a:blipFill dpi="0" rotWithShape="1">
          <a:blip r:embed="rId2">
            <a:lum/>
          </a:blip>
          <a:srcRect/>
          <a:stretch>
            <a:fillRect l="-4000" t="-4000" r="-4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5">
    <p:bg>
      <p:bgPr>
        <a:blipFill dpi="0" rotWithShape="1">
          <a:blip r:embed="rId2">
            <a:lum/>
          </a:blip>
          <a:srcRect/>
          <a:stretch>
            <a:fillRect t="-20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5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5">
    <p:bg>
      <p:bgPr>
        <a:blipFill dpi="0" rotWithShape="1">
          <a:blip r:embed="rId2">
            <a:lum/>
          </a:blip>
          <a:srcRect/>
          <a:stretch>
            <a:fillRect l="-2000" t="-9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6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7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7990"/>
            <a:ext cx="10515600" cy="538696"/>
          </a:xfrm>
        </p:spPr>
        <p:txBody>
          <a:bodyPr anchor="t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vi-VN" dirty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33061"/>
            <a:ext cx="10515600" cy="5043902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6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A798-E058-4E98-977A-B956C0A81472}" type="datetimeFigureOut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8/16/2019</a:t>
            </a:fld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1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 smtClean="0">
          <a:solidFill>
            <a:schemeClr val="accent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120000"/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LucidaGrande" charset="0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LucidaGrande" charset="0"/>
        <a:buChar char="◇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LucidaGrande" charset="0"/>
        <a:buChar char="-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ATT Auto Parts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Alican</a:t>
            </a:r>
            <a:r>
              <a:rPr lang="en-US" dirty="0"/>
              <a:t> </a:t>
            </a:r>
            <a:r>
              <a:rPr lang="en-US" dirty="0" err="1"/>
              <a:t>Özer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/>
              <a:t>Thang Mai – Tam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94" y="696686"/>
            <a:ext cx="9614411" cy="57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7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84" y="770426"/>
            <a:ext cx="9951032" cy="60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Mobile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63" y="2272485"/>
            <a:ext cx="1572020" cy="15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2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440"/>
            <a:ext cx="11004327" cy="45253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Overview</a:t>
            </a:r>
          </a:p>
          <a:p>
            <a:r>
              <a:rPr lang="en-US" sz="2400" dirty="0" smtClean="0"/>
              <a:t>Solution</a:t>
            </a:r>
          </a:p>
          <a:p>
            <a:r>
              <a:rPr lang="en-US" sz="2400" dirty="0" smtClean="0"/>
              <a:t>System architecture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27" y="404733"/>
            <a:ext cx="10972800" cy="68111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 Auto Parts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924" y="1958424"/>
            <a:ext cx="4244966" cy="317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The need: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A website to sell auto parts</a:t>
            </a:r>
            <a:endParaRPr lang="en-US" sz="2400" baseline="30000" dirty="0"/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Scalable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Better performance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Centralized in AWS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buFont typeface="Arial"/>
              <a:buChar char="•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719584" y="1958424"/>
            <a:ext cx="5226610" cy="23226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defRPr sz="2800">
                <a:solidFill>
                  <a:schemeClr val="accent3">
                    <a:lumMod val="75000"/>
                  </a:schemeClr>
                </a:solidFill>
              </a:defRPr>
            </a:lvl1pPr>
            <a:lvl2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  <a:defRPr sz="2400"/>
            </a:lvl2pPr>
          </a:lstStyle>
          <a:p>
            <a:r>
              <a:rPr lang="en-US" dirty="0"/>
              <a:t>Features:</a:t>
            </a:r>
          </a:p>
          <a:p>
            <a:pPr lvl="1"/>
            <a:r>
              <a:rPr lang="en-US" dirty="0" smtClean="0"/>
              <a:t>Product List</a:t>
            </a:r>
            <a:endParaRPr lang="en-US" dirty="0"/>
          </a:p>
          <a:p>
            <a:pPr lvl="1"/>
            <a:r>
              <a:rPr lang="en-US" dirty="0" smtClean="0"/>
              <a:t>Product Details</a:t>
            </a:r>
            <a:endParaRPr lang="en-US" baseline="30000" dirty="0"/>
          </a:p>
          <a:p>
            <a:pPr lvl="1"/>
            <a:r>
              <a:rPr lang="en-US" dirty="0" smtClean="0"/>
              <a:t>Support Users register &amp; Login</a:t>
            </a:r>
            <a:endParaRPr lang="en-US" dirty="0"/>
          </a:p>
          <a:p>
            <a:pPr lvl="1"/>
            <a:r>
              <a:rPr lang="en-US" dirty="0" smtClean="0"/>
              <a:t>Buy products and checkout</a:t>
            </a:r>
            <a:endParaRPr lang="en-US" dirty="0"/>
          </a:p>
        </p:txBody>
      </p:sp>
      <p:pic>
        <p:nvPicPr>
          <p:cNvPr id="6" name="Picture 2" descr="Image result for product feature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07" y="2283888"/>
            <a:ext cx="1770905" cy="17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1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87" y="1133061"/>
            <a:ext cx="6622026" cy="50439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provided a </a:t>
            </a:r>
            <a:r>
              <a:rPr lang="en-US" sz="2400" dirty="0"/>
              <a:t>new, end-to-end solution:</a:t>
            </a:r>
          </a:p>
          <a:p>
            <a:pPr lvl="1"/>
            <a:r>
              <a:rPr lang="en-US" sz="1900" dirty="0" smtClean="0"/>
              <a:t>Analyze </a:t>
            </a:r>
            <a:r>
              <a:rPr lang="en-US" sz="1900" dirty="0"/>
              <a:t>- Design – Code – Test - Deliver</a:t>
            </a:r>
          </a:p>
          <a:p>
            <a:pPr lvl="1"/>
            <a:r>
              <a:rPr lang="en-US" sz="1900" dirty="0"/>
              <a:t>Using </a:t>
            </a:r>
            <a:r>
              <a:rPr lang="en-US" sz="1900" dirty="0" smtClean="0"/>
              <a:t>Kanban</a:t>
            </a:r>
            <a:endParaRPr lang="en-US" sz="2800" dirty="0" smtClean="0"/>
          </a:p>
          <a:p>
            <a:r>
              <a:rPr lang="en-US" sz="2400" dirty="0" smtClean="0"/>
              <a:t>Resources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1800" dirty="0" smtClean="0"/>
              <a:t>3 head count</a:t>
            </a:r>
            <a:endParaRPr lang="en-US" dirty="0"/>
          </a:p>
          <a:p>
            <a:r>
              <a:rPr lang="en-US" sz="2400" dirty="0" smtClean="0"/>
              <a:t>Management &amp; Communication Tools</a:t>
            </a:r>
          </a:p>
          <a:p>
            <a:pPr lvl="1"/>
            <a:r>
              <a:rPr lang="en-US" sz="1800" dirty="0" err="1" smtClean="0"/>
              <a:t>Github</a:t>
            </a:r>
            <a:endParaRPr lang="en-US" sz="1800" dirty="0" smtClean="0"/>
          </a:p>
          <a:p>
            <a:pPr lvl="1"/>
            <a:r>
              <a:rPr lang="en-US" sz="2000" dirty="0" smtClean="0"/>
              <a:t>Email</a:t>
            </a:r>
          </a:p>
          <a:p>
            <a:pPr lvl="1"/>
            <a:r>
              <a:rPr lang="en-US" sz="2000" dirty="0" smtClean="0"/>
              <a:t>Fb messenger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447934" y="1100041"/>
            <a:ext cx="4744065" cy="5043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LucidaGrande" charset="0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LucidaGrande" charset="0"/>
              <a:buChar char="◇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-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technologies used:</a:t>
            </a:r>
          </a:p>
          <a:p>
            <a:endParaRPr lang="en-US" dirty="0"/>
          </a:p>
        </p:txBody>
      </p:sp>
      <p:pic>
        <p:nvPicPr>
          <p:cNvPr id="1026" name="Picture 2" descr="Image result for java serv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2" y="1738807"/>
            <a:ext cx="1673238" cy="173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tml css javascri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41" y="2083465"/>
            <a:ext cx="2035511" cy="112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ntellij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603" y="4032309"/>
            <a:ext cx="1291862" cy="12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2" descr="AWS VP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153" y="4465392"/>
            <a:ext cx="1129020" cy="425696"/>
          </a:xfrm>
          <a:prstGeom prst="rect">
            <a:avLst/>
          </a:prstGeom>
        </p:spPr>
      </p:pic>
      <p:pic>
        <p:nvPicPr>
          <p:cNvPr id="1038" name="Picture 14" descr="Image result for tomcat ser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871" y="3969791"/>
            <a:ext cx="1930305" cy="141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0735" y="1639027"/>
            <a:ext cx="1103792" cy="18612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1009" y="5491481"/>
            <a:ext cx="3733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Architectural Overview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52400" y="152400"/>
            <a:ext cx="10975145" cy="260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-258417" y="30943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2" y="696686"/>
            <a:ext cx="9764200" cy="58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5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842962"/>
            <a:ext cx="117824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1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78" y="799922"/>
            <a:ext cx="9928277" cy="58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600200"/>
            <a:ext cx="12106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2149"/>
      </p:ext>
    </p:extLst>
  </p:cSld>
  <p:clrMapOvr>
    <a:masterClrMapping/>
  </p:clrMapOvr>
</p:sld>
</file>

<file path=ppt/theme/theme1.xml><?xml version="1.0" encoding="utf-8"?>
<a:theme xmlns:a="http://schemas.openxmlformats.org/drawingml/2006/main" name="1_NashTech-presentation">
  <a:themeElements>
    <a:clrScheme name="NashTech-defaultcolor">
      <a:dk1>
        <a:srgbClr val="323232"/>
      </a:dk1>
      <a:lt1>
        <a:srgbClr val="FFFFFF"/>
      </a:lt1>
      <a:dk2>
        <a:srgbClr val="6B5188"/>
      </a:dk2>
      <a:lt2>
        <a:srgbClr val="F26E32"/>
      </a:lt2>
      <a:accent1>
        <a:srgbClr val="EBEBEB"/>
      </a:accent1>
      <a:accent2>
        <a:srgbClr val="6D829F"/>
      </a:accent2>
      <a:accent3>
        <a:srgbClr val="7DB4D0"/>
      </a:accent3>
      <a:accent4>
        <a:srgbClr val="CB2236"/>
      </a:accent4>
      <a:accent5>
        <a:srgbClr val="8EB63E"/>
      </a:accent5>
      <a:accent6>
        <a:srgbClr val="F9DB5B"/>
      </a:accent6>
      <a:hlink>
        <a:srgbClr val="CB2236"/>
      </a:hlink>
      <a:folHlink>
        <a:srgbClr val="6F71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F7ACF41-CC6B-4F2F-8FBC-276E123F87B1}" vid="{C2710A67-23B3-4227-B9AF-0FFE8817AE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393331D26FDA47ACB7746EB1096E9B" ma:contentTypeVersion="4" ma:contentTypeDescription="Create a new document." ma:contentTypeScope="" ma:versionID="3280439da9648926472317732d1b52f1">
  <xsd:schema xmlns:xsd="http://www.w3.org/2001/XMLSchema" xmlns:xs="http://www.w3.org/2001/XMLSchema" xmlns:p="http://schemas.microsoft.com/office/2006/metadata/properties" xmlns:ns2="140670e8-552e-4ed4-90a8-2e1fc7c78fb9" targetNamespace="http://schemas.microsoft.com/office/2006/metadata/properties" ma:root="true" ma:fieldsID="7fab94413507f13671cf295f1c9f13f0" ns2:_=""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34CA13-9715-4BBB-80E0-15848CA037FF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40670e8-552e-4ed4-90a8-2e1fc7c78fb9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B31162D-2B37-4B41-9389-951792D21B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209FB7-C22D-4388-BCF8-C35FA08E9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8696</TotalTime>
  <Words>391</Words>
  <Application>Microsoft Office PowerPoint</Application>
  <PresentationFormat>Widescreen</PresentationFormat>
  <Paragraphs>53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FS Ingrid Light</vt:lpstr>
      <vt:lpstr>LucidaGrande</vt:lpstr>
      <vt:lpstr>1_NashTech-presentation</vt:lpstr>
      <vt:lpstr>ATT Auto Parts</vt:lpstr>
      <vt:lpstr>Agenda</vt:lpstr>
      <vt:lpstr>ATT Auto Parts</vt:lpstr>
      <vt:lpstr>The Solution</vt:lpstr>
      <vt:lpstr>Product Architectural Overview</vt:lpstr>
      <vt:lpstr>Screenshots</vt:lpstr>
      <vt:lpstr>Screenshots</vt:lpstr>
      <vt:lpstr>Screenshots</vt:lpstr>
      <vt:lpstr>Screenshots</vt:lpstr>
      <vt:lpstr>Screenshots</vt:lpstr>
      <vt:lpstr>Screenshots</vt:lpstr>
      <vt:lpstr>Screenshots – Mobile 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Nguyen Khanh</dc:creator>
  <cp:lastModifiedBy>Mai Thang</cp:lastModifiedBy>
  <cp:revision>468</cp:revision>
  <dcterms:created xsi:type="dcterms:W3CDTF">2016-09-01T07:19:11Z</dcterms:created>
  <dcterms:modified xsi:type="dcterms:W3CDTF">2019-08-15T21:34:47Z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0x0101004B393331D26FDA47ACB7746EB1096E9B</vt:lpwstr>
  </property>
</Properties>
</file>