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61" r:id="rId7"/>
    <p:sldId id="334" r:id="rId8"/>
    <p:sldId id="304" r:id="rId9"/>
    <p:sldId id="335" r:id="rId10"/>
    <p:sldId id="305" r:id="rId11"/>
    <p:sldId id="336" r:id="rId12"/>
    <p:sldId id="331" r:id="rId13"/>
    <p:sldId id="337" r:id="rId14"/>
    <p:sldId id="333" r:id="rId15"/>
    <p:sldId id="338" r:id="rId16"/>
    <p:sldId id="33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947448-6BFD-4A40-9DC4-76DADFBD55F8}">
          <p14:sldIdLst>
            <p14:sldId id="256"/>
            <p14:sldId id="277"/>
            <p14:sldId id="261"/>
            <p14:sldId id="334"/>
            <p14:sldId id="304"/>
            <p14:sldId id="335"/>
          </p14:sldIdLst>
        </p14:section>
        <p14:section name="Untitled Section" id="{1ADF2BF1-7FFA-4920-96A5-2F3E16E5B212}">
          <p14:sldIdLst>
            <p14:sldId id="305"/>
            <p14:sldId id="336"/>
            <p14:sldId id="331"/>
            <p14:sldId id="337"/>
            <p14:sldId id="333"/>
            <p14:sldId id="338"/>
            <p14:sldId id="332"/>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2494" autoAdjust="0"/>
  </p:normalViewPr>
  <p:slideViewPr>
    <p:cSldViewPr snapToGrid="0">
      <p:cViewPr varScale="1">
        <p:scale>
          <a:sx n="74" d="100"/>
          <a:sy n="74" d="100"/>
        </p:scale>
        <p:origin x="950"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7/25/2022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Jonathan Chow and Kartik Mehta</a:t>
            </a:r>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Jonathan Chow and Kartik Mehta</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Harvard Business Review proposal</a:t>
            </a:r>
          </a:p>
          <a:p>
            <a:pPr marL="171450" indent="-171450">
              <a:buFont typeface="Arial" panose="020B0604020202020204" pitchFamily="34" charset="0"/>
              <a:buChar char="•"/>
            </a:pPr>
            <a:r>
              <a:rPr lang="en-US" b="0" dirty="0"/>
              <a:t>Would likely require training </a:t>
            </a:r>
          </a:p>
          <a:p>
            <a:pPr marL="171450" indent="-171450">
              <a:buFont typeface="Arial" panose="020B0604020202020204" pitchFamily="34" charset="0"/>
              <a:buChar char="•"/>
            </a:pPr>
            <a:r>
              <a:rPr lang="en-US" b="0" dirty="0"/>
              <a:t>Must be done consistently by all leaders</a:t>
            </a:r>
          </a:p>
          <a:p>
            <a:pPr marL="0" indent="0">
              <a:buFont typeface="Arial" panose="020B0604020202020204" pitchFamily="34" charset="0"/>
              <a:buNone/>
            </a:pPr>
            <a:r>
              <a:rPr lang="en-US" b="0" dirty="0"/>
              <a:t>Example: </a:t>
            </a:r>
            <a:r>
              <a:rPr lang="en-US" b="0" i="0" dirty="0">
                <a:solidFill>
                  <a:srgbClr val="282828"/>
                </a:solidFill>
                <a:effectLst/>
                <a:latin typeface="Tiempos Text"/>
              </a:rPr>
              <a:t>At a leading tech firm, senior executives spend 30 minutes at the start of meetings reading detailed summaries of proposals and their supporting facts, so that they can take evidence-based actions</a:t>
            </a:r>
            <a:endParaRPr lang="en-US" b="0"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
        <p:nvSpPr>
          <p:cNvPr id="5" name="Footer Placeholder 4">
            <a:extLst>
              <a:ext uri="{FF2B5EF4-FFF2-40B4-BE49-F238E27FC236}">
                <a16:creationId xmlns:a16="http://schemas.microsoft.com/office/drawing/2014/main" id="{38D93472-1A9D-4FCF-BFFC-1BE7C964B1FD}"/>
              </a:ext>
            </a:extLst>
          </p:cNvPr>
          <p:cNvSpPr>
            <a:spLocks noGrp="1"/>
          </p:cNvSpPr>
          <p:nvPr>
            <p:ph type="ftr" sz="quarter" idx="4"/>
          </p:nvPr>
        </p:nvSpPr>
        <p:spPr/>
        <p:txBody>
          <a:bodyPr/>
          <a:lstStyle/>
          <a:p>
            <a:r>
              <a:rPr lang="en-US"/>
              <a:t>Jonathan Chow and Kartik Mehta</a:t>
            </a:r>
            <a:endParaRPr lang="en-US" dirty="0"/>
          </a:p>
        </p:txBody>
      </p:sp>
    </p:spTree>
    <p:extLst>
      <p:ext uri="{BB962C8B-B14F-4D97-AF65-F5344CB8AC3E}">
        <p14:creationId xmlns:p14="http://schemas.microsoft.com/office/powerpoint/2010/main" val="113269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None/>
            </a:pPr>
            <a:r>
              <a:rPr lang="en-US" sz="1200" b="0" i="0" u="none" dirty="0">
                <a:solidFill>
                  <a:srgbClr val="000000"/>
                </a:solidFill>
                <a:effectLst/>
                <a:latin typeface="Calibri" panose="020F0502020204030204" pitchFamily="34" charset="0"/>
              </a:rPr>
              <a:t>Unit 3 on Data Fluency</a:t>
            </a:r>
          </a:p>
          <a:p>
            <a:pPr marL="285750" indent="-285750" algn="l" rtl="0" fontAlgn="base">
              <a:buFont typeface="Arial" panose="020B0604020202020204" pitchFamily="34" charset="0"/>
              <a:buChar char="•"/>
            </a:pPr>
            <a:r>
              <a:rPr lang="en-US" sz="1200" b="0" i="0" u="none" dirty="0">
                <a:solidFill>
                  <a:srgbClr val="000000"/>
                </a:solidFill>
                <a:effectLst/>
                <a:latin typeface="Calibri" panose="020F0502020204030204" pitchFamily="34" charset="0"/>
              </a:rPr>
              <a:t>Everyday data</a:t>
            </a:r>
          </a:p>
          <a:p>
            <a:pPr marL="285750" indent="-285750" algn="l" rtl="0" fontAlgn="base">
              <a:buFont typeface="Arial" panose="020B0604020202020204" pitchFamily="34" charset="0"/>
              <a:buChar char="•"/>
            </a:pPr>
            <a:r>
              <a:rPr lang="en-US" sz="1200" b="0" i="0" u="none" dirty="0">
                <a:solidFill>
                  <a:srgbClr val="000000"/>
                </a:solidFill>
                <a:effectLst/>
                <a:latin typeface="Calibri" panose="020F0502020204030204" pitchFamily="34" charset="0"/>
              </a:rPr>
              <a:t>Data within a profession</a:t>
            </a:r>
          </a:p>
          <a:p>
            <a:pPr marL="285750" indent="-285750" algn="l" rtl="0" fontAlgn="base">
              <a:buFont typeface="Arial" panose="020B0604020202020204" pitchFamily="34" charset="0"/>
              <a:buChar char="•"/>
            </a:pPr>
            <a:r>
              <a:rPr lang="en-US" sz="1200" b="0" i="0" u="none" dirty="0">
                <a:solidFill>
                  <a:srgbClr val="000000"/>
                </a:solidFill>
                <a:effectLst/>
                <a:latin typeface="Calibri" panose="020F0502020204030204" pitchFamily="34" charset="0"/>
              </a:rPr>
              <a:t>Data as a profession</a:t>
            </a:r>
          </a:p>
          <a:p>
            <a:r>
              <a:rPr lang="en-US" b="0" dirty="0"/>
              <a:t>CRISP-DM, 5W and H, data visuals and data terms</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
        <p:nvSpPr>
          <p:cNvPr id="5" name="Footer Placeholder 4">
            <a:extLst>
              <a:ext uri="{FF2B5EF4-FFF2-40B4-BE49-F238E27FC236}">
                <a16:creationId xmlns:a16="http://schemas.microsoft.com/office/drawing/2014/main" id="{A01DC8D3-C7AB-469D-B3EF-00F3C0FF6D6C}"/>
              </a:ext>
            </a:extLst>
          </p:cNvPr>
          <p:cNvSpPr>
            <a:spLocks noGrp="1"/>
          </p:cNvSpPr>
          <p:nvPr>
            <p:ph type="ftr" sz="quarter" idx="4"/>
          </p:nvPr>
        </p:nvSpPr>
        <p:spPr/>
        <p:txBody>
          <a:bodyPr/>
          <a:lstStyle/>
          <a:p>
            <a:r>
              <a:rPr lang="en-US"/>
              <a:t>Jonathan Chow and Kartik Mehta</a:t>
            </a:r>
            <a:endParaRPr lang="en-US" dirty="0"/>
          </a:p>
        </p:txBody>
      </p:sp>
    </p:spTree>
    <p:extLst>
      <p:ext uri="{BB962C8B-B14F-4D97-AF65-F5344CB8AC3E}">
        <p14:creationId xmlns:p14="http://schemas.microsoft.com/office/powerpoint/2010/main" val="7085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Harvard Business Review</a:t>
            </a:r>
          </a:p>
          <a:p>
            <a:pPr marL="171450" indent="-171450">
              <a:buFont typeface="Arial" panose="020B0604020202020204" pitchFamily="34" charset="0"/>
              <a:buChar char="•"/>
            </a:pPr>
            <a:r>
              <a:rPr lang="en-US" b="0" dirty="0"/>
              <a:t>Does not apply to basic skills</a:t>
            </a:r>
          </a:p>
          <a:p>
            <a:pPr marL="171450" indent="-171450">
              <a:buFont typeface="Arial" panose="020B0604020202020204" pitchFamily="34" charset="0"/>
              <a:buChar char="•"/>
            </a:pPr>
            <a:r>
              <a:rPr lang="en-US" b="0" dirty="0"/>
              <a:t>Recency bias</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
        <p:nvSpPr>
          <p:cNvPr id="5" name="Footer Placeholder 4">
            <a:extLst>
              <a:ext uri="{FF2B5EF4-FFF2-40B4-BE49-F238E27FC236}">
                <a16:creationId xmlns:a16="http://schemas.microsoft.com/office/drawing/2014/main" id="{CA434D04-DD22-44AA-AB94-396B381A9879}"/>
              </a:ext>
            </a:extLst>
          </p:cNvPr>
          <p:cNvSpPr>
            <a:spLocks noGrp="1"/>
          </p:cNvSpPr>
          <p:nvPr>
            <p:ph type="ftr" sz="quarter" idx="4"/>
          </p:nvPr>
        </p:nvSpPr>
        <p:spPr/>
        <p:txBody>
          <a:bodyPr/>
          <a:lstStyle/>
          <a:p>
            <a:r>
              <a:rPr lang="en-US"/>
              <a:t>Jonathan Chow and Kartik Mehta</a:t>
            </a:r>
            <a:endParaRPr lang="en-US" dirty="0"/>
          </a:p>
        </p:txBody>
      </p:sp>
    </p:spTree>
    <p:extLst>
      <p:ext uri="{BB962C8B-B14F-4D97-AF65-F5344CB8AC3E}">
        <p14:creationId xmlns:p14="http://schemas.microsoft.com/office/powerpoint/2010/main" val="1331022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Assignment 6 – Build a Data Culture :- Jonathan Chow and Kartik Mehta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Assignment 6 – Build a Data Culture :- Jonathan Chow and Kartik Mehta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Assignment 6 – Build a Data Culture :- Jonathan Chow and Kartik Mehta </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Assignment 6 – Build a Data Culture :- Jonathan Chow and Kartik Mehta </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Assignment 6 – Build a Data Culture :- Jonathan Chow and Kartik Mehta </a:t>
            </a:r>
            <a:endParaRPr lang="en-US"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Assignment 6 – Build a Data Culture :- Jonathan Chow and Kartik Mehta </a:t>
            </a:r>
            <a:endParaRPr lang="en-US" dirty="0"/>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Assignment 6 – Build a Data Culture :- Jonathan Chow and Kartik Mehta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Assignment 6 – Build a Data Culture :- Jonathan Chow and Kartik Mehta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Assignment 6 – Build a Data Culture :- Jonathan Chow and Kartik Mehta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Assignment 6 – Build a Data Culture :- Jonathan Chow and Kartik Mehta </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Assignment 6 – Build a Data Culture :- Jonathan Chow and Kartik Mehta </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Assignment 6 – Build a Data Culture :- Jonathan Chow and Kartik Mehta </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Assignment 6 – Build a Data Culture :- Jonathan Chow and Kartik Mehta </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Assignment 6 – Build a Data Culture :- Jonathan Chow and Kartik Mehta </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Assignment 6 – Build a Data Culture :- Jonathan Chow and Kartik Mehta </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Assignment 6 – Build a Data Culture :- Jonathan Chow and Kartik Mehta </a:t>
            </a:r>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Assignment 6 – Build a Data Culture :- Jonathan Chow and Kartik Mehta </a:t>
            </a:r>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Assignment 6 – Build a Data Culture :- Jonathan Chow and Kartik Mehta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Assignment 6 – Build a Data Culture :- Jonathan Chow and Kartik Mehta </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394149" y="3601720"/>
            <a:ext cx="4941771" cy="1122202"/>
          </a:xfrm>
        </p:spPr>
        <p:txBody>
          <a:bodyPr/>
          <a:lstStyle/>
          <a:p>
            <a:r>
              <a:rPr lang="en-US" sz="2000" dirty="0"/>
              <a:t>Assignment 6 Build a Data Culture</a:t>
            </a:r>
            <a:br>
              <a:rPr lang="en-US" sz="2000" dirty="0"/>
            </a:br>
            <a:endParaRPr lang="en-US" sz="2000" dirty="0"/>
          </a:p>
        </p:txBody>
      </p:sp>
      <p:sp>
        <p:nvSpPr>
          <p:cNvPr id="4" name="TextBox 3">
            <a:extLst>
              <a:ext uri="{FF2B5EF4-FFF2-40B4-BE49-F238E27FC236}">
                <a16:creationId xmlns:a16="http://schemas.microsoft.com/office/drawing/2014/main" id="{834D2B9B-B401-4182-9E7B-F94E537967DB}"/>
              </a:ext>
            </a:extLst>
          </p:cNvPr>
          <p:cNvSpPr txBox="1"/>
          <p:nvPr/>
        </p:nvSpPr>
        <p:spPr>
          <a:xfrm>
            <a:off x="6024881" y="5478037"/>
            <a:ext cx="5134612" cy="369332"/>
          </a:xfrm>
          <a:prstGeom prst="rect">
            <a:avLst/>
          </a:prstGeom>
          <a:noFill/>
        </p:spPr>
        <p:txBody>
          <a:bodyPr wrap="square" rtlCol="0">
            <a:spAutoFit/>
          </a:bodyPr>
          <a:lstStyle/>
          <a:p>
            <a:pPr marL="285750" indent="-285750">
              <a:buFont typeface="Arial" panose="020B0604020202020204" pitchFamily="34" charset="0"/>
              <a:buChar char="•"/>
            </a:pPr>
            <a:r>
              <a:rPr lang="en-US" dirty="0"/>
              <a:t>Kartik Mehta</a:t>
            </a:r>
          </a:p>
        </p:txBody>
      </p:sp>
      <p:pic>
        <p:nvPicPr>
          <p:cNvPr id="6" name="Picture 5">
            <a:extLst>
              <a:ext uri="{FF2B5EF4-FFF2-40B4-BE49-F238E27FC236}">
                <a16:creationId xmlns:a16="http://schemas.microsoft.com/office/drawing/2014/main" id="{4990B865-DB37-462F-8B74-5F427BC95B67}"/>
              </a:ext>
            </a:extLst>
          </p:cNvPr>
          <p:cNvPicPr>
            <a:picLocks noChangeAspect="1"/>
          </p:cNvPicPr>
          <p:nvPr/>
        </p:nvPicPr>
        <p:blipFill>
          <a:blip r:embed="rId2"/>
          <a:stretch>
            <a:fillRect/>
          </a:stretch>
        </p:blipFill>
        <p:spPr>
          <a:xfrm>
            <a:off x="11159492" y="0"/>
            <a:ext cx="1032507" cy="1300958"/>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99780" y="2951071"/>
            <a:ext cx="5718140" cy="1343024"/>
          </a:xfrm>
        </p:spPr>
        <p:txBody>
          <a:bodyPr>
            <a:normAutofit/>
          </a:bodyPr>
          <a:lstStyle/>
          <a:p>
            <a:r>
              <a:rPr lang="en-US" sz="2400" dirty="0">
                <a:solidFill>
                  <a:srgbClr val="FFFFFF"/>
                </a:solidFill>
              </a:rPr>
              <a:t>4) Data assessments and methodologies</a:t>
            </a:r>
            <a:endParaRPr lang="en-US" sz="2400" dirty="0"/>
          </a:p>
        </p:txBody>
      </p:sp>
      <p:sp>
        <p:nvSpPr>
          <p:cNvPr id="9" name="Slide Number Placeholder 8">
            <a:extLst>
              <a:ext uri="{FF2B5EF4-FFF2-40B4-BE49-F238E27FC236}">
                <a16:creationId xmlns:a16="http://schemas.microsoft.com/office/drawing/2014/main" id="{161E61DA-97CF-4191-85C9-84A3A42269A4}"/>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10" name="Picture 9">
            <a:extLst>
              <a:ext uri="{FF2B5EF4-FFF2-40B4-BE49-F238E27FC236}">
                <a16:creationId xmlns:a16="http://schemas.microsoft.com/office/drawing/2014/main" id="{7FFF79F8-9F44-4700-BCA9-6A737AF4BCB2}"/>
              </a:ext>
            </a:extLst>
          </p:cNvPr>
          <p:cNvPicPr>
            <a:picLocks noChangeAspect="1"/>
          </p:cNvPicPr>
          <p:nvPr/>
        </p:nvPicPr>
        <p:blipFill>
          <a:blip r:embed="rId2"/>
          <a:stretch>
            <a:fillRect/>
          </a:stretch>
        </p:blipFill>
        <p:spPr>
          <a:xfrm>
            <a:off x="0" y="0"/>
            <a:ext cx="1032507" cy="1300958"/>
          </a:xfrm>
          <a:prstGeom prst="rect">
            <a:avLst/>
          </a:prstGeom>
        </p:spPr>
      </p:pic>
      <p:sp>
        <p:nvSpPr>
          <p:cNvPr id="2" name="Footer Placeholder 1">
            <a:extLst>
              <a:ext uri="{FF2B5EF4-FFF2-40B4-BE49-F238E27FC236}">
                <a16:creationId xmlns:a16="http://schemas.microsoft.com/office/drawing/2014/main" id="{D3071010-8B7F-4A22-AB2D-2D20A9C3A8EF}"/>
              </a:ext>
            </a:extLst>
          </p:cNvPr>
          <p:cNvSpPr>
            <a:spLocks noGrp="1"/>
          </p:cNvSpPr>
          <p:nvPr>
            <p:ph type="ftr" sz="quarter" idx="11"/>
          </p:nvPr>
        </p:nvSpPr>
        <p:spPr>
          <a:xfrm>
            <a:off x="1137920" y="6356349"/>
            <a:ext cx="4014808" cy="365125"/>
          </a:xfrm>
        </p:spPr>
        <p:txBody>
          <a:bodyPr/>
          <a:lstStyle/>
          <a:p>
            <a:r>
              <a:rPr lang="en-US" dirty="0"/>
              <a:t>Assignment 6 – Build a Data Culture :- Kartik Mehta </a:t>
            </a:r>
          </a:p>
        </p:txBody>
      </p:sp>
    </p:spTree>
    <p:extLst>
      <p:ext uri="{BB962C8B-B14F-4D97-AF65-F5344CB8AC3E}">
        <p14:creationId xmlns:p14="http://schemas.microsoft.com/office/powerpoint/2010/main" val="357995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p:txBody>
          <a:bodyPr/>
          <a:lstStyle/>
          <a:p>
            <a:pPr algn="l"/>
            <a:r>
              <a:rPr lang="en-US" sz="2800" dirty="0"/>
              <a:t>Data assessments and methodologies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17" name="Content Placeholder 2">
            <a:extLst>
              <a:ext uri="{FF2B5EF4-FFF2-40B4-BE49-F238E27FC236}">
                <a16:creationId xmlns:a16="http://schemas.microsoft.com/office/drawing/2014/main" id="{22B573B8-AABD-48E6-A306-881190B6161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Font typeface="Arial" panose="020B0604020202020204" pitchFamily="34" charset="0"/>
              <a:buNone/>
            </a:pPr>
            <a:endParaRPr lang="en-US" sz="1400" dirty="0">
              <a:solidFill>
                <a:srgbClr val="0000FF"/>
              </a:solidFill>
            </a:endParaRPr>
          </a:p>
        </p:txBody>
      </p:sp>
      <p:sp>
        <p:nvSpPr>
          <p:cNvPr id="5" name="Content Placeholder 2">
            <a:extLst>
              <a:ext uri="{FF2B5EF4-FFF2-40B4-BE49-F238E27FC236}">
                <a16:creationId xmlns:a16="http://schemas.microsoft.com/office/drawing/2014/main" id="{C50D1203-1B3C-40B3-A0FA-BE43C3B2FB61}"/>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 </a:t>
            </a:r>
            <a:r>
              <a:rPr lang="en-US" dirty="0"/>
              <a:t>A data-driven organization requires all departments to play a role in exploring the information available to them and providing insight into the data pool. </a:t>
            </a:r>
          </a:p>
          <a:p>
            <a:pPr marL="457200" lvl="1" indent="0">
              <a:buNone/>
            </a:pPr>
            <a:r>
              <a:rPr lang="en-US" sz="1800" dirty="0"/>
              <a:t>Data experts</a:t>
            </a:r>
          </a:p>
          <a:p>
            <a:pPr marL="457200" lvl="1" indent="0">
              <a:buNone/>
            </a:pPr>
            <a:r>
              <a:rPr lang="en-US" sz="1800" dirty="0"/>
              <a:t>Analytical method (Mean, SD, and mode)</a:t>
            </a:r>
          </a:p>
          <a:p>
            <a:pPr marL="457200" lvl="1" indent="0">
              <a:buNone/>
            </a:pPr>
            <a:r>
              <a:rPr lang="en-US" sz="1800" dirty="0"/>
              <a:t>Selecting correct metrics (Revenue, Social Engagement, and Conversion rate - KPI)</a:t>
            </a:r>
          </a:p>
          <a:p>
            <a:pPr marL="457200" lvl="1" indent="0">
              <a:buNone/>
            </a:pPr>
            <a:r>
              <a:rPr lang="en-US" sz="1800" dirty="0"/>
              <a:t>Tools (R, SQL, Power BI, Tableau, and Snowflake)</a:t>
            </a:r>
          </a:p>
          <a:p>
            <a:pPr marL="0" indent="0">
              <a:buNone/>
            </a:pPr>
            <a:r>
              <a:rPr lang="en-US" dirty="0"/>
              <a:t>From engagements with customers to industry insights to advertising results. Every part of the data (KPI) can shed light and meaning on what you've got, and make the data more valuable.</a:t>
            </a:r>
          </a:p>
          <a:p>
            <a:pPr marL="0" indent="0">
              <a:buNone/>
            </a:pPr>
            <a:endParaRPr lang="en-US" dirty="0"/>
          </a:p>
          <a:p>
            <a:pPr marL="0" indent="0">
              <a:buFont typeface="Arial" panose="020B0604020202020204" pitchFamily="34" charset="0"/>
              <a:buNone/>
            </a:pPr>
            <a:endParaRPr lang="en-US" sz="1400" dirty="0">
              <a:solidFill>
                <a:srgbClr val="0000FF"/>
              </a:solidFill>
            </a:endParaRPr>
          </a:p>
        </p:txBody>
      </p:sp>
      <p:sp>
        <p:nvSpPr>
          <p:cNvPr id="3" name="Footer Placeholder 2">
            <a:extLst>
              <a:ext uri="{FF2B5EF4-FFF2-40B4-BE49-F238E27FC236}">
                <a16:creationId xmlns:a16="http://schemas.microsoft.com/office/drawing/2014/main" id="{FDBB61B2-BD94-4E67-8102-D0F550ACDF0C}"/>
              </a:ext>
            </a:extLst>
          </p:cNvPr>
          <p:cNvSpPr>
            <a:spLocks noGrp="1"/>
          </p:cNvSpPr>
          <p:nvPr>
            <p:ph type="ftr" sz="quarter" idx="11"/>
          </p:nvPr>
        </p:nvSpPr>
        <p:spPr/>
        <p:txBody>
          <a:bodyPr/>
          <a:lstStyle/>
          <a:p>
            <a:r>
              <a:rPr lang="en-US" dirty="0"/>
              <a:t>Assignment 6 – Build a Data Culture :- Kartik Mehta </a:t>
            </a:r>
          </a:p>
        </p:txBody>
      </p:sp>
    </p:spTree>
    <p:extLst>
      <p:ext uri="{BB962C8B-B14F-4D97-AF65-F5344CB8AC3E}">
        <p14:creationId xmlns:p14="http://schemas.microsoft.com/office/powerpoint/2010/main" val="254038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99780" y="2951071"/>
            <a:ext cx="5596219" cy="1343024"/>
          </a:xfrm>
        </p:spPr>
        <p:txBody>
          <a:bodyPr>
            <a:normAutofit/>
          </a:bodyPr>
          <a:lstStyle/>
          <a:p>
            <a:r>
              <a:rPr lang="en-US" sz="2400" dirty="0">
                <a:solidFill>
                  <a:srgbClr val="FFFFFF"/>
                </a:solidFill>
              </a:rPr>
              <a:t>5) Continuity in </a:t>
            </a:r>
            <a:r>
              <a:rPr lang="en-US" sz="2400" noProof="1"/>
              <a:t>Measures, tests and improvement </a:t>
            </a:r>
            <a:endParaRPr lang="en-US" sz="2400" dirty="0"/>
          </a:p>
        </p:txBody>
      </p:sp>
      <p:sp>
        <p:nvSpPr>
          <p:cNvPr id="9" name="Slide Number Placeholder 8">
            <a:extLst>
              <a:ext uri="{FF2B5EF4-FFF2-40B4-BE49-F238E27FC236}">
                <a16:creationId xmlns:a16="http://schemas.microsoft.com/office/drawing/2014/main" id="{161E61DA-97CF-4191-85C9-84A3A42269A4}"/>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10" name="Picture 9">
            <a:extLst>
              <a:ext uri="{FF2B5EF4-FFF2-40B4-BE49-F238E27FC236}">
                <a16:creationId xmlns:a16="http://schemas.microsoft.com/office/drawing/2014/main" id="{7FFF79F8-9F44-4700-BCA9-6A737AF4BCB2}"/>
              </a:ext>
            </a:extLst>
          </p:cNvPr>
          <p:cNvPicPr>
            <a:picLocks noChangeAspect="1"/>
          </p:cNvPicPr>
          <p:nvPr/>
        </p:nvPicPr>
        <p:blipFill>
          <a:blip r:embed="rId2"/>
          <a:stretch>
            <a:fillRect/>
          </a:stretch>
        </p:blipFill>
        <p:spPr>
          <a:xfrm>
            <a:off x="0" y="0"/>
            <a:ext cx="1032507" cy="1300958"/>
          </a:xfrm>
          <a:prstGeom prst="rect">
            <a:avLst/>
          </a:prstGeom>
        </p:spPr>
      </p:pic>
      <p:sp>
        <p:nvSpPr>
          <p:cNvPr id="2" name="Footer Placeholder 1">
            <a:extLst>
              <a:ext uri="{FF2B5EF4-FFF2-40B4-BE49-F238E27FC236}">
                <a16:creationId xmlns:a16="http://schemas.microsoft.com/office/drawing/2014/main" id="{9C5D1F6D-C6B0-4B94-BE97-1B327F3F6C23}"/>
              </a:ext>
            </a:extLst>
          </p:cNvPr>
          <p:cNvSpPr>
            <a:spLocks noGrp="1"/>
          </p:cNvSpPr>
          <p:nvPr>
            <p:ph type="ftr" sz="quarter" idx="11"/>
          </p:nvPr>
        </p:nvSpPr>
        <p:spPr>
          <a:xfrm>
            <a:off x="1310640" y="6356349"/>
            <a:ext cx="3842088" cy="365125"/>
          </a:xfrm>
        </p:spPr>
        <p:txBody>
          <a:bodyPr/>
          <a:lstStyle/>
          <a:p>
            <a:r>
              <a:rPr lang="en-US" dirty="0"/>
              <a:t>Assignment 6 – Build a Data Culture :- Kartik Mehta </a:t>
            </a:r>
          </a:p>
        </p:txBody>
      </p:sp>
    </p:spTree>
    <p:extLst>
      <p:ext uri="{BB962C8B-B14F-4D97-AF65-F5344CB8AC3E}">
        <p14:creationId xmlns:p14="http://schemas.microsoft.com/office/powerpoint/2010/main" val="186336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p:txBody>
          <a:bodyPr/>
          <a:lstStyle/>
          <a:p>
            <a:pPr algn="l"/>
            <a:r>
              <a:rPr lang="en-US" noProof="1"/>
              <a:t>Continuity in Measures, tests and improvement </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17" name="Content Placeholder 2">
            <a:extLst>
              <a:ext uri="{FF2B5EF4-FFF2-40B4-BE49-F238E27FC236}">
                <a16:creationId xmlns:a16="http://schemas.microsoft.com/office/drawing/2014/main" id="{22B573B8-AABD-48E6-A306-881190B6161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Data-driven approaches hold everyone accountable for specific goals and measurable results. This, in turn, can boost revenues and increase cost savings.</a:t>
            </a:r>
          </a:p>
          <a:p>
            <a:pPr marL="0" indent="0">
              <a:buNone/>
            </a:pPr>
            <a:r>
              <a:rPr lang="en-US" dirty="0"/>
              <a:t>Follow up on your predictions and measure the results. Use the results to improve future decisions.</a:t>
            </a:r>
          </a:p>
          <a:p>
            <a:pPr marL="0" indent="0">
              <a:buNone/>
            </a:pPr>
            <a:r>
              <a:rPr lang="en-US" dirty="0"/>
              <a:t>Ensure these improvements are visible across your organization. Ask not only what happened, but why. In this way, you can demonstrate the real value of data-driven strategies.</a:t>
            </a:r>
          </a:p>
          <a:p>
            <a:pPr marL="0" indent="0">
              <a:buFont typeface="Arial" panose="020B0604020202020204" pitchFamily="34" charset="0"/>
              <a:buNone/>
            </a:pPr>
            <a:endParaRPr lang="en-US" sz="1400" dirty="0">
              <a:solidFill>
                <a:srgbClr val="0000FF"/>
              </a:solidFill>
            </a:endParaRPr>
          </a:p>
        </p:txBody>
      </p:sp>
      <p:sp>
        <p:nvSpPr>
          <p:cNvPr id="3" name="Footer Placeholder 2">
            <a:extLst>
              <a:ext uri="{FF2B5EF4-FFF2-40B4-BE49-F238E27FC236}">
                <a16:creationId xmlns:a16="http://schemas.microsoft.com/office/drawing/2014/main" id="{A9B13578-FE97-4C98-8F94-FCAAB96CD58F}"/>
              </a:ext>
            </a:extLst>
          </p:cNvPr>
          <p:cNvSpPr>
            <a:spLocks noGrp="1"/>
          </p:cNvSpPr>
          <p:nvPr>
            <p:ph type="ftr" sz="quarter" idx="11"/>
          </p:nvPr>
        </p:nvSpPr>
        <p:spPr/>
        <p:txBody>
          <a:bodyPr/>
          <a:lstStyle/>
          <a:p>
            <a:r>
              <a:rPr lang="en-US" dirty="0"/>
              <a:t>Assignment 6 – Build a Data Culture :- Kartik Mehta </a:t>
            </a:r>
          </a:p>
        </p:txBody>
      </p:sp>
    </p:spTree>
    <p:extLst>
      <p:ext uri="{BB962C8B-B14F-4D97-AF65-F5344CB8AC3E}">
        <p14:creationId xmlns:p14="http://schemas.microsoft.com/office/powerpoint/2010/main" val="17789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Kartik Mehta</a:t>
            </a:r>
          </a:p>
          <a:p>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14</a:t>
            </a:fld>
            <a:endParaRPr lang="en-US" dirty="0"/>
          </a:p>
        </p:txBody>
      </p:sp>
      <p:pic>
        <p:nvPicPr>
          <p:cNvPr id="7" name="Picture 6">
            <a:extLst>
              <a:ext uri="{FF2B5EF4-FFF2-40B4-BE49-F238E27FC236}">
                <a16:creationId xmlns:a16="http://schemas.microsoft.com/office/drawing/2014/main" id="{9D59B3AF-D6B4-4650-AAA5-F7CC1442975F}"/>
              </a:ext>
            </a:extLst>
          </p:cNvPr>
          <p:cNvPicPr>
            <a:picLocks noChangeAspect="1"/>
          </p:cNvPicPr>
          <p:nvPr/>
        </p:nvPicPr>
        <p:blipFill>
          <a:blip r:embed="rId2"/>
          <a:stretch>
            <a:fillRect/>
          </a:stretch>
        </p:blipFill>
        <p:spPr>
          <a:xfrm>
            <a:off x="11159492" y="0"/>
            <a:ext cx="1032507" cy="1300958"/>
          </a:xfrm>
          <a:prstGeom prst="rect">
            <a:avLst/>
          </a:prstGeom>
        </p:spPr>
      </p:pic>
      <p:sp>
        <p:nvSpPr>
          <p:cNvPr id="4" name="Footer Placeholder 3">
            <a:extLst>
              <a:ext uri="{FF2B5EF4-FFF2-40B4-BE49-F238E27FC236}">
                <a16:creationId xmlns:a16="http://schemas.microsoft.com/office/drawing/2014/main" id="{C554FF19-52FA-47DF-820D-F92D0F5839B7}"/>
              </a:ext>
            </a:extLst>
          </p:cNvPr>
          <p:cNvSpPr>
            <a:spLocks noGrp="1"/>
          </p:cNvSpPr>
          <p:nvPr>
            <p:ph type="ftr" sz="quarter" idx="11"/>
          </p:nvPr>
        </p:nvSpPr>
        <p:spPr>
          <a:xfrm>
            <a:off x="5303521" y="6356350"/>
            <a:ext cx="3837758" cy="365125"/>
          </a:xfrm>
        </p:spPr>
        <p:txBody>
          <a:bodyPr/>
          <a:lstStyle/>
          <a:p>
            <a:r>
              <a:rPr lang="en-US" dirty="0"/>
              <a:t>Assignment 6 – Build a Data Culture :- Kartik Mehta </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99781" y="2951071"/>
            <a:ext cx="4905936" cy="1343024"/>
          </a:xfrm>
        </p:spPr>
        <p:txBody>
          <a:bodyPr>
            <a:normAutofit fontScale="92500"/>
          </a:bodyPr>
          <a:lstStyle/>
          <a:p>
            <a:r>
              <a:rPr lang="en-US" sz="2400" dirty="0">
                <a:solidFill>
                  <a:srgbClr val="FFFFFF"/>
                </a:solidFill>
              </a:rPr>
              <a:t>Intended Outcome: Lay the foundation for a Data Driven corporate culture for our organization</a:t>
            </a:r>
            <a:endParaRPr lang="en-US" sz="2400" dirty="0"/>
          </a:p>
        </p:txBody>
      </p:sp>
      <p:sp>
        <p:nvSpPr>
          <p:cNvPr id="9" name="Slide Number Placeholder 8">
            <a:extLst>
              <a:ext uri="{FF2B5EF4-FFF2-40B4-BE49-F238E27FC236}">
                <a16:creationId xmlns:a16="http://schemas.microsoft.com/office/drawing/2014/main" id="{161E61DA-97CF-4191-85C9-84A3A42269A4}"/>
              </a:ext>
            </a:extLst>
          </p:cNvPr>
          <p:cNvSpPr>
            <a:spLocks noGrp="1"/>
          </p:cNvSpPr>
          <p:nvPr>
            <p:ph type="sldNum" sz="quarter" idx="12"/>
          </p:nvPr>
        </p:nvSpPr>
        <p:spPr/>
        <p:txBody>
          <a:bodyPr/>
          <a:lstStyle/>
          <a:p>
            <a:fld id="{B5CEABB6-07DC-46E8-9B57-56EC44A396E5}" type="slidenum">
              <a:rPr lang="en-US" smtClean="0"/>
              <a:t>2</a:t>
            </a:fld>
            <a:endParaRPr lang="en-US" dirty="0"/>
          </a:p>
        </p:txBody>
      </p:sp>
      <p:pic>
        <p:nvPicPr>
          <p:cNvPr id="10" name="Picture 9">
            <a:extLst>
              <a:ext uri="{FF2B5EF4-FFF2-40B4-BE49-F238E27FC236}">
                <a16:creationId xmlns:a16="http://schemas.microsoft.com/office/drawing/2014/main" id="{7FFF79F8-9F44-4700-BCA9-6A737AF4BCB2}"/>
              </a:ext>
            </a:extLst>
          </p:cNvPr>
          <p:cNvPicPr>
            <a:picLocks noChangeAspect="1"/>
          </p:cNvPicPr>
          <p:nvPr/>
        </p:nvPicPr>
        <p:blipFill>
          <a:blip r:embed="rId2"/>
          <a:stretch>
            <a:fillRect/>
          </a:stretch>
        </p:blipFill>
        <p:spPr>
          <a:xfrm>
            <a:off x="0" y="0"/>
            <a:ext cx="1032507" cy="1300958"/>
          </a:xfrm>
          <a:prstGeom prst="rect">
            <a:avLst/>
          </a:prstGeom>
        </p:spPr>
      </p:pic>
      <p:sp>
        <p:nvSpPr>
          <p:cNvPr id="2" name="Footer Placeholder 1">
            <a:extLst>
              <a:ext uri="{FF2B5EF4-FFF2-40B4-BE49-F238E27FC236}">
                <a16:creationId xmlns:a16="http://schemas.microsoft.com/office/drawing/2014/main" id="{49CC8250-7F42-45A0-936E-E89B09830547}"/>
              </a:ext>
            </a:extLst>
          </p:cNvPr>
          <p:cNvSpPr>
            <a:spLocks noGrp="1"/>
          </p:cNvSpPr>
          <p:nvPr>
            <p:ph type="ftr" sz="quarter" idx="11"/>
          </p:nvPr>
        </p:nvSpPr>
        <p:spPr>
          <a:xfrm>
            <a:off x="1737360" y="6356349"/>
            <a:ext cx="4450080" cy="365125"/>
          </a:xfrm>
        </p:spPr>
        <p:txBody>
          <a:bodyPr/>
          <a:lstStyle/>
          <a:p>
            <a:r>
              <a:rPr lang="en-US" dirty="0"/>
              <a:t>Assignment 6 – Build a Data Culture :- Kartik Mehta </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93970" y="1564769"/>
            <a:ext cx="5029200" cy="640080"/>
          </a:xfrm>
        </p:spPr>
        <p:txBody>
          <a:bodyPr/>
          <a:lstStyle/>
          <a:p>
            <a:r>
              <a:rPr lang="en-US" sz="1400" noProof="1"/>
              <a:t>1) Leaders setting the example</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5078463" y="2643619"/>
            <a:ext cx="5029200" cy="640080"/>
          </a:xfrm>
        </p:spPr>
        <p:txBody>
          <a:bodyPr/>
          <a:lstStyle/>
          <a:p>
            <a:r>
              <a:rPr lang="en-US" dirty="0"/>
              <a:t>2) Making data literacy universal</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669372" y="3725685"/>
            <a:ext cx="5029200" cy="640080"/>
          </a:xfrm>
        </p:spPr>
        <p:txBody>
          <a:bodyPr/>
          <a:lstStyle/>
          <a:p>
            <a:r>
              <a:rPr lang="en-US" dirty="0"/>
              <a:t>3) Timing training just right</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267714" y="4794721"/>
            <a:ext cx="5029200" cy="640080"/>
          </a:xfrm>
        </p:spPr>
        <p:txBody>
          <a:bodyPr/>
          <a:lstStyle/>
          <a:p>
            <a:r>
              <a:rPr lang="en-US" dirty="0"/>
              <a:t>4) Data assessments and methodologies</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pic>
        <p:nvPicPr>
          <p:cNvPr id="14" name="Picture 13">
            <a:extLst>
              <a:ext uri="{FF2B5EF4-FFF2-40B4-BE49-F238E27FC236}">
                <a16:creationId xmlns:a16="http://schemas.microsoft.com/office/drawing/2014/main" id="{67D58FF9-23CC-402F-9894-070FBE182493}"/>
              </a:ext>
            </a:extLst>
          </p:cNvPr>
          <p:cNvPicPr>
            <a:picLocks noChangeAspect="1"/>
          </p:cNvPicPr>
          <p:nvPr/>
        </p:nvPicPr>
        <p:blipFill>
          <a:blip r:embed="rId2"/>
          <a:stretch>
            <a:fillRect/>
          </a:stretch>
        </p:blipFill>
        <p:spPr>
          <a:xfrm>
            <a:off x="11159492" y="0"/>
            <a:ext cx="1032507" cy="1300958"/>
          </a:xfrm>
          <a:prstGeom prst="rect">
            <a:avLst/>
          </a:prstGeom>
        </p:spPr>
      </p:pic>
      <p:sp>
        <p:nvSpPr>
          <p:cNvPr id="15" name="Text Placeholder 9">
            <a:extLst>
              <a:ext uri="{FF2B5EF4-FFF2-40B4-BE49-F238E27FC236}">
                <a16:creationId xmlns:a16="http://schemas.microsoft.com/office/drawing/2014/main" id="{60886137-95AC-412A-A5F6-E09F9AE6B5C2}"/>
              </a:ext>
            </a:extLst>
          </p:cNvPr>
          <p:cNvSpPr txBox="1">
            <a:spLocks/>
          </p:cNvSpPr>
          <p:nvPr/>
        </p:nvSpPr>
        <p:spPr>
          <a:xfrm>
            <a:off x="6774825" y="5716270"/>
            <a:ext cx="5029200" cy="64008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 Continuity in Measures, tests, and improvement </a:t>
            </a:r>
          </a:p>
          <a:p>
            <a:endParaRPr lang="en-US" dirty="0"/>
          </a:p>
        </p:txBody>
      </p:sp>
      <p:cxnSp>
        <p:nvCxnSpPr>
          <p:cNvPr id="17" name="Straight Connector 16">
            <a:extLst>
              <a:ext uri="{FF2B5EF4-FFF2-40B4-BE49-F238E27FC236}">
                <a16:creationId xmlns:a16="http://schemas.microsoft.com/office/drawing/2014/main" id="{665480AE-9427-4473-9D2D-E0F255D8EA20}"/>
              </a:ext>
            </a:extLst>
          </p:cNvPr>
          <p:cNvCxnSpPr>
            <a:cxnSpLocks/>
          </p:cNvCxnSpPr>
          <p:nvPr/>
        </p:nvCxnSpPr>
        <p:spPr>
          <a:xfrm>
            <a:off x="4699819" y="5914390"/>
            <a:ext cx="1396181" cy="0"/>
          </a:xfrm>
          <a:prstGeom prst="line">
            <a:avLst/>
          </a:prstGeom>
        </p:spPr>
        <p:style>
          <a:lnRef idx="1">
            <a:schemeClr val="dk1"/>
          </a:lnRef>
          <a:fillRef idx="0">
            <a:schemeClr val="dk1"/>
          </a:fillRef>
          <a:effectRef idx="0">
            <a:schemeClr val="dk1"/>
          </a:effectRef>
          <a:fontRef idx="minor">
            <a:schemeClr val="tx1"/>
          </a:fontRef>
        </p:style>
      </p:cxnSp>
      <p:sp>
        <p:nvSpPr>
          <p:cNvPr id="20" name="Footer Placeholder 19">
            <a:extLst>
              <a:ext uri="{FF2B5EF4-FFF2-40B4-BE49-F238E27FC236}">
                <a16:creationId xmlns:a16="http://schemas.microsoft.com/office/drawing/2014/main" id="{7EFB1CD7-7C6A-4E63-BB61-250F8460AD67}"/>
              </a:ext>
            </a:extLst>
          </p:cNvPr>
          <p:cNvSpPr>
            <a:spLocks noGrp="1"/>
          </p:cNvSpPr>
          <p:nvPr>
            <p:ph type="ftr" sz="quarter" idx="11"/>
          </p:nvPr>
        </p:nvSpPr>
        <p:spPr>
          <a:xfrm>
            <a:off x="3576320" y="6356350"/>
            <a:ext cx="4407671" cy="365125"/>
          </a:xfrm>
        </p:spPr>
        <p:txBody>
          <a:bodyPr/>
          <a:lstStyle/>
          <a:p>
            <a:pPr algn="l"/>
            <a:r>
              <a:rPr lang="en-US" dirty="0"/>
              <a:t>Assignment 6 – Build a Data Culture :- Kartik Mehta </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99781" y="2951071"/>
            <a:ext cx="4905936" cy="1343024"/>
          </a:xfrm>
        </p:spPr>
        <p:txBody>
          <a:bodyPr>
            <a:normAutofit/>
          </a:bodyPr>
          <a:lstStyle/>
          <a:p>
            <a:r>
              <a:rPr lang="en-US" sz="2400" dirty="0">
                <a:solidFill>
                  <a:srgbClr val="FFFFFF"/>
                </a:solidFill>
              </a:rPr>
              <a:t>1) </a:t>
            </a:r>
            <a:r>
              <a:rPr lang="en-US" sz="2400" noProof="1"/>
              <a:t>Leaders setting the example</a:t>
            </a:r>
            <a:endParaRPr lang="en-US" sz="2400" dirty="0"/>
          </a:p>
        </p:txBody>
      </p:sp>
      <p:sp>
        <p:nvSpPr>
          <p:cNvPr id="9" name="Slide Number Placeholder 8">
            <a:extLst>
              <a:ext uri="{FF2B5EF4-FFF2-40B4-BE49-F238E27FC236}">
                <a16:creationId xmlns:a16="http://schemas.microsoft.com/office/drawing/2014/main" id="{161E61DA-97CF-4191-85C9-84A3A42269A4}"/>
              </a:ext>
            </a:extLst>
          </p:cNvPr>
          <p:cNvSpPr>
            <a:spLocks noGrp="1"/>
          </p:cNvSpPr>
          <p:nvPr>
            <p:ph type="sldNum" sz="quarter" idx="12"/>
          </p:nvPr>
        </p:nvSpPr>
        <p:spPr/>
        <p:txBody>
          <a:bodyPr/>
          <a:lstStyle/>
          <a:p>
            <a:fld id="{B5CEABB6-07DC-46E8-9B57-56EC44A396E5}" type="slidenum">
              <a:rPr lang="en-US" smtClean="0"/>
              <a:t>4</a:t>
            </a:fld>
            <a:endParaRPr lang="en-US" dirty="0"/>
          </a:p>
        </p:txBody>
      </p:sp>
      <p:pic>
        <p:nvPicPr>
          <p:cNvPr id="10" name="Picture 9">
            <a:extLst>
              <a:ext uri="{FF2B5EF4-FFF2-40B4-BE49-F238E27FC236}">
                <a16:creationId xmlns:a16="http://schemas.microsoft.com/office/drawing/2014/main" id="{7FFF79F8-9F44-4700-BCA9-6A737AF4BCB2}"/>
              </a:ext>
            </a:extLst>
          </p:cNvPr>
          <p:cNvPicPr>
            <a:picLocks noChangeAspect="1"/>
          </p:cNvPicPr>
          <p:nvPr/>
        </p:nvPicPr>
        <p:blipFill>
          <a:blip r:embed="rId2"/>
          <a:stretch>
            <a:fillRect/>
          </a:stretch>
        </p:blipFill>
        <p:spPr>
          <a:xfrm>
            <a:off x="0" y="0"/>
            <a:ext cx="1032507" cy="1300958"/>
          </a:xfrm>
          <a:prstGeom prst="rect">
            <a:avLst/>
          </a:prstGeom>
        </p:spPr>
      </p:pic>
      <p:sp>
        <p:nvSpPr>
          <p:cNvPr id="2" name="Footer Placeholder 1">
            <a:extLst>
              <a:ext uri="{FF2B5EF4-FFF2-40B4-BE49-F238E27FC236}">
                <a16:creationId xmlns:a16="http://schemas.microsoft.com/office/drawing/2014/main" id="{99746E30-F82D-4030-8D38-9206F78996E1}"/>
              </a:ext>
            </a:extLst>
          </p:cNvPr>
          <p:cNvSpPr>
            <a:spLocks noGrp="1"/>
          </p:cNvSpPr>
          <p:nvPr>
            <p:ph type="ftr" sz="quarter" idx="11"/>
          </p:nvPr>
        </p:nvSpPr>
        <p:spPr>
          <a:xfrm>
            <a:off x="1381760" y="6356349"/>
            <a:ext cx="3770968" cy="365125"/>
          </a:xfrm>
        </p:spPr>
        <p:txBody>
          <a:bodyPr/>
          <a:lstStyle/>
          <a:p>
            <a:r>
              <a:rPr lang="en-US" dirty="0"/>
              <a:t>Assignment 6 – Build a Data Culture :- Kartik Mehta </a:t>
            </a:r>
          </a:p>
        </p:txBody>
      </p:sp>
    </p:spTree>
    <p:extLst>
      <p:ext uri="{BB962C8B-B14F-4D97-AF65-F5344CB8AC3E}">
        <p14:creationId xmlns:p14="http://schemas.microsoft.com/office/powerpoint/2010/main" val="24971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p:txBody>
          <a:bodyPr/>
          <a:lstStyle/>
          <a:p>
            <a:pPr algn="l"/>
            <a:r>
              <a:rPr lang="en-US" sz="2800" noProof="1"/>
              <a:t>Leaders setting the example</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17" name="Content Placeholder 2">
            <a:extLst>
              <a:ext uri="{FF2B5EF4-FFF2-40B4-BE49-F238E27FC236}">
                <a16:creationId xmlns:a16="http://schemas.microsoft.com/office/drawing/2014/main" id="{22B573B8-AABD-48E6-A306-881190B6161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 </a:t>
            </a:r>
            <a:r>
              <a:rPr lang="en-US" dirty="0"/>
              <a:t> 1) Data-driven culture starting from the top. </a:t>
            </a:r>
          </a:p>
          <a:p>
            <a:pPr lvl="1"/>
            <a:r>
              <a:rPr lang="en-CA" dirty="0"/>
              <a:t>Companies that have strongly established data-driven cultures have top managers that make decisions based on data as an expectation</a:t>
            </a:r>
          </a:p>
          <a:p>
            <a:pPr lvl="1"/>
            <a:r>
              <a:rPr lang="en-CA" dirty="0"/>
              <a:t>Lead by example, make data-driven culture the norm of the organization</a:t>
            </a:r>
          </a:p>
          <a:p>
            <a:pPr lvl="2"/>
            <a:r>
              <a:rPr lang="en-CA" dirty="0"/>
              <a:t>Set the terms and language used in the organization</a:t>
            </a:r>
          </a:p>
          <a:p>
            <a:pPr lvl="2"/>
            <a:r>
              <a:rPr lang="en-CA" dirty="0"/>
              <a:t>Provide consistency to the organization and employees</a:t>
            </a:r>
          </a:p>
          <a:p>
            <a:pPr lvl="2"/>
            <a:r>
              <a:rPr lang="en-CA" dirty="0"/>
              <a:t>Employees will have to follow suite</a:t>
            </a:r>
          </a:p>
          <a:p>
            <a:pPr marL="0" indent="0">
              <a:buNone/>
            </a:pPr>
            <a:endParaRPr lang="en-US" dirty="0"/>
          </a:p>
          <a:p>
            <a:pPr marL="0" indent="0">
              <a:buNone/>
            </a:pPr>
            <a:endParaRPr lang="en-US" dirty="0"/>
          </a:p>
          <a:p>
            <a:pPr marL="0" indent="0">
              <a:buFont typeface="Arial" panose="020B0604020202020204" pitchFamily="34" charset="0"/>
              <a:buNone/>
            </a:pPr>
            <a:endParaRPr lang="en-US" sz="1400" dirty="0">
              <a:solidFill>
                <a:srgbClr val="0000FF"/>
              </a:solidFill>
            </a:endParaRPr>
          </a:p>
        </p:txBody>
      </p:sp>
      <p:pic>
        <p:nvPicPr>
          <p:cNvPr id="7" name="Picture 6">
            <a:extLst>
              <a:ext uri="{FF2B5EF4-FFF2-40B4-BE49-F238E27FC236}">
                <a16:creationId xmlns:a16="http://schemas.microsoft.com/office/drawing/2014/main" id="{99867D41-613A-46BD-AC4D-CCE45B131B8B}"/>
              </a:ext>
            </a:extLst>
          </p:cNvPr>
          <p:cNvPicPr>
            <a:picLocks noChangeAspect="1"/>
          </p:cNvPicPr>
          <p:nvPr/>
        </p:nvPicPr>
        <p:blipFill>
          <a:blip r:embed="rId3"/>
          <a:stretch>
            <a:fillRect/>
          </a:stretch>
        </p:blipFill>
        <p:spPr>
          <a:xfrm>
            <a:off x="7818609" y="4010260"/>
            <a:ext cx="3660697" cy="2061466"/>
          </a:xfrm>
          <a:prstGeom prst="rect">
            <a:avLst/>
          </a:prstGeom>
        </p:spPr>
      </p:pic>
      <p:sp>
        <p:nvSpPr>
          <p:cNvPr id="8" name="TextBox 7">
            <a:extLst>
              <a:ext uri="{FF2B5EF4-FFF2-40B4-BE49-F238E27FC236}">
                <a16:creationId xmlns:a16="http://schemas.microsoft.com/office/drawing/2014/main" id="{2B89EA76-E5A0-4808-8887-5C3D01727271}"/>
              </a:ext>
            </a:extLst>
          </p:cNvPr>
          <p:cNvSpPr txBox="1"/>
          <p:nvPr/>
        </p:nvSpPr>
        <p:spPr>
          <a:xfrm>
            <a:off x="7728962" y="6066602"/>
            <a:ext cx="4198033" cy="400110"/>
          </a:xfrm>
          <a:prstGeom prst="rect">
            <a:avLst/>
          </a:prstGeom>
          <a:noFill/>
        </p:spPr>
        <p:txBody>
          <a:bodyPr wrap="square" rtlCol="0">
            <a:spAutoFit/>
          </a:bodyPr>
          <a:lstStyle/>
          <a:p>
            <a:r>
              <a:rPr lang="en-CA" sz="1000" dirty="0"/>
              <a:t>https://medium.com/seeing-through-the-b-s/trickle-down-economics-why-it-doesnt-work-in-the-real-world-c0178907dbb6</a:t>
            </a:r>
          </a:p>
        </p:txBody>
      </p:sp>
      <p:pic>
        <p:nvPicPr>
          <p:cNvPr id="9" name="Picture 8">
            <a:extLst>
              <a:ext uri="{FF2B5EF4-FFF2-40B4-BE49-F238E27FC236}">
                <a16:creationId xmlns:a16="http://schemas.microsoft.com/office/drawing/2014/main" id="{14306FB5-7C10-4C80-8B9A-CBEC943E78BD}"/>
              </a:ext>
            </a:extLst>
          </p:cNvPr>
          <p:cNvPicPr>
            <a:picLocks noChangeAspect="1"/>
          </p:cNvPicPr>
          <p:nvPr/>
        </p:nvPicPr>
        <p:blipFill>
          <a:blip r:embed="rId4"/>
          <a:stretch>
            <a:fillRect/>
          </a:stretch>
        </p:blipFill>
        <p:spPr>
          <a:xfrm>
            <a:off x="11159492" y="0"/>
            <a:ext cx="1032507" cy="1300958"/>
          </a:xfrm>
          <a:prstGeom prst="rect">
            <a:avLst/>
          </a:prstGeom>
        </p:spPr>
      </p:pic>
      <p:sp>
        <p:nvSpPr>
          <p:cNvPr id="3" name="Footer Placeholder 2">
            <a:extLst>
              <a:ext uri="{FF2B5EF4-FFF2-40B4-BE49-F238E27FC236}">
                <a16:creationId xmlns:a16="http://schemas.microsoft.com/office/drawing/2014/main" id="{9AEE247B-BC94-4E13-9814-4CEA2C9540E5}"/>
              </a:ext>
            </a:extLst>
          </p:cNvPr>
          <p:cNvSpPr>
            <a:spLocks noGrp="1"/>
          </p:cNvSpPr>
          <p:nvPr>
            <p:ph type="ftr" sz="quarter" idx="11"/>
          </p:nvPr>
        </p:nvSpPr>
        <p:spPr/>
        <p:txBody>
          <a:bodyPr/>
          <a:lstStyle/>
          <a:p>
            <a:r>
              <a:rPr lang="en-US" dirty="0"/>
              <a:t>Assignment 6 – Build a Data Culture :- Kartik Mehta </a:t>
            </a:r>
          </a:p>
        </p:txBody>
      </p:sp>
    </p:spTree>
    <p:extLst>
      <p:ext uri="{BB962C8B-B14F-4D97-AF65-F5344CB8AC3E}">
        <p14:creationId xmlns:p14="http://schemas.microsoft.com/office/powerpoint/2010/main" val="140232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99781" y="2951071"/>
            <a:ext cx="4905936" cy="1343024"/>
          </a:xfrm>
        </p:spPr>
        <p:txBody>
          <a:bodyPr>
            <a:normAutofit/>
          </a:bodyPr>
          <a:lstStyle/>
          <a:p>
            <a:r>
              <a:rPr lang="en-US" sz="2400" dirty="0">
                <a:solidFill>
                  <a:srgbClr val="FFFFFF"/>
                </a:solidFill>
              </a:rPr>
              <a:t>2) </a:t>
            </a:r>
            <a:r>
              <a:rPr lang="en-US" sz="2400" noProof="1"/>
              <a:t>Making data literacy universal</a:t>
            </a:r>
            <a:endParaRPr lang="en-US" sz="2400" dirty="0"/>
          </a:p>
        </p:txBody>
      </p:sp>
      <p:sp>
        <p:nvSpPr>
          <p:cNvPr id="9" name="Slide Number Placeholder 8">
            <a:extLst>
              <a:ext uri="{FF2B5EF4-FFF2-40B4-BE49-F238E27FC236}">
                <a16:creationId xmlns:a16="http://schemas.microsoft.com/office/drawing/2014/main" id="{161E61DA-97CF-4191-85C9-84A3A42269A4}"/>
              </a:ext>
            </a:extLst>
          </p:cNvPr>
          <p:cNvSpPr>
            <a:spLocks noGrp="1"/>
          </p:cNvSpPr>
          <p:nvPr>
            <p:ph type="sldNum" sz="quarter" idx="12"/>
          </p:nvPr>
        </p:nvSpPr>
        <p:spPr/>
        <p:txBody>
          <a:bodyPr/>
          <a:lstStyle/>
          <a:p>
            <a:fld id="{B5CEABB6-07DC-46E8-9B57-56EC44A396E5}" type="slidenum">
              <a:rPr lang="en-US" smtClean="0"/>
              <a:t>6</a:t>
            </a:fld>
            <a:endParaRPr lang="en-US" dirty="0"/>
          </a:p>
        </p:txBody>
      </p:sp>
      <p:pic>
        <p:nvPicPr>
          <p:cNvPr id="10" name="Picture 9">
            <a:extLst>
              <a:ext uri="{FF2B5EF4-FFF2-40B4-BE49-F238E27FC236}">
                <a16:creationId xmlns:a16="http://schemas.microsoft.com/office/drawing/2014/main" id="{7FFF79F8-9F44-4700-BCA9-6A737AF4BCB2}"/>
              </a:ext>
            </a:extLst>
          </p:cNvPr>
          <p:cNvPicPr>
            <a:picLocks noChangeAspect="1"/>
          </p:cNvPicPr>
          <p:nvPr/>
        </p:nvPicPr>
        <p:blipFill>
          <a:blip r:embed="rId2"/>
          <a:stretch>
            <a:fillRect/>
          </a:stretch>
        </p:blipFill>
        <p:spPr>
          <a:xfrm>
            <a:off x="0" y="0"/>
            <a:ext cx="1032507" cy="1300958"/>
          </a:xfrm>
          <a:prstGeom prst="rect">
            <a:avLst/>
          </a:prstGeom>
        </p:spPr>
      </p:pic>
      <p:sp>
        <p:nvSpPr>
          <p:cNvPr id="2" name="Footer Placeholder 1">
            <a:extLst>
              <a:ext uri="{FF2B5EF4-FFF2-40B4-BE49-F238E27FC236}">
                <a16:creationId xmlns:a16="http://schemas.microsoft.com/office/drawing/2014/main" id="{5DF1CECF-C100-45D4-8C31-9A46226E06DB}"/>
              </a:ext>
            </a:extLst>
          </p:cNvPr>
          <p:cNvSpPr>
            <a:spLocks noGrp="1"/>
          </p:cNvSpPr>
          <p:nvPr>
            <p:ph type="ftr" sz="quarter" idx="11"/>
          </p:nvPr>
        </p:nvSpPr>
        <p:spPr>
          <a:xfrm>
            <a:off x="944880" y="6356349"/>
            <a:ext cx="4207848" cy="365125"/>
          </a:xfrm>
        </p:spPr>
        <p:txBody>
          <a:bodyPr/>
          <a:lstStyle/>
          <a:p>
            <a:r>
              <a:rPr lang="en-US" dirty="0"/>
              <a:t>Assignment 6 – Build a Data Culture :- Kartik Mehta </a:t>
            </a:r>
          </a:p>
        </p:txBody>
      </p:sp>
    </p:spTree>
    <p:extLst>
      <p:ext uri="{BB962C8B-B14F-4D97-AF65-F5344CB8AC3E}">
        <p14:creationId xmlns:p14="http://schemas.microsoft.com/office/powerpoint/2010/main" val="11664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p:txBody>
          <a:bodyPr/>
          <a:lstStyle/>
          <a:p>
            <a:pPr algn="l"/>
            <a:r>
              <a:rPr lang="en-US" sz="2800" noProof="1"/>
              <a:t>Making data literacy universal</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17" name="Content Placeholder 2">
            <a:extLst>
              <a:ext uri="{FF2B5EF4-FFF2-40B4-BE49-F238E27FC236}">
                <a16:creationId xmlns:a16="http://schemas.microsoft.com/office/drawing/2014/main" id="{22B573B8-AABD-48E6-A306-881190B6161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 </a:t>
            </a:r>
            <a:r>
              <a:rPr lang="en-US" dirty="0"/>
              <a:t> </a:t>
            </a:r>
            <a:r>
              <a:rPr lang="en-CA" dirty="0"/>
              <a:t>2) Teach all employees to be data literate</a:t>
            </a:r>
            <a:r>
              <a:rPr lang="en-US" dirty="0"/>
              <a:t> </a:t>
            </a:r>
          </a:p>
          <a:p>
            <a:pPr lvl="1"/>
            <a:r>
              <a:rPr lang="en-CA" dirty="0"/>
              <a:t>There are 3 levels of data understanding in a workplace:</a:t>
            </a:r>
          </a:p>
          <a:p>
            <a:pPr lvl="2"/>
            <a:r>
              <a:rPr lang="en-CA" dirty="0"/>
              <a:t>Data literacy: see common patterns in events</a:t>
            </a:r>
          </a:p>
          <a:p>
            <a:pPr lvl="2"/>
            <a:r>
              <a:rPr lang="en-CA" dirty="0"/>
              <a:t>Data fluency: conduct data analysis as part of a larger, non-data responsibility</a:t>
            </a:r>
          </a:p>
          <a:p>
            <a:pPr lvl="2"/>
            <a:r>
              <a:rPr lang="en-CA" dirty="0"/>
              <a:t>Data science: work extensively with complicated data as main professional role</a:t>
            </a:r>
          </a:p>
          <a:p>
            <a:pPr lvl="1"/>
            <a:r>
              <a:rPr lang="en-CA" dirty="0"/>
              <a:t>Provide mandatory training to all employees to gain basic understanding, regardless of department or position</a:t>
            </a:r>
          </a:p>
          <a:p>
            <a:pPr lvl="1"/>
            <a:r>
              <a:rPr lang="en-CA" dirty="0"/>
              <a:t>Change the culture to be data-driven by changing how employees approach their work</a:t>
            </a:r>
          </a:p>
          <a:p>
            <a:pPr marL="0" indent="0">
              <a:buNone/>
            </a:pPr>
            <a:endParaRPr lang="en-US" dirty="0"/>
          </a:p>
          <a:p>
            <a:pPr marL="0" indent="0">
              <a:buNone/>
            </a:pPr>
            <a:endParaRPr lang="en-US" dirty="0"/>
          </a:p>
          <a:p>
            <a:pPr marL="0" indent="0">
              <a:buFont typeface="Arial" panose="020B0604020202020204" pitchFamily="34" charset="0"/>
              <a:buNone/>
            </a:pPr>
            <a:endParaRPr lang="en-US" sz="1400" dirty="0">
              <a:solidFill>
                <a:srgbClr val="0000FF"/>
              </a:solidFill>
            </a:endParaRPr>
          </a:p>
        </p:txBody>
      </p:sp>
      <p:pic>
        <p:nvPicPr>
          <p:cNvPr id="7" name="Picture 6">
            <a:extLst>
              <a:ext uri="{FF2B5EF4-FFF2-40B4-BE49-F238E27FC236}">
                <a16:creationId xmlns:a16="http://schemas.microsoft.com/office/drawing/2014/main" id="{BBC18646-FB58-4F8F-B48E-F070CD0D59A7}"/>
              </a:ext>
            </a:extLst>
          </p:cNvPr>
          <p:cNvPicPr>
            <a:picLocks noChangeAspect="1"/>
          </p:cNvPicPr>
          <p:nvPr/>
        </p:nvPicPr>
        <p:blipFill>
          <a:blip r:embed="rId3"/>
          <a:stretch>
            <a:fillRect/>
          </a:stretch>
        </p:blipFill>
        <p:spPr>
          <a:xfrm>
            <a:off x="11159492" y="0"/>
            <a:ext cx="1032507" cy="1300958"/>
          </a:xfrm>
          <a:prstGeom prst="rect">
            <a:avLst/>
          </a:prstGeom>
        </p:spPr>
      </p:pic>
      <p:sp>
        <p:nvSpPr>
          <p:cNvPr id="3" name="Footer Placeholder 2">
            <a:extLst>
              <a:ext uri="{FF2B5EF4-FFF2-40B4-BE49-F238E27FC236}">
                <a16:creationId xmlns:a16="http://schemas.microsoft.com/office/drawing/2014/main" id="{CBB097D0-935D-45BF-AA55-72AC0315B4E3}"/>
              </a:ext>
            </a:extLst>
          </p:cNvPr>
          <p:cNvSpPr>
            <a:spLocks noGrp="1"/>
          </p:cNvSpPr>
          <p:nvPr>
            <p:ph type="ftr" sz="quarter" idx="11"/>
          </p:nvPr>
        </p:nvSpPr>
        <p:spPr/>
        <p:txBody>
          <a:bodyPr/>
          <a:lstStyle/>
          <a:p>
            <a:r>
              <a:rPr lang="en-US" dirty="0"/>
              <a:t>Assignment 6 – Build a Data Culture :- Kartik Mehta </a:t>
            </a:r>
          </a:p>
        </p:txBody>
      </p:sp>
    </p:spTree>
    <p:extLst>
      <p:ext uri="{BB962C8B-B14F-4D97-AF65-F5344CB8AC3E}">
        <p14:creationId xmlns:p14="http://schemas.microsoft.com/office/powerpoint/2010/main" val="363362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99781" y="2951071"/>
            <a:ext cx="4905936" cy="1343024"/>
          </a:xfrm>
        </p:spPr>
        <p:txBody>
          <a:bodyPr>
            <a:normAutofit/>
          </a:bodyPr>
          <a:lstStyle/>
          <a:p>
            <a:r>
              <a:rPr lang="en-US" sz="2400" dirty="0">
                <a:solidFill>
                  <a:srgbClr val="FFFFFF"/>
                </a:solidFill>
              </a:rPr>
              <a:t>3) </a:t>
            </a:r>
            <a:r>
              <a:rPr lang="en-US" sz="2400" noProof="1"/>
              <a:t>Timing training just right</a:t>
            </a:r>
            <a:endParaRPr lang="en-US" sz="2400" dirty="0"/>
          </a:p>
        </p:txBody>
      </p:sp>
      <p:sp>
        <p:nvSpPr>
          <p:cNvPr id="9" name="Slide Number Placeholder 8">
            <a:extLst>
              <a:ext uri="{FF2B5EF4-FFF2-40B4-BE49-F238E27FC236}">
                <a16:creationId xmlns:a16="http://schemas.microsoft.com/office/drawing/2014/main" id="{161E61DA-97CF-4191-85C9-84A3A42269A4}"/>
              </a:ext>
            </a:extLst>
          </p:cNvPr>
          <p:cNvSpPr>
            <a:spLocks noGrp="1"/>
          </p:cNvSpPr>
          <p:nvPr>
            <p:ph type="sldNum" sz="quarter" idx="12"/>
          </p:nvPr>
        </p:nvSpPr>
        <p:spPr/>
        <p:txBody>
          <a:bodyPr/>
          <a:lstStyle/>
          <a:p>
            <a:fld id="{B5CEABB6-07DC-46E8-9B57-56EC44A396E5}" type="slidenum">
              <a:rPr lang="en-US" smtClean="0"/>
              <a:t>8</a:t>
            </a:fld>
            <a:endParaRPr lang="en-US" dirty="0"/>
          </a:p>
        </p:txBody>
      </p:sp>
      <p:pic>
        <p:nvPicPr>
          <p:cNvPr id="10" name="Picture 9">
            <a:extLst>
              <a:ext uri="{FF2B5EF4-FFF2-40B4-BE49-F238E27FC236}">
                <a16:creationId xmlns:a16="http://schemas.microsoft.com/office/drawing/2014/main" id="{7FFF79F8-9F44-4700-BCA9-6A737AF4BCB2}"/>
              </a:ext>
            </a:extLst>
          </p:cNvPr>
          <p:cNvPicPr>
            <a:picLocks noChangeAspect="1"/>
          </p:cNvPicPr>
          <p:nvPr/>
        </p:nvPicPr>
        <p:blipFill>
          <a:blip r:embed="rId2"/>
          <a:stretch>
            <a:fillRect/>
          </a:stretch>
        </p:blipFill>
        <p:spPr>
          <a:xfrm>
            <a:off x="0" y="0"/>
            <a:ext cx="1032507" cy="1300958"/>
          </a:xfrm>
          <a:prstGeom prst="rect">
            <a:avLst/>
          </a:prstGeom>
        </p:spPr>
      </p:pic>
      <p:sp>
        <p:nvSpPr>
          <p:cNvPr id="2" name="Footer Placeholder 1">
            <a:extLst>
              <a:ext uri="{FF2B5EF4-FFF2-40B4-BE49-F238E27FC236}">
                <a16:creationId xmlns:a16="http://schemas.microsoft.com/office/drawing/2014/main" id="{3C38A8B9-4625-45D0-9FD3-02C4371727FE}"/>
              </a:ext>
            </a:extLst>
          </p:cNvPr>
          <p:cNvSpPr>
            <a:spLocks noGrp="1"/>
          </p:cNvSpPr>
          <p:nvPr>
            <p:ph type="ftr" sz="quarter" idx="11"/>
          </p:nvPr>
        </p:nvSpPr>
        <p:spPr>
          <a:xfrm>
            <a:off x="1158240" y="6356349"/>
            <a:ext cx="3994488" cy="365125"/>
          </a:xfrm>
        </p:spPr>
        <p:txBody>
          <a:bodyPr/>
          <a:lstStyle/>
          <a:p>
            <a:r>
              <a:rPr lang="en-US" dirty="0"/>
              <a:t>Assignment 6 – Build a Data Culture :- Kartik Mehta </a:t>
            </a:r>
          </a:p>
        </p:txBody>
      </p:sp>
    </p:spTree>
    <p:extLst>
      <p:ext uri="{BB962C8B-B14F-4D97-AF65-F5344CB8AC3E}">
        <p14:creationId xmlns:p14="http://schemas.microsoft.com/office/powerpoint/2010/main" val="137546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p:txBody>
          <a:bodyPr/>
          <a:lstStyle/>
          <a:p>
            <a:pPr algn="l"/>
            <a:r>
              <a:rPr lang="en-US" sz="2800" noProof="1"/>
              <a:t>Timing training just right</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17" name="Content Placeholder 2">
            <a:extLst>
              <a:ext uri="{FF2B5EF4-FFF2-40B4-BE49-F238E27FC236}">
                <a16:creationId xmlns:a16="http://schemas.microsoft.com/office/drawing/2014/main" id="{22B573B8-AABD-48E6-A306-881190B6161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 </a:t>
            </a:r>
            <a:r>
              <a:rPr lang="en-US" dirty="0"/>
              <a:t> </a:t>
            </a:r>
            <a:r>
              <a:rPr lang="en-CA" dirty="0"/>
              <a:t>3) Specialized training should be offered just in time</a:t>
            </a:r>
          </a:p>
          <a:p>
            <a:pPr lvl="1"/>
            <a:r>
              <a:rPr lang="en-CA" dirty="0"/>
              <a:t>Training and skill acquisition for employees can go to waste if they are not put to use right away</a:t>
            </a:r>
          </a:p>
          <a:p>
            <a:pPr lvl="1"/>
            <a:r>
              <a:rPr lang="en-CA" dirty="0"/>
              <a:t>It is more effective to provide training (concepts and tool use) just before being put into practical use</a:t>
            </a:r>
          </a:p>
          <a:p>
            <a:pPr lvl="2"/>
            <a:r>
              <a:rPr lang="en-CA" dirty="0"/>
              <a:t>Will be more cost-efficient</a:t>
            </a:r>
          </a:p>
          <a:p>
            <a:pPr lvl="2"/>
            <a:r>
              <a:rPr lang="en-CA" dirty="0"/>
              <a:t>The knowledge is more likely to stick</a:t>
            </a:r>
          </a:p>
          <a:p>
            <a:pPr lvl="1"/>
            <a:r>
              <a:rPr lang="en-CA" dirty="0"/>
              <a:t>Employees will gain data skills and knowledge more effectively, and thus a strong data-driven culture will be more easily established</a:t>
            </a:r>
          </a:p>
          <a:p>
            <a:pPr marL="457200" lvl="1" indent="0">
              <a:buNone/>
            </a:pPr>
            <a:r>
              <a:rPr lang="en-US" dirty="0"/>
              <a:t> </a:t>
            </a:r>
          </a:p>
          <a:p>
            <a:pPr marL="0" indent="0">
              <a:buNone/>
            </a:pPr>
            <a:endParaRPr lang="en-US" dirty="0"/>
          </a:p>
          <a:p>
            <a:pPr marL="0" indent="0">
              <a:buNone/>
            </a:pPr>
            <a:endParaRPr lang="en-US" dirty="0"/>
          </a:p>
          <a:p>
            <a:pPr marL="0" indent="0">
              <a:buFont typeface="Arial" panose="020B0604020202020204" pitchFamily="34" charset="0"/>
              <a:buNone/>
            </a:pPr>
            <a:endParaRPr lang="en-US" sz="1400" dirty="0">
              <a:solidFill>
                <a:srgbClr val="0000FF"/>
              </a:solidFill>
            </a:endParaRPr>
          </a:p>
        </p:txBody>
      </p:sp>
      <p:pic>
        <p:nvPicPr>
          <p:cNvPr id="7" name="Picture 6">
            <a:extLst>
              <a:ext uri="{FF2B5EF4-FFF2-40B4-BE49-F238E27FC236}">
                <a16:creationId xmlns:a16="http://schemas.microsoft.com/office/drawing/2014/main" id="{4D450F7B-5128-4E08-90C9-94D01DE8D760}"/>
              </a:ext>
            </a:extLst>
          </p:cNvPr>
          <p:cNvPicPr>
            <a:picLocks noChangeAspect="1"/>
          </p:cNvPicPr>
          <p:nvPr/>
        </p:nvPicPr>
        <p:blipFill>
          <a:blip r:embed="rId3"/>
          <a:stretch>
            <a:fillRect/>
          </a:stretch>
        </p:blipFill>
        <p:spPr>
          <a:xfrm>
            <a:off x="11159492" y="0"/>
            <a:ext cx="1032507" cy="1300958"/>
          </a:xfrm>
          <a:prstGeom prst="rect">
            <a:avLst/>
          </a:prstGeom>
        </p:spPr>
      </p:pic>
      <p:sp>
        <p:nvSpPr>
          <p:cNvPr id="3" name="Footer Placeholder 2">
            <a:extLst>
              <a:ext uri="{FF2B5EF4-FFF2-40B4-BE49-F238E27FC236}">
                <a16:creationId xmlns:a16="http://schemas.microsoft.com/office/drawing/2014/main" id="{A1C029B8-A44F-438B-801F-81C7C5633EE0}"/>
              </a:ext>
            </a:extLst>
          </p:cNvPr>
          <p:cNvSpPr>
            <a:spLocks noGrp="1"/>
          </p:cNvSpPr>
          <p:nvPr>
            <p:ph type="ftr" sz="quarter" idx="11"/>
          </p:nvPr>
        </p:nvSpPr>
        <p:spPr/>
        <p:txBody>
          <a:bodyPr/>
          <a:lstStyle/>
          <a:p>
            <a:r>
              <a:rPr lang="en-US" dirty="0"/>
              <a:t>Assignment 6 – Build a Data Culture :- Kartik Mehta </a:t>
            </a:r>
          </a:p>
        </p:txBody>
      </p:sp>
    </p:spTree>
    <p:extLst>
      <p:ext uri="{BB962C8B-B14F-4D97-AF65-F5344CB8AC3E}">
        <p14:creationId xmlns:p14="http://schemas.microsoft.com/office/powerpoint/2010/main" val="163578821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216</TotalTime>
  <Words>783</Words>
  <Application>Microsoft Office PowerPoint</Application>
  <PresentationFormat>Widescreen</PresentationFormat>
  <Paragraphs>98</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Tenorite</vt:lpstr>
      <vt:lpstr>Tiempos Text</vt:lpstr>
      <vt:lpstr>Monoline</vt:lpstr>
      <vt:lpstr>Assignment 6 Build a Data Culture </vt:lpstr>
      <vt:lpstr>PowerPoint Presentation</vt:lpstr>
      <vt:lpstr>PowerPoint Presentation</vt:lpstr>
      <vt:lpstr>PowerPoint Presentation</vt:lpstr>
      <vt:lpstr>Leaders setting the example</vt:lpstr>
      <vt:lpstr>PowerPoint Presentation</vt:lpstr>
      <vt:lpstr>Making data literacy universal</vt:lpstr>
      <vt:lpstr>PowerPoint Presentation</vt:lpstr>
      <vt:lpstr>Timing training just right</vt:lpstr>
      <vt:lpstr>PowerPoint Presentation</vt:lpstr>
      <vt:lpstr>Data assessments and methodologies</vt:lpstr>
      <vt:lpstr>PowerPoint Presentation</vt:lpstr>
      <vt:lpstr>Continuity in Measures, tests and improvement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410 –  Assignment 6</dc:title>
  <dc:creator>Maithili Kartik Mehta</dc:creator>
  <cp:lastModifiedBy>Maithili Kartik Mehta</cp:lastModifiedBy>
  <cp:revision>93</cp:revision>
  <dcterms:created xsi:type="dcterms:W3CDTF">2022-04-02T18:48:26Z</dcterms:created>
  <dcterms:modified xsi:type="dcterms:W3CDTF">2022-07-26T01:48:58Z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