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65" r:id="rId4"/>
    <p:sldId id="263" r:id="rId5"/>
    <p:sldId id="264" r:id="rId6"/>
    <p:sldId id="267" r:id="rId7"/>
    <p:sldId id="266"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25F7-67CF-4302-B266-27D8F4671B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705A5E-0B6E-45AD-A6F3-33E4EEE1FF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B5799E-68ED-4362-8CD4-08BBD066425A}"/>
              </a:ext>
            </a:extLst>
          </p:cNvPr>
          <p:cNvSpPr>
            <a:spLocks noGrp="1"/>
          </p:cNvSpPr>
          <p:nvPr>
            <p:ph type="dt" sz="half" idx="10"/>
          </p:nvPr>
        </p:nvSpPr>
        <p:spPr/>
        <p:txBody>
          <a:bodyPr/>
          <a:lstStyle/>
          <a:p>
            <a:fld id="{1592F029-6131-4233-A94A-E91CABEC05A3}" type="datetimeFigureOut">
              <a:rPr lang="en-IN" smtClean="0"/>
              <a:t>03-10-2024</a:t>
            </a:fld>
            <a:endParaRPr lang="en-IN"/>
          </a:p>
        </p:txBody>
      </p:sp>
      <p:sp>
        <p:nvSpPr>
          <p:cNvPr id="5" name="Footer Placeholder 4">
            <a:extLst>
              <a:ext uri="{FF2B5EF4-FFF2-40B4-BE49-F238E27FC236}">
                <a16:creationId xmlns:a16="http://schemas.microsoft.com/office/drawing/2014/main" id="{5A562A70-9066-4D48-A8CE-062CF0D848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7CD3A2-E06A-4E58-9082-DC52812E33DD}"/>
              </a:ext>
            </a:extLst>
          </p:cNvPr>
          <p:cNvSpPr>
            <a:spLocks noGrp="1"/>
          </p:cNvSpPr>
          <p:nvPr>
            <p:ph type="sldNum" sz="quarter" idx="12"/>
          </p:nvPr>
        </p:nvSpPr>
        <p:spPr/>
        <p:txBody>
          <a:bodyPr/>
          <a:lstStyle/>
          <a:p>
            <a:fld id="{F4519D99-42E3-4149-AEA7-B9426697E580}" type="slidenum">
              <a:rPr lang="en-IN" smtClean="0"/>
              <a:t>‹#›</a:t>
            </a:fld>
            <a:endParaRPr lang="en-IN"/>
          </a:p>
        </p:txBody>
      </p:sp>
    </p:spTree>
    <p:extLst>
      <p:ext uri="{BB962C8B-B14F-4D97-AF65-F5344CB8AC3E}">
        <p14:creationId xmlns:p14="http://schemas.microsoft.com/office/powerpoint/2010/main" val="88612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4873-447C-46F1-A22F-1DC9774370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CF30DA-DCAE-4B0F-9021-FCF6FB04C3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86D2A-9192-4A40-ABF3-97839DC5ECA4}"/>
              </a:ext>
            </a:extLst>
          </p:cNvPr>
          <p:cNvSpPr>
            <a:spLocks noGrp="1"/>
          </p:cNvSpPr>
          <p:nvPr>
            <p:ph type="dt" sz="half" idx="10"/>
          </p:nvPr>
        </p:nvSpPr>
        <p:spPr/>
        <p:txBody>
          <a:bodyPr/>
          <a:lstStyle/>
          <a:p>
            <a:fld id="{1592F029-6131-4233-A94A-E91CABEC05A3}" type="datetimeFigureOut">
              <a:rPr lang="en-IN" smtClean="0"/>
              <a:t>03-10-2024</a:t>
            </a:fld>
            <a:endParaRPr lang="en-IN"/>
          </a:p>
        </p:txBody>
      </p:sp>
      <p:sp>
        <p:nvSpPr>
          <p:cNvPr id="5" name="Footer Placeholder 4">
            <a:extLst>
              <a:ext uri="{FF2B5EF4-FFF2-40B4-BE49-F238E27FC236}">
                <a16:creationId xmlns:a16="http://schemas.microsoft.com/office/drawing/2014/main" id="{06C627A8-890B-40FE-8EA5-B257333B51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70F665-094B-47F2-9E2B-99894207E6EE}"/>
              </a:ext>
            </a:extLst>
          </p:cNvPr>
          <p:cNvSpPr>
            <a:spLocks noGrp="1"/>
          </p:cNvSpPr>
          <p:nvPr>
            <p:ph type="sldNum" sz="quarter" idx="12"/>
          </p:nvPr>
        </p:nvSpPr>
        <p:spPr/>
        <p:txBody>
          <a:bodyPr/>
          <a:lstStyle/>
          <a:p>
            <a:fld id="{F4519D99-42E3-4149-AEA7-B9426697E580}" type="slidenum">
              <a:rPr lang="en-IN" smtClean="0"/>
              <a:t>‹#›</a:t>
            </a:fld>
            <a:endParaRPr lang="en-IN"/>
          </a:p>
        </p:txBody>
      </p:sp>
    </p:spTree>
    <p:extLst>
      <p:ext uri="{BB962C8B-B14F-4D97-AF65-F5344CB8AC3E}">
        <p14:creationId xmlns:p14="http://schemas.microsoft.com/office/powerpoint/2010/main" val="61932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19D04-89D6-4E63-90F9-7940000077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9CF35C-9B34-4FB8-B595-E35FD8D32F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5A17-BACC-467B-95EF-C120D415B5AC}"/>
              </a:ext>
            </a:extLst>
          </p:cNvPr>
          <p:cNvSpPr>
            <a:spLocks noGrp="1"/>
          </p:cNvSpPr>
          <p:nvPr>
            <p:ph type="dt" sz="half" idx="10"/>
          </p:nvPr>
        </p:nvSpPr>
        <p:spPr/>
        <p:txBody>
          <a:bodyPr/>
          <a:lstStyle/>
          <a:p>
            <a:fld id="{1592F029-6131-4233-A94A-E91CABEC05A3}" type="datetimeFigureOut">
              <a:rPr lang="en-IN" smtClean="0"/>
              <a:t>03-10-2024</a:t>
            </a:fld>
            <a:endParaRPr lang="en-IN"/>
          </a:p>
        </p:txBody>
      </p:sp>
      <p:sp>
        <p:nvSpPr>
          <p:cNvPr id="5" name="Footer Placeholder 4">
            <a:extLst>
              <a:ext uri="{FF2B5EF4-FFF2-40B4-BE49-F238E27FC236}">
                <a16:creationId xmlns:a16="http://schemas.microsoft.com/office/drawing/2014/main" id="{EFC3DDD6-DF5C-4FD3-9825-F357DD9CDA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A30B61-CB33-44FD-A875-075037316B88}"/>
              </a:ext>
            </a:extLst>
          </p:cNvPr>
          <p:cNvSpPr>
            <a:spLocks noGrp="1"/>
          </p:cNvSpPr>
          <p:nvPr>
            <p:ph type="sldNum" sz="quarter" idx="12"/>
          </p:nvPr>
        </p:nvSpPr>
        <p:spPr/>
        <p:txBody>
          <a:bodyPr/>
          <a:lstStyle/>
          <a:p>
            <a:fld id="{F4519D99-42E3-4149-AEA7-B9426697E580}" type="slidenum">
              <a:rPr lang="en-IN" smtClean="0"/>
              <a:t>‹#›</a:t>
            </a:fld>
            <a:endParaRPr lang="en-IN"/>
          </a:p>
        </p:txBody>
      </p:sp>
    </p:spTree>
    <p:extLst>
      <p:ext uri="{BB962C8B-B14F-4D97-AF65-F5344CB8AC3E}">
        <p14:creationId xmlns:p14="http://schemas.microsoft.com/office/powerpoint/2010/main" val="236732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7FBA-FF56-4F9B-9F2F-2A0FF1F81E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965DB0-5262-4A4D-A1F0-B14E195C4E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C1327D-B079-4565-A6DB-CD813C391B6A}"/>
              </a:ext>
            </a:extLst>
          </p:cNvPr>
          <p:cNvSpPr>
            <a:spLocks noGrp="1"/>
          </p:cNvSpPr>
          <p:nvPr>
            <p:ph type="dt" sz="half" idx="10"/>
          </p:nvPr>
        </p:nvSpPr>
        <p:spPr/>
        <p:txBody>
          <a:bodyPr/>
          <a:lstStyle/>
          <a:p>
            <a:fld id="{1592F029-6131-4233-A94A-E91CABEC05A3}" type="datetimeFigureOut">
              <a:rPr lang="en-IN" smtClean="0"/>
              <a:t>03-10-2024</a:t>
            </a:fld>
            <a:endParaRPr lang="en-IN"/>
          </a:p>
        </p:txBody>
      </p:sp>
      <p:sp>
        <p:nvSpPr>
          <p:cNvPr id="5" name="Footer Placeholder 4">
            <a:extLst>
              <a:ext uri="{FF2B5EF4-FFF2-40B4-BE49-F238E27FC236}">
                <a16:creationId xmlns:a16="http://schemas.microsoft.com/office/drawing/2014/main" id="{0232ACF6-E7A3-40A1-AE92-E275C3A702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128198-703D-4032-8E16-9C3DE0F24C40}"/>
              </a:ext>
            </a:extLst>
          </p:cNvPr>
          <p:cNvSpPr>
            <a:spLocks noGrp="1"/>
          </p:cNvSpPr>
          <p:nvPr>
            <p:ph type="sldNum" sz="quarter" idx="12"/>
          </p:nvPr>
        </p:nvSpPr>
        <p:spPr/>
        <p:txBody>
          <a:bodyPr/>
          <a:lstStyle/>
          <a:p>
            <a:fld id="{F4519D99-42E3-4149-AEA7-B9426697E580}" type="slidenum">
              <a:rPr lang="en-IN" smtClean="0"/>
              <a:t>‹#›</a:t>
            </a:fld>
            <a:endParaRPr lang="en-IN"/>
          </a:p>
        </p:txBody>
      </p:sp>
    </p:spTree>
    <p:extLst>
      <p:ext uri="{BB962C8B-B14F-4D97-AF65-F5344CB8AC3E}">
        <p14:creationId xmlns:p14="http://schemas.microsoft.com/office/powerpoint/2010/main" val="72356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BDB1-8621-421B-9F53-30CB67661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B2B4E7-9FE9-4CBC-AA0B-9497F4F543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028FC-633A-45D6-BF26-80846E72767B}"/>
              </a:ext>
            </a:extLst>
          </p:cNvPr>
          <p:cNvSpPr>
            <a:spLocks noGrp="1"/>
          </p:cNvSpPr>
          <p:nvPr>
            <p:ph type="dt" sz="half" idx="10"/>
          </p:nvPr>
        </p:nvSpPr>
        <p:spPr/>
        <p:txBody>
          <a:bodyPr/>
          <a:lstStyle/>
          <a:p>
            <a:fld id="{1592F029-6131-4233-A94A-E91CABEC05A3}" type="datetimeFigureOut">
              <a:rPr lang="en-IN" smtClean="0"/>
              <a:t>03-10-2024</a:t>
            </a:fld>
            <a:endParaRPr lang="en-IN"/>
          </a:p>
        </p:txBody>
      </p:sp>
      <p:sp>
        <p:nvSpPr>
          <p:cNvPr id="5" name="Footer Placeholder 4">
            <a:extLst>
              <a:ext uri="{FF2B5EF4-FFF2-40B4-BE49-F238E27FC236}">
                <a16:creationId xmlns:a16="http://schemas.microsoft.com/office/drawing/2014/main" id="{31F61B39-12AB-4080-A6DE-AC8FA544C6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660275-82ED-469A-BEC1-57DE64391580}"/>
              </a:ext>
            </a:extLst>
          </p:cNvPr>
          <p:cNvSpPr>
            <a:spLocks noGrp="1"/>
          </p:cNvSpPr>
          <p:nvPr>
            <p:ph type="sldNum" sz="quarter" idx="12"/>
          </p:nvPr>
        </p:nvSpPr>
        <p:spPr/>
        <p:txBody>
          <a:bodyPr/>
          <a:lstStyle/>
          <a:p>
            <a:fld id="{F4519D99-42E3-4149-AEA7-B9426697E580}" type="slidenum">
              <a:rPr lang="en-IN" smtClean="0"/>
              <a:t>‹#›</a:t>
            </a:fld>
            <a:endParaRPr lang="en-IN"/>
          </a:p>
        </p:txBody>
      </p:sp>
    </p:spTree>
    <p:extLst>
      <p:ext uri="{BB962C8B-B14F-4D97-AF65-F5344CB8AC3E}">
        <p14:creationId xmlns:p14="http://schemas.microsoft.com/office/powerpoint/2010/main" val="1275055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5642-7446-45A3-9ECE-39A5234A1B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F85913-AAD3-46DB-87B8-2D135B655B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635A2A-1552-4E5E-8F91-485AAAC7A3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305BF2-F858-4A13-BC00-11F22DF5612F}"/>
              </a:ext>
            </a:extLst>
          </p:cNvPr>
          <p:cNvSpPr>
            <a:spLocks noGrp="1"/>
          </p:cNvSpPr>
          <p:nvPr>
            <p:ph type="dt" sz="half" idx="10"/>
          </p:nvPr>
        </p:nvSpPr>
        <p:spPr/>
        <p:txBody>
          <a:bodyPr/>
          <a:lstStyle/>
          <a:p>
            <a:fld id="{1592F029-6131-4233-A94A-E91CABEC05A3}" type="datetimeFigureOut">
              <a:rPr lang="en-IN" smtClean="0"/>
              <a:t>03-10-2024</a:t>
            </a:fld>
            <a:endParaRPr lang="en-IN"/>
          </a:p>
        </p:txBody>
      </p:sp>
      <p:sp>
        <p:nvSpPr>
          <p:cNvPr id="6" name="Footer Placeholder 5">
            <a:extLst>
              <a:ext uri="{FF2B5EF4-FFF2-40B4-BE49-F238E27FC236}">
                <a16:creationId xmlns:a16="http://schemas.microsoft.com/office/drawing/2014/main" id="{148A7860-C1E5-4278-AAE9-7DE56F5726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E94C2E-FC23-4ED0-BDA3-A224A9B82EE8}"/>
              </a:ext>
            </a:extLst>
          </p:cNvPr>
          <p:cNvSpPr>
            <a:spLocks noGrp="1"/>
          </p:cNvSpPr>
          <p:nvPr>
            <p:ph type="sldNum" sz="quarter" idx="12"/>
          </p:nvPr>
        </p:nvSpPr>
        <p:spPr/>
        <p:txBody>
          <a:bodyPr/>
          <a:lstStyle/>
          <a:p>
            <a:fld id="{F4519D99-42E3-4149-AEA7-B9426697E580}" type="slidenum">
              <a:rPr lang="en-IN" smtClean="0"/>
              <a:t>‹#›</a:t>
            </a:fld>
            <a:endParaRPr lang="en-IN"/>
          </a:p>
        </p:txBody>
      </p:sp>
    </p:spTree>
    <p:extLst>
      <p:ext uri="{BB962C8B-B14F-4D97-AF65-F5344CB8AC3E}">
        <p14:creationId xmlns:p14="http://schemas.microsoft.com/office/powerpoint/2010/main" val="38672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F6CC-1E51-4062-9124-2917904132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7B7693-CF47-4E76-B17F-BCF7F86274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9CC283-EF36-48BC-8E8E-0E09164006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8EEA65-4592-4DBF-9D4F-FA591A53E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BEFB56-FFB3-476C-BC0A-78D7131B66D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385319-2D49-47DB-95F4-C2507B2B6C17}"/>
              </a:ext>
            </a:extLst>
          </p:cNvPr>
          <p:cNvSpPr>
            <a:spLocks noGrp="1"/>
          </p:cNvSpPr>
          <p:nvPr>
            <p:ph type="dt" sz="half" idx="10"/>
          </p:nvPr>
        </p:nvSpPr>
        <p:spPr/>
        <p:txBody>
          <a:bodyPr/>
          <a:lstStyle/>
          <a:p>
            <a:fld id="{1592F029-6131-4233-A94A-E91CABEC05A3}" type="datetimeFigureOut">
              <a:rPr lang="en-IN" smtClean="0"/>
              <a:t>03-10-2024</a:t>
            </a:fld>
            <a:endParaRPr lang="en-IN"/>
          </a:p>
        </p:txBody>
      </p:sp>
      <p:sp>
        <p:nvSpPr>
          <p:cNvPr id="8" name="Footer Placeholder 7">
            <a:extLst>
              <a:ext uri="{FF2B5EF4-FFF2-40B4-BE49-F238E27FC236}">
                <a16:creationId xmlns:a16="http://schemas.microsoft.com/office/drawing/2014/main" id="{4EE15ACA-CA76-47D1-9A42-066AC4F768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B8AAA4-ADA2-4EDA-94F9-AF3171B95D30}"/>
              </a:ext>
            </a:extLst>
          </p:cNvPr>
          <p:cNvSpPr>
            <a:spLocks noGrp="1"/>
          </p:cNvSpPr>
          <p:nvPr>
            <p:ph type="sldNum" sz="quarter" idx="12"/>
          </p:nvPr>
        </p:nvSpPr>
        <p:spPr/>
        <p:txBody>
          <a:bodyPr/>
          <a:lstStyle/>
          <a:p>
            <a:fld id="{F4519D99-42E3-4149-AEA7-B9426697E580}" type="slidenum">
              <a:rPr lang="en-IN" smtClean="0"/>
              <a:t>‹#›</a:t>
            </a:fld>
            <a:endParaRPr lang="en-IN"/>
          </a:p>
        </p:txBody>
      </p:sp>
    </p:spTree>
    <p:extLst>
      <p:ext uri="{BB962C8B-B14F-4D97-AF65-F5344CB8AC3E}">
        <p14:creationId xmlns:p14="http://schemas.microsoft.com/office/powerpoint/2010/main" val="322714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D2D2-E4ED-495A-9993-94155CA1FE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532914-88F3-478B-9CE9-BDE538EBEF48}"/>
              </a:ext>
            </a:extLst>
          </p:cNvPr>
          <p:cNvSpPr>
            <a:spLocks noGrp="1"/>
          </p:cNvSpPr>
          <p:nvPr>
            <p:ph type="dt" sz="half" idx="10"/>
          </p:nvPr>
        </p:nvSpPr>
        <p:spPr/>
        <p:txBody>
          <a:bodyPr/>
          <a:lstStyle/>
          <a:p>
            <a:fld id="{1592F029-6131-4233-A94A-E91CABEC05A3}" type="datetimeFigureOut">
              <a:rPr lang="en-IN" smtClean="0"/>
              <a:t>03-10-2024</a:t>
            </a:fld>
            <a:endParaRPr lang="en-IN"/>
          </a:p>
        </p:txBody>
      </p:sp>
      <p:sp>
        <p:nvSpPr>
          <p:cNvPr id="4" name="Footer Placeholder 3">
            <a:extLst>
              <a:ext uri="{FF2B5EF4-FFF2-40B4-BE49-F238E27FC236}">
                <a16:creationId xmlns:a16="http://schemas.microsoft.com/office/drawing/2014/main" id="{6DD11D47-FABE-45C5-B057-8AE7E9D482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740DE4-9F49-4231-95CC-87E266E0BF8C}"/>
              </a:ext>
            </a:extLst>
          </p:cNvPr>
          <p:cNvSpPr>
            <a:spLocks noGrp="1"/>
          </p:cNvSpPr>
          <p:nvPr>
            <p:ph type="sldNum" sz="quarter" idx="12"/>
          </p:nvPr>
        </p:nvSpPr>
        <p:spPr/>
        <p:txBody>
          <a:bodyPr/>
          <a:lstStyle/>
          <a:p>
            <a:fld id="{F4519D99-42E3-4149-AEA7-B9426697E580}" type="slidenum">
              <a:rPr lang="en-IN" smtClean="0"/>
              <a:t>‹#›</a:t>
            </a:fld>
            <a:endParaRPr lang="en-IN"/>
          </a:p>
        </p:txBody>
      </p:sp>
    </p:spTree>
    <p:extLst>
      <p:ext uri="{BB962C8B-B14F-4D97-AF65-F5344CB8AC3E}">
        <p14:creationId xmlns:p14="http://schemas.microsoft.com/office/powerpoint/2010/main" val="3299549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74A84-1840-433B-B2DF-78B1E75D9816}"/>
              </a:ext>
            </a:extLst>
          </p:cNvPr>
          <p:cNvSpPr>
            <a:spLocks noGrp="1"/>
          </p:cNvSpPr>
          <p:nvPr>
            <p:ph type="dt" sz="half" idx="10"/>
          </p:nvPr>
        </p:nvSpPr>
        <p:spPr/>
        <p:txBody>
          <a:bodyPr/>
          <a:lstStyle/>
          <a:p>
            <a:fld id="{1592F029-6131-4233-A94A-E91CABEC05A3}" type="datetimeFigureOut">
              <a:rPr lang="en-IN" smtClean="0"/>
              <a:t>03-10-2024</a:t>
            </a:fld>
            <a:endParaRPr lang="en-IN"/>
          </a:p>
        </p:txBody>
      </p:sp>
      <p:sp>
        <p:nvSpPr>
          <p:cNvPr id="3" name="Footer Placeholder 2">
            <a:extLst>
              <a:ext uri="{FF2B5EF4-FFF2-40B4-BE49-F238E27FC236}">
                <a16:creationId xmlns:a16="http://schemas.microsoft.com/office/drawing/2014/main" id="{41EBDE1F-DD01-46B8-BDF7-F74DCBCA6F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A3C0A3-A265-4EF9-A7CF-DAC46AF7418A}"/>
              </a:ext>
            </a:extLst>
          </p:cNvPr>
          <p:cNvSpPr>
            <a:spLocks noGrp="1"/>
          </p:cNvSpPr>
          <p:nvPr>
            <p:ph type="sldNum" sz="quarter" idx="12"/>
          </p:nvPr>
        </p:nvSpPr>
        <p:spPr/>
        <p:txBody>
          <a:bodyPr/>
          <a:lstStyle/>
          <a:p>
            <a:fld id="{F4519D99-42E3-4149-AEA7-B9426697E580}" type="slidenum">
              <a:rPr lang="en-IN" smtClean="0"/>
              <a:t>‹#›</a:t>
            </a:fld>
            <a:endParaRPr lang="en-IN"/>
          </a:p>
        </p:txBody>
      </p:sp>
    </p:spTree>
    <p:extLst>
      <p:ext uri="{BB962C8B-B14F-4D97-AF65-F5344CB8AC3E}">
        <p14:creationId xmlns:p14="http://schemas.microsoft.com/office/powerpoint/2010/main" val="806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8276-9343-42E8-BBAD-3AAFACC5BD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0D9B15-AF0B-4E1E-8F0E-7503419A8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AFE6CD-3E42-4A39-95F9-C20DAEF7C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1AC273-0083-41C3-BC9C-355C88AB4965}"/>
              </a:ext>
            </a:extLst>
          </p:cNvPr>
          <p:cNvSpPr>
            <a:spLocks noGrp="1"/>
          </p:cNvSpPr>
          <p:nvPr>
            <p:ph type="dt" sz="half" idx="10"/>
          </p:nvPr>
        </p:nvSpPr>
        <p:spPr/>
        <p:txBody>
          <a:bodyPr/>
          <a:lstStyle/>
          <a:p>
            <a:fld id="{1592F029-6131-4233-A94A-E91CABEC05A3}" type="datetimeFigureOut">
              <a:rPr lang="en-IN" smtClean="0"/>
              <a:t>03-10-2024</a:t>
            </a:fld>
            <a:endParaRPr lang="en-IN"/>
          </a:p>
        </p:txBody>
      </p:sp>
      <p:sp>
        <p:nvSpPr>
          <p:cNvPr id="6" name="Footer Placeholder 5">
            <a:extLst>
              <a:ext uri="{FF2B5EF4-FFF2-40B4-BE49-F238E27FC236}">
                <a16:creationId xmlns:a16="http://schemas.microsoft.com/office/drawing/2014/main" id="{E3139B7A-088C-407D-BE7B-8E5B47B6C7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55C00E-F3B0-4867-9F5B-5AE35E062BA7}"/>
              </a:ext>
            </a:extLst>
          </p:cNvPr>
          <p:cNvSpPr>
            <a:spLocks noGrp="1"/>
          </p:cNvSpPr>
          <p:nvPr>
            <p:ph type="sldNum" sz="quarter" idx="12"/>
          </p:nvPr>
        </p:nvSpPr>
        <p:spPr/>
        <p:txBody>
          <a:bodyPr/>
          <a:lstStyle/>
          <a:p>
            <a:fld id="{F4519D99-42E3-4149-AEA7-B9426697E580}" type="slidenum">
              <a:rPr lang="en-IN" smtClean="0"/>
              <a:t>‹#›</a:t>
            </a:fld>
            <a:endParaRPr lang="en-IN"/>
          </a:p>
        </p:txBody>
      </p:sp>
    </p:spTree>
    <p:extLst>
      <p:ext uri="{BB962C8B-B14F-4D97-AF65-F5344CB8AC3E}">
        <p14:creationId xmlns:p14="http://schemas.microsoft.com/office/powerpoint/2010/main" val="200744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06631-4561-4C86-B0B1-753C406C5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A07E34-05F0-4505-8827-7EDFC2EBB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9281AF-50D0-403A-A10F-B4657C919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16DC3D-3480-4865-9C95-BDDE0D4A49EC}"/>
              </a:ext>
            </a:extLst>
          </p:cNvPr>
          <p:cNvSpPr>
            <a:spLocks noGrp="1"/>
          </p:cNvSpPr>
          <p:nvPr>
            <p:ph type="dt" sz="half" idx="10"/>
          </p:nvPr>
        </p:nvSpPr>
        <p:spPr/>
        <p:txBody>
          <a:bodyPr/>
          <a:lstStyle/>
          <a:p>
            <a:fld id="{1592F029-6131-4233-A94A-E91CABEC05A3}" type="datetimeFigureOut">
              <a:rPr lang="en-IN" smtClean="0"/>
              <a:t>03-10-2024</a:t>
            </a:fld>
            <a:endParaRPr lang="en-IN"/>
          </a:p>
        </p:txBody>
      </p:sp>
      <p:sp>
        <p:nvSpPr>
          <p:cNvPr id="6" name="Footer Placeholder 5">
            <a:extLst>
              <a:ext uri="{FF2B5EF4-FFF2-40B4-BE49-F238E27FC236}">
                <a16:creationId xmlns:a16="http://schemas.microsoft.com/office/drawing/2014/main" id="{9A138596-FFA9-4B1F-942F-AF3DE7BC8B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36CF52-5397-4453-BC1D-7CF5881AB234}"/>
              </a:ext>
            </a:extLst>
          </p:cNvPr>
          <p:cNvSpPr>
            <a:spLocks noGrp="1"/>
          </p:cNvSpPr>
          <p:nvPr>
            <p:ph type="sldNum" sz="quarter" idx="12"/>
          </p:nvPr>
        </p:nvSpPr>
        <p:spPr/>
        <p:txBody>
          <a:bodyPr/>
          <a:lstStyle/>
          <a:p>
            <a:fld id="{F4519D99-42E3-4149-AEA7-B9426697E580}" type="slidenum">
              <a:rPr lang="en-IN" smtClean="0"/>
              <a:t>‹#›</a:t>
            </a:fld>
            <a:endParaRPr lang="en-IN"/>
          </a:p>
        </p:txBody>
      </p:sp>
    </p:spTree>
    <p:extLst>
      <p:ext uri="{BB962C8B-B14F-4D97-AF65-F5344CB8AC3E}">
        <p14:creationId xmlns:p14="http://schemas.microsoft.com/office/powerpoint/2010/main" val="413267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89D295-AD0E-4339-809F-A0AB46E63B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02F1E8-A462-425A-B59C-327AEC8A7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861AA5-438D-4B09-A7E9-7B4F566AC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2F029-6131-4233-A94A-E91CABEC05A3}" type="datetimeFigureOut">
              <a:rPr lang="en-IN" smtClean="0"/>
              <a:t>03-10-2024</a:t>
            </a:fld>
            <a:endParaRPr lang="en-IN"/>
          </a:p>
        </p:txBody>
      </p:sp>
      <p:sp>
        <p:nvSpPr>
          <p:cNvPr id="5" name="Footer Placeholder 4">
            <a:extLst>
              <a:ext uri="{FF2B5EF4-FFF2-40B4-BE49-F238E27FC236}">
                <a16:creationId xmlns:a16="http://schemas.microsoft.com/office/drawing/2014/main" id="{3D261487-97B3-4FB9-9838-C979400B4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3E02BE-1FC3-4CDE-A700-C21B3DF7BD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19D99-42E3-4149-AEA7-B9426697E580}" type="slidenum">
              <a:rPr lang="en-IN" smtClean="0"/>
              <a:t>‹#›</a:t>
            </a:fld>
            <a:endParaRPr lang="en-IN"/>
          </a:p>
        </p:txBody>
      </p:sp>
    </p:spTree>
    <p:extLst>
      <p:ext uri="{BB962C8B-B14F-4D97-AF65-F5344CB8AC3E}">
        <p14:creationId xmlns:p14="http://schemas.microsoft.com/office/powerpoint/2010/main" val="4185590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F5DC8-B6DC-419C-B4C2-EF23EB3A1104}"/>
              </a:ext>
            </a:extLst>
          </p:cNvPr>
          <p:cNvSpPr>
            <a:spLocks noGrp="1"/>
          </p:cNvSpPr>
          <p:nvPr>
            <p:ph type="title"/>
          </p:nvPr>
        </p:nvSpPr>
        <p:spPr>
          <a:xfrm>
            <a:off x="838200" y="87219"/>
            <a:ext cx="10515600" cy="728569"/>
          </a:xfrm>
        </p:spPr>
        <p:txBody>
          <a:bodyPr anchor="t">
            <a:normAutofit/>
          </a:bodyPr>
          <a:lstStyle/>
          <a:p>
            <a:pPr algn="ctr"/>
            <a:r>
              <a:rPr lang="en-US" sz="3600" b="1" u="sng" dirty="0">
                <a:solidFill>
                  <a:schemeClr val="accent2">
                    <a:lumMod val="75000"/>
                  </a:schemeClr>
                </a:solidFill>
                <a:latin typeface="Times New Roman" panose="02020603050405020304" pitchFamily="18" charset="0"/>
                <a:cs typeface="Times New Roman" panose="02020603050405020304" pitchFamily="18" charset="0"/>
              </a:rPr>
              <a:t>Coffee Shop Sales Analysis </a:t>
            </a:r>
            <a:endParaRPr lang="en-IN" sz="3600" b="1"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D5A84F-784A-4F2A-824F-AF7331714019}"/>
              </a:ext>
            </a:extLst>
          </p:cNvPr>
          <p:cNvSpPr>
            <a:spLocks noGrp="1"/>
          </p:cNvSpPr>
          <p:nvPr>
            <p:ph sz="half" idx="1"/>
          </p:nvPr>
        </p:nvSpPr>
        <p:spPr>
          <a:xfrm>
            <a:off x="466167" y="815788"/>
            <a:ext cx="5880846" cy="5361175"/>
          </a:xfrm>
        </p:spPr>
        <p:txBody>
          <a:bodyPr>
            <a:normAutofit/>
          </a:bodyPr>
          <a:lstStyle/>
          <a:p>
            <a:pPr marL="0" indent="0">
              <a:buNone/>
            </a:pPr>
            <a:r>
              <a:rPr lang="en-US" sz="1600" b="1" dirty="0">
                <a:solidFill>
                  <a:schemeClr val="accent5">
                    <a:lumMod val="75000"/>
                  </a:schemeClr>
                </a:solidFill>
                <a:latin typeface="Times New Roman" panose="02020603050405020304" pitchFamily="18" charset="0"/>
                <a:cs typeface="Times New Roman" panose="02020603050405020304" pitchFamily="18" charset="0"/>
              </a:rPr>
              <a:t>Project Overview:</a:t>
            </a:r>
            <a:endParaRPr lang="en-US" sz="1600" dirty="0">
              <a:solidFill>
                <a:schemeClr val="accent5">
                  <a:lumMod val="75000"/>
                </a:schemeClr>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"This project focuses on analyzing the sales performance of a coffee shop using SQL for data analysis and Power BI for visualization."</a:t>
            </a:r>
          </a:p>
          <a:p>
            <a:r>
              <a:rPr lang="en-US" sz="1600" dirty="0">
                <a:latin typeface="Times New Roman" panose="02020603050405020304" pitchFamily="18" charset="0"/>
                <a:cs typeface="Times New Roman" panose="02020603050405020304" pitchFamily="18" charset="0"/>
              </a:rPr>
              <a:t>"The primary goal is to gain insights into sales trends, product popularity, and customer behavior to help drive business decisions.“</a:t>
            </a:r>
          </a:p>
          <a:p>
            <a:pPr marL="0" indent="0">
              <a:buNone/>
            </a:pPr>
            <a:r>
              <a:rPr lang="en-US" sz="1600" b="1" dirty="0">
                <a:solidFill>
                  <a:schemeClr val="accent5">
                    <a:lumMod val="75000"/>
                  </a:schemeClr>
                </a:solidFill>
                <a:latin typeface="Times New Roman" panose="02020603050405020304" pitchFamily="18" charset="0"/>
                <a:cs typeface="Times New Roman" panose="02020603050405020304" pitchFamily="18" charset="0"/>
              </a:rPr>
              <a:t>Methodology:</a:t>
            </a:r>
            <a:endParaRPr lang="en-US" sz="1600" dirty="0">
              <a:solidFill>
                <a:schemeClr val="accent5">
                  <a:lumMod val="75000"/>
                </a:schemeClr>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"Using SQL, I performed detailed data analysis on transaction records, extracting insights such as sales by product, sales trends over time, and customer purchasing patterns."</a:t>
            </a:r>
          </a:p>
          <a:p>
            <a:r>
              <a:rPr lang="en-US" sz="1600" dirty="0">
                <a:latin typeface="Times New Roman" panose="02020603050405020304" pitchFamily="18" charset="0"/>
                <a:cs typeface="Times New Roman" panose="02020603050405020304" pitchFamily="18" charset="0"/>
              </a:rPr>
              <a:t>"The results were then visualized in Power BI to provide an intuitive and interactive way to understand the data and highlight key performance indicators."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9D0F8CA-8160-49B2-A0EB-287D9EB47EF0}"/>
              </a:ext>
            </a:extLst>
          </p:cNvPr>
          <p:cNvPicPr>
            <a:picLocks noGrp="1" noChangeAspect="1"/>
          </p:cNvPicPr>
          <p:nvPr>
            <p:ph sz="half" idx="2"/>
          </p:nvPr>
        </p:nvPicPr>
        <p:blipFill>
          <a:blip r:embed="rId2"/>
          <a:stretch>
            <a:fillRect/>
          </a:stretch>
        </p:blipFill>
        <p:spPr>
          <a:xfrm>
            <a:off x="6409765" y="815789"/>
            <a:ext cx="5316069" cy="5361174"/>
          </a:xfrm>
          <a:prstGeom prst="rect">
            <a:avLst/>
          </a:prstGeom>
        </p:spPr>
      </p:pic>
      <p:pic>
        <p:nvPicPr>
          <p:cNvPr id="9" name="Graphic 8" descr="Tea">
            <a:extLst>
              <a:ext uri="{FF2B5EF4-FFF2-40B4-BE49-F238E27FC236}">
                <a16:creationId xmlns:a16="http://schemas.microsoft.com/office/drawing/2014/main" id="{DBA4E4BB-649C-4F7A-9DBD-A01062AF82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3415" y="5105399"/>
            <a:ext cx="914400" cy="1151965"/>
          </a:xfrm>
          <a:prstGeom prst="rect">
            <a:avLst/>
          </a:prstGeom>
        </p:spPr>
      </p:pic>
      <p:sp>
        <p:nvSpPr>
          <p:cNvPr id="10" name="Arrow: Chevron 9">
            <a:extLst>
              <a:ext uri="{FF2B5EF4-FFF2-40B4-BE49-F238E27FC236}">
                <a16:creationId xmlns:a16="http://schemas.microsoft.com/office/drawing/2014/main" id="{07967551-CB23-45A6-861E-5CDEB13AA225}"/>
              </a:ext>
            </a:extLst>
          </p:cNvPr>
          <p:cNvSpPr/>
          <p:nvPr/>
        </p:nvSpPr>
        <p:spPr>
          <a:xfrm flipH="1">
            <a:off x="9430870" y="215152"/>
            <a:ext cx="466162" cy="331694"/>
          </a:xfrm>
          <a:prstGeom prst="chevro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BCB91E4B-6382-4ABC-98E9-BDCD86B68355}"/>
              </a:ext>
            </a:extLst>
          </p:cNvPr>
          <p:cNvSpPr/>
          <p:nvPr/>
        </p:nvSpPr>
        <p:spPr>
          <a:xfrm>
            <a:off x="2402541" y="215152"/>
            <a:ext cx="412377" cy="322729"/>
          </a:xfrm>
          <a:prstGeom prst="chevro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010107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3465D-B682-4790-BB4B-A01F7687B82B}"/>
              </a:ext>
            </a:extLst>
          </p:cNvPr>
          <p:cNvSpPr>
            <a:spLocks noGrp="1"/>
          </p:cNvSpPr>
          <p:nvPr>
            <p:ph type="ctrTitle"/>
          </p:nvPr>
        </p:nvSpPr>
        <p:spPr>
          <a:xfrm>
            <a:off x="1420906" y="1"/>
            <a:ext cx="9350188" cy="324259"/>
          </a:xfrm>
        </p:spPr>
        <p:txBody>
          <a:bodyPr anchor="t">
            <a:normAutofit fontScale="90000"/>
          </a:bodyPr>
          <a:lstStyle/>
          <a:p>
            <a:r>
              <a:rPr lang="en-US" sz="1800" b="1" u="sng" dirty="0">
                <a:solidFill>
                  <a:schemeClr val="accent2">
                    <a:lumMod val="75000"/>
                  </a:schemeClr>
                </a:solidFill>
                <a:latin typeface="Times New Roman" panose="02020603050405020304" pitchFamily="18" charset="0"/>
                <a:cs typeface="Times New Roman" panose="02020603050405020304" pitchFamily="18" charset="0"/>
              </a:rPr>
              <a:t>Key Performance Indicators</a:t>
            </a:r>
            <a:endParaRPr lang="en-IN" sz="1800" b="1"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06855DA-4420-4B6A-853F-7BF9C9449A5C}"/>
              </a:ext>
            </a:extLst>
          </p:cNvPr>
          <p:cNvSpPr>
            <a:spLocks noGrp="1"/>
          </p:cNvSpPr>
          <p:nvPr>
            <p:ph type="subTitle" idx="1"/>
          </p:nvPr>
        </p:nvSpPr>
        <p:spPr>
          <a:xfrm>
            <a:off x="0" y="324260"/>
            <a:ext cx="12192000" cy="6533740"/>
          </a:xfrm>
        </p:spPr>
        <p:txBody>
          <a:bodyPr>
            <a:normAutofit/>
          </a:bodyPr>
          <a:lstStyle/>
          <a:p>
            <a:pPr algn="l"/>
            <a:r>
              <a:rPr lang="en-US" sz="1600" b="1" dirty="0">
                <a:solidFill>
                  <a:schemeClr val="accent1">
                    <a:lumMod val="75000"/>
                  </a:schemeClr>
                </a:solidFill>
                <a:latin typeface="Times New Roman" panose="02020603050405020304" pitchFamily="18" charset="0"/>
                <a:cs typeface="Times New Roman" panose="02020603050405020304" pitchFamily="18" charset="0"/>
              </a:rPr>
              <a:t>This dataset has contains the sales of coffee for six months i.e. from January to June (2023), while our objective is to analyze KPI’S .</a:t>
            </a:r>
          </a:p>
          <a:p>
            <a:pPr marL="342900" indent="-342900" algn="l">
              <a:buAutoNum type="arabicPeriod"/>
            </a:pPr>
            <a:r>
              <a:rPr lang="en-US" sz="1600" b="1" dirty="0">
                <a:solidFill>
                  <a:schemeClr val="accent1">
                    <a:lumMod val="75000"/>
                  </a:schemeClr>
                </a:solidFill>
                <a:latin typeface="Times New Roman" panose="02020603050405020304" pitchFamily="18" charset="0"/>
                <a:cs typeface="Times New Roman" panose="02020603050405020304" pitchFamily="18" charset="0"/>
              </a:rPr>
              <a:t>Total Sales </a:t>
            </a:r>
            <a:r>
              <a:rPr lang="en-US" sz="1600" b="1" dirty="0">
                <a:solidFill>
                  <a:schemeClr val="accent5">
                    <a:lumMod val="75000"/>
                  </a:schemeClr>
                </a:solidFill>
                <a:latin typeface="Times New Roman" panose="02020603050405020304" pitchFamily="18" charset="0"/>
                <a:cs typeface="Times New Roman" panose="02020603050405020304" pitchFamily="18" charset="0"/>
              </a:rPr>
              <a:t>Analysis</a:t>
            </a:r>
            <a:r>
              <a:rPr lang="en-US" sz="1600" b="1" dirty="0">
                <a:solidFill>
                  <a:schemeClr val="accent1">
                    <a:lumMod val="75000"/>
                  </a:schemeClr>
                </a:solidFill>
                <a:latin typeface="Times New Roman" panose="02020603050405020304" pitchFamily="18" charset="0"/>
                <a:cs typeface="Times New Roman" panose="02020603050405020304" pitchFamily="18" charset="0"/>
              </a:rPr>
              <a:t>:</a:t>
            </a:r>
          </a:p>
          <a:p>
            <a:pPr algn="l"/>
            <a:r>
              <a:rPr lang="en-US" sz="1600" b="1" dirty="0">
                <a:solidFill>
                  <a:schemeClr val="accent5">
                    <a:lumMod val="75000"/>
                  </a:schemeClr>
                </a:solidFill>
                <a:latin typeface="Times New Roman" panose="02020603050405020304" pitchFamily="18" charset="0"/>
                <a:cs typeface="Times New Roman" panose="02020603050405020304" pitchFamily="18" charset="0"/>
              </a:rPr>
              <a:t>1.1</a:t>
            </a:r>
            <a:r>
              <a:rPr lang="en-US" sz="1600" dirty="0">
                <a:solidFill>
                  <a:schemeClr val="accent5">
                    <a:lumMod val="7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Calculated the total sales for each respective month.</a:t>
            </a: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Here I have analyzed the sales for the month of May, executed the query in SQL and visual representation is on power bi each representing KPI </a:t>
            </a:r>
          </a:p>
          <a:p>
            <a:pPr algn="l"/>
            <a:r>
              <a:rPr lang="en-US" sz="1600" b="1" dirty="0">
                <a:solidFill>
                  <a:schemeClr val="accent5">
                    <a:lumMod val="75000"/>
                  </a:schemeClr>
                </a:solidFill>
                <a:latin typeface="Times New Roman" panose="02020603050405020304" pitchFamily="18" charset="0"/>
                <a:cs typeface="Times New Roman" panose="02020603050405020304" pitchFamily="18" charset="0"/>
              </a:rPr>
              <a:t>Note:</a:t>
            </a:r>
            <a:r>
              <a:rPr lang="en-US" sz="1600" dirty="0">
                <a:latin typeface="Times New Roman" panose="02020603050405020304" pitchFamily="18" charset="0"/>
                <a:cs typeface="Times New Roman" panose="02020603050405020304" pitchFamily="18" charset="0"/>
              </a:rPr>
              <a:t> We can view the sales for respective month just by changing the month number in the query and selecting that month on Power bi .</a:t>
            </a:r>
          </a:p>
          <a:p>
            <a:pPr algn="l"/>
            <a:endParaRPr lang="en-US" sz="1600" dirty="0">
              <a:latin typeface="Times New Roman" panose="02020603050405020304" pitchFamily="18" charset="0"/>
              <a:cs typeface="Times New Roman" panose="02020603050405020304" pitchFamily="18" charset="0"/>
            </a:endParaRPr>
          </a:p>
          <a:p>
            <a:pPr algn="l"/>
            <a:r>
              <a:rPr lang="en-US" sz="1600" b="1" dirty="0">
                <a:solidFill>
                  <a:schemeClr val="accent5">
                    <a:lumMod val="75000"/>
                  </a:schemeClr>
                </a:solidFill>
                <a:latin typeface="Times New Roman" panose="02020603050405020304" pitchFamily="18" charset="0"/>
                <a:cs typeface="Times New Roman" panose="02020603050405020304" pitchFamily="18" charset="0"/>
              </a:rPr>
              <a:t>1.2</a:t>
            </a:r>
            <a:r>
              <a:rPr lang="en-US" sz="1600" dirty="0">
                <a:solidFill>
                  <a:schemeClr val="accent5">
                    <a:lumMod val="7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Calculate the difference in sales between the selected month and the previous month and determine the month-on-month increase or decrease in sales.</a:t>
            </a: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The fired query depicts beautifully the percentage increase in sales from last month which is 31.76%  and rounded off in dashboard which shows the accuracy of the code .</a:t>
            </a:r>
          </a:p>
          <a:p>
            <a:pPr algn="l"/>
            <a:r>
              <a:rPr lang="en-US" sz="1600" dirty="0">
                <a:latin typeface="Times New Roman" panose="02020603050405020304" pitchFamily="18" charset="0"/>
                <a:cs typeface="Times New Roman" panose="02020603050405020304" pitchFamily="18" charset="0"/>
              </a:rPr>
              <a:t>Month-on- month increase is there which shows positive sales (156728-118941= 37,787) and that we can see in the dashboard as well .</a:t>
            </a:r>
          </a:p>
          <a:p>
            <a:pPr algn="l"/>
            <a:r>
              <a:rPr lang="en-US" sz="1600" dirty="0">
                <a:latin typeface="Times New Roman" panose="02020603050405020304" pitchFamily="18" charset="0"/>
                <a:cs typeface="Times New Roman" panose="02020603050405020304" pitchFamily="18" charset="0"/>
              </a:rPr>
              <a:t>.</a:t>
            </a:r>
          </a:p>
          <a:p>
            <a:pPr algn="l"/>
            <a:endParaRPr lang="en-US"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EE2DC9F-86DE-44DD-BFA4-FC65807B3B57}"/>
              </a:ext>
            </a:extLst>
          </p:cNvPr>
          <p:cNvPicPr>
            <a:picLocks noChangeAspect="1"/>
          </p:cNvPicPr>
          <p:nvPr/>
        </p:nvPicPr>
        <p:blipFill>
          <a:blip r:embed="rId2"/>
          <a:stretch>
            <a:fillRect/>
          </a:stretch>
        </p:blipFill>
        <p:spPr>
          <a:xfrm>
            <a:off x="2618105" y="1354575"/>
            <a:ext cx="2129692" cy="967279"/>
          </a:xfrm>
          <a:prstGeom prst="rect">
            <a:avLst/>
          </a:prstGeom>
        </p:spPr>
      </p:pic>
      <p:pic>
        <p:nvPicPr>
          <p:cNvPr id="5" name="Picture 4">
            <a:extLst>
              <a:ext uri="{FF2B5EF4-FFF2-40B4-BE49-F238E27FC236}">
                <a16:creationId xmlns:a16="http://schemas.microsoft.com/office/drawing/2014/main" id="{9AA51145-2D14-44DB-9F86-AE480D1F370A}"/>
              </a:ext>
            </a:extLst>
          </p:cNvPr>
          <p:cNvPicPr>
            <a:picLocks noChangeAspect="1"/>
          </p:cNvPicPr>
          <p:nvPr/>
        </p:nvPicPr>
        <p:blipFill>
          <a:blip r:embed="rId3"/>
          <a:stretch>
            <a:fillRect/>
          </a:stretch>
        </p:blipFill>
        <p:spPr>
          <a:xfrm>
            <a:off x="6380320" y="1354575"/>
            <a:ext cx="2432569" cy="976108"/>
          </a:xfrm>
          <a:prstGeom prst="rect">
            <a:avLst/>
          </a:prstGeom>
        </p:spPr>
      </p:pic>
      <p:pic>
        <p:nvPicPr>
          <p:cNvPr id="6" name="Picture 5">
            <a:extLst>
              <a:ext uri="{FF2B5EF4-FFF2-40B4-BE49-F238E27FC236}">
                <a16:creationId xmlns:a16="http://schemas.microsoft.com/office/drawing/2014/main" id="{883694DB-FA3C-48F0-8C72-7383C4F64BCA}"/>
              </a:ext>
            </a:extLst>
          </p:cNvPr>
          <p:cNvPicPr>
            <a:picLocks noChangeAspect="1"/>
          </p:cNvPicPr>
          <p:nvPr/>
        </p:nvPicPr>
        <p:blipFill>
          <a:blip r:embed="rId4"/>
          <a:stretch>
            <a:fillRect/>
          </a:stretch>
        </p:blipFill>
        <p:spPr>
          <a:xfrm>
            <a:off x="2288870" y="4192028"/>
            <a:ext cx="3146751" cy="970997"/>
          </a:xfrm>
          <a:prstGeom prst="rect">
            <a:avLst/>
          </a:prstGeom>
        </p:spPr>
      </p:pic>
      <p:pic>
        <p:nvPicPr>
          <p:cNvPr id="7" name="Picture 6">
            <a:extLst>
              <a:ext uri="{FF2B5EF4-FFF2-40B4-BE49-F238E27FC236}">
                <a16:creationId xmlns:a16="http://schemas.microsoft.com/office/drawing/2014/main" id="{0CC804CF-E37C-4C80-A57C-43A8E26C223C}"/>
              </a:ext>
            </a:extLst>
          </p:cNvPr>
          <p:cNvPicPr>
            <a:picLocks noChangeAspect="1"/>
          </p:cNvPicPr>
          <p:nvPr/>
        </p:nvPicPr>
        <p:blipFill>
          <a:blip r:embed="rId3"/>
          <a:stretch>
            <a:fillRect/>
          </a:stretch>
        </p:blipFill>
        <p:spPr>
          <a:xfrm>
            <a:off x="6366681" y="4192028"/>
            <a:ext cx="2432569" cy="970997"/>
          </a:xfrm>
          <a:prstGeom prst="rect">
            <a:avLst/>
          </a:prstGeom>
        </p:spPr>
      </p:pic>
    </p:spTree>
    <p:extLst>
      <p:ext uri="{BB962C8B-B14F-4D97-AF65-F5344CB8AC3E}">
        <p14:creationId xmlns:p14="http://schemas.microsoft.com/office/powerpoint/2010/main" val="6126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041CB-2D24-4384-B5A7-7CA2B756A18C}"/>
              </a:ext>
            </a:extLst>
          </p:cNvPr>
          <p:cNvSpPr>
            <a:spLocks noGrp="1"/>
          </p:cNvSpPr>
          <p:nvPr>
            <p:ph idx="1"/>
          </p:nvPr>
        </p:nvSpPr>
        <p:spPr>
          <a:xfrm>
            <a:off x="125506" y="107576"/>
            <a:ext cx="11940988" cy="6651812"/>
          </a:xfrm>
        </p:spPr>
        <p:txBody>
          <a:bodyPr>
            <a:normAutofit/>
          </a:bodyPr>
          <a:lstStyle/>
          <a:p>
            <a:pPr marL="0" indent="0">
              <a:buNone/>
            </a:pPr>
            <a:r>
              <a:rPr lang="en-US" sz="1600" b="1" dirty="0">
                <a:solidFill>
                  <a:schemeClr val="accent5">
                    <a:lumMod val="75000"/>
                  </a:schemeClr>
                </a:solidFill>
                <a:latin typeface="Times New Roman" panose="02020603050405020304" pitchFamily="18" charset="0"/>
                <a:cs typeface="Times New Roman" panose="02020603050405020304" pitchFamily="18" charset="0"/>
              </a:rPr>
              <a:t>2. Total Orders Analysis:</a:t>
            </a:r>
          </a:p>
          <a:p>
            <a:pPr marL="0" indent="0">
              <a:buNone/>
            </a:pPr>
            <a:r>
              <a:rPr lang="en-US" sz="1600" b="1" dirty="0">
                <a:solidFill>
                  <a:schemeClr val="accent5">
                    <a:lumMod val="75000"/>
                  </a:schemeClr>
                </a:solidFill>
                <a:latin typeface="Times New Roman" panose="02020603050405020304" pitchFamily="18" charset="0"/>
                <a:cs typeface="Times New Roman" panose="02020603050405020304" pitchFamily="18" charset="0"/>
              </a:rPr>
              <a:t>2.1</a:t>
            </a:r>
            <a:r>
              <a:rPr lang="en-US" sz="1600" dirty="0">
                <a:latin typeface="Times New Roman" panose="02020603050405020304" pitchFamily="18" charset="0"/>
                <a:cs typeface="Times New Roman" panose="02020603050405020304" pitchFamily="18" charset="0"/>
              </a:rPr>
              <a:t> Calculate the total number of orders for each respective month.</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The result of the query will show the total orders for each respective month again I have selected May month in order to get the total orders for another month we can simply change the month number , query for the same has been mentioned in the Sql file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solidFill>
                  <a:schemeClr val="accent5">
                    <a:lumMod val="75000"/>
                  </a:schemeClr>
                </a:solidFill>
                <a:latin typeface="Times New Roman" panose="02020603050405020304" pitchFamily="18" charset="0"/>
                <a:cs typeface="Times New Roman" panose="02020603050405020304" pitchFamily="18" charset="0"/>
              </a:rPr>
              <a:t>2.2</a:t>
            </a:r>
            <a:r>
              <a:rPr lang="en-US" sz="1600" dirty="0">
                <a:latin typeface="Times New Roman" panose="02020603050405020304" pitchFamily="18" charset="0"/>
                <a:cs typeface="Times New Roman" panose="02020603050405020304" pitchFamily="18" charset="0"/>
              </a:rPr>
              <a:t> Calculate the difference in the number of orders between the selected month and the previous month and Determine the month-on-month increase or decrease in the number of orders.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As per this result we can understand that total orders has been increased from previous month (33527 – 25335 = 8192 This figure has been rounded off  in power bi ) and from the percentage increase in 32.3% which means that in the month of May sales was quite good.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EB06E6B-A6D9-4A13-ADAC-CFF82EB05C47}"/>
              </a:ext>
            </a:extLst>
          </p:cNvPr>
          <p:cNvPicPr>
            <a:picLocks noChangeAspect="1"/>
          </p:cNvPicPr>
          <p:nvPr/>
        </p:nvPicPr>
        <p:blipFill>
          <a:blip r:embed="rId2"/>
          <a:stretch>
            <a:fillRect/>
          </a:stretch>
        </p:blipFill>
        <p:spPr>
          <a:xfrm>
            <a:off x="3104189" y="907869"/>
            <a:ext cx="2191877" cy="1055240"/>
          </a:xfrm>
          <a:prstGeom prst="rect">
            <a:avLst/>
          </a:prstGeom>
        </p:spPr>
      </p:pic>
      <p:pic>
        <p:nvPicPr>
          <p:cNvPr id="5" name="Picture 4">
            <a:extLst>
              <a:ext uri="{FF2B5EF4-FFF2-40B4-BE49-F238E27FC236}">
                <a16:creationId xmlns:a16="http://schemas.microsoft.com/office/drawing/2014/main" id="{18287E9B-3055-4DBB-ABDA-FFD453016EA4}"/>
              </a:ext>
            </a:extLst>
          </p:cNvPr>
          <p:cNvPicPr>
            <a:picLocks noChangeAspect="1"/>
          </p:cNvPicPr>
          <p:nvPr/>
        </p:nvPicPr>
        <p:blipFill>
          <a:blip r:embed="rId3"/>
          <a:stretch>
            <a:fillRect/>
          </a:stretch>
        </p:blipFill>
        <p:spPr>
          <a:xfrm>
            <a:off x="6829656" y="894422"/>
            <a:ext cx="2423370" cy="1082134"/>
          </a:xfrm>
          <a:prstGeom prst="rect">
            <a:avLst/>
          </a:prstGeom>
        </p:spPr>
      </p:pic>
      <p:pic>
        <p:nvPicPr>
          <p:cNvPr id="8" name="Picture 7">
            <a:extLst>
              <a:ext uri="{FF2B5EF4-FFF2-40B4-BE49-F238E27FC236}">
                <a16:creationId xmlns:a16="http://schemas.microsoft.com/office/drawing/2014/main" id="{25C376B9-0947-4DAF-AE16-ED847316F84D}"/>
              </a:ext>
            </a:extLst>
          </p:cNvPr>
          <p:cNvPicPr>
            <a:picLocks noChangeAspect="1"/>
          </p:cNvPicPr>
          <p:nvPr/>
        </p:nvPicPr>
        <p:blipFill>
          <a:blip r:embed="rId4"/>
          <a:stretch>
            <a:fillRect/>
          </a:stretch>
        </p:blipFill>
        <p:spPr>
          <a:xfrm>
            <a:off x="2739319" y="3816834"/>
            <a:ext cx="3356681" cy="1078058"/>
          </a:xfrm>
          <a:prstGeom prst="rect">
            <a:avLst/>
          </a:prstGeom>
        </p:spPr>
      </p:pic>
      <p:pic>
        <p:nvPicPr>
          <p:cNvPr id="9" name="Picture 8">
            <a:extLst>
              <a:ext uri="{FF2B5EF4-FFF2-40B4-BE49-F238E27FC236}">
                <a16:creationId xmlns:a16="http://schemas.microsoft.com/office/drawing/2014/main" id="{70EC847A-6B32-477A-86CD-D99B708230AF}"/>
              </a:ext>
            </a:extLst>
          </p:cNvPr>
          <p:cNvPicPr>
            <a:picLocks noChangeAspect="1"/>
          </p:cNvPicPr>
          <p:nvPr/>
        </p:nvPicPr>
        <p:blipFill>
          <a:blip r:embed="rId3"/>
          <a:stretch>
            <a:fillRect/>
          </a:stretch>
        </p:blipFill>
        <p:spPr>
          <a:xfrm>
            <a:off x="6677256" y="3731140"/>
            <a:ext cx="2575770" cy="1150187"/>
          </a:xfrm>
          <a:prstGeom prst="rect">
            <a:avLst/>
          </a:prstGeom>
        </p:spPr>
      </p:pic>
    </p:spTree>
    <p:extLst>
      <p:ext uri="{BB962C8B-B14F-4D97-AF65-F5344CB8AC3E}">
        <p14:creationId xmlns:p14="http://schemas.microsoft.com/office/powerpoint/2010/main" val="954006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041CB-2D24-4384-B5A7-7CA2B756A18C}"/>
              </a:ext>
            </a:extLst>
          </p:cNvPr>
          <p:cNvSpPr>
            <a:spLocks noGrp="1"/>
          </p:cNvSpPr>
          <p:nvPr>
            <p:ph idx="1"/>
          </p:nvPr>
        </p:nvSpPr>
        <p:spPr>
          <a:xfrm>
            <a:off x="179294" y="107576"/>
            <a:ext cx="11860306" cy="6660777"/>
          </a:xfrm>
        </p:spPr>
        <p:txBody>
          <a:bodyPr>
            <a:normAutofit/>
          </a:bodyPr>
          <a:lstStyle/>
          <a:p>
            <a:pPr marL="0" indent="0">
              <a:buNone/>
            </a:pPr>
            <a:r>
              <a:rPr lang="en-US" sz="1600" b="1" dirty="0">
                <a:solidFill>
                  <a:schemeClr val="accent5">
                    <a:lumMod val="75000"/>
                  </a:schemeClr>
                </a:solidFill>
                <a:latin typeface="Times New Roman" panose="02020603050405020304" pitchFamily="18" charset="0"/>
                <a:cs typeface="Times New Roman" panose="02020603050405020304" pitchFamily="18" charset="0"/>
              </a:rPr>
              <a:t>3. Total Quantity Sold Analysis:</a:t>
            </a:r>
          </a:p>
          <a:p>
            <a:pPr marL="0" indent="0">
              <a:buNone/>
            </a:pPr>
            <a:r>
              <a:rPr lang="en-US" sz="1600" b="1" dirty="0">
                <a:solidFill>
                  <a:schemeClr val="accent5">
                    <a:lumMod val="75000"/>
                  </a:schemeClr>
                </a:solidFill>
                <a:latin typeface="Times New Roman" panose="02020603050405020304" pitchFamily="18" charset="0"/>
                <a:cs typeface="Times New Roman" panose="02020603050405020304" pitchFamily="18" charset="0"/>
              </a:rPr>
              <a:t>3.1 </a:t>
            </a:r>
            <a:r>
              <a:rPr lang="en-US" sz="1600" dirty="0">
                <a:latin typeface="Times New Roman" panose="02020603050405020304" pitchFamily="18" charset="0"/>
                <a:cs typeface="Times New Roman" panose="02020603050405020304" pitchFamily="18" charset="0"/>
              </a:rPr>
              <a:t>Calculate the total quantity sold for each respective month.</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Again we can see that the with the similar query and making slight changes to it we can find total quantity for the month or any other month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solidFill>
                  <a:schemeClr val="accent5">
                    <a:lumMod val="75000"/>
                  </a:schemeClr>
                </a:solidFill>
                <a:latin typeface="Times New Roman" panose="02020603050405020304" pitchFamily="18" charset="0"/>
                <a:cs typeface="Times New Roman" panose="02020603050405020304" pitchFamily="18" charset="0"/>
              </a:rPr>
              <a:t>3.2</a:t>
            </a:r>
            <a:r>
              <a:rPr lang="en-US" sz="1600" dirty="0">
                <a:latin typeface="Times New Roman" panose="02020603050405020304" pitchFamily="18" charset="0"/>
                <a:cs typeface="Times New Roman" panose="02020603050405020304" pitchFamily="18" charset="0"/>
              </a:rPr>
              <a:t> Calculate the difference in the total quantity sold between the selected month and the previous month and Determine the month-on-month increase or decrease in the total quantity sold.</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As we can see that the increase in quantity sold is (48233-36469 = 11,764) which will result in 32.25% </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E7458C-244C-436A-AC28-915C42C86D54}"/>
              </a:ext>
            </a:extLst>
          </p:cNvPr>
          <p:cNvPicPr>
            <a:picLocks noChangeAspect="1"/>
          </p:cNvPicPr>
          <p:nvPr/>
        </p:nvPicPr>
        <p:blipFill>
          <a:blip r:embed="rId2"/>
          <a:stretch>
            <a:fillRect/>
          </a:stretch>
        </p:blipFill>
        <p:spPr>
          <a:xfrm>
            <a:off x="2549485" y="861910"/>
            <a:ext cx="2156986" cy="1082134"/>
          </a:xfrm>
          <a:prstGeom prst="rect">
            <a:avLst/>
          </a:prstGeom>
        </p:spPr>
      </p:pic>
      <p:pic>
        <p:nvPicPr>
          <p:cNvPr id="5" name="Picture 4">
            <a:extLst>
              <a:ext uri="{FF2B5EF4-FFF2-40B4-BE49-F238E27FC236}">
                <a16:creationId xmlns:a16="http://schemas.microsoft.com/office/drawing/2014/main" id="{AD8CB55C-1829-429F-9B46-57D4331FC235}"/>
              </a:ext>
            </a:extLst>
          </p:cNvPr>
          <p:cNvPicPr>
            <a:picLocks noChangeAspect="1"/>
          </p:cNvPicPr>
          <p:nvPr/>
        </p:nvPicPr>
        <p:blipFill>
          <a:blip r:embed="rId3"/>
          <a:stretch>
            <a:fillRect/>
          </a:stretch>
        </p:blipFill>
        <p:spPr>
          <a:xfrm>
            <a:off x="6285652" y="799157"/>
            <a:ext cx="2263336" cy="1082134"/>
          </a:xfrm>
          <a:prstGeom prst="rect">
            <a:avLst/>
          </a:prstGeom>
        </p:spPr>
      </p:pic>
      <p:pic>
        <p:nvPicPr>
          <p:cNvPr id="6" name="Picture 5">
            <a:extLst>
              <a:ext uri="{FF2B5EF4-FFF2-40B4-BE49-F238E27FC236}">
                <a16:creationId xmlns:a16="http://schemas.microsoft.com/office/drawing/2014/main" id="{7E3B6BB8-53B3-4652-90E0-2DC7D43DBAC7}"/>
              </a:ext>
            </a:extLst>
          </p:cNvPr>
          <p:cNvPicPr>
            <a:picLocks noChangeAspect="1"/>
          </p:cNvPicPr>
          <p:nvPr/>
        </p:nvPicPr>
        <p:blipFill>
          <a:blip r:embed="rId4"/>
          <a:stretch>
            <a:fillRect/>
          </a:stretch>
        </p:blipFill>
        <p:spPr>
          <a:xfrm>
            <a:off x="2531556" y="3497532"/>
            <a:ext cx="3246401" cy="1253761"/>
          </a:xfrm>
          <a:prstGeom prst="rect">
            <a:avLst/>
          </a:prstGeom>
        </p:spPr>
      </p:pic>
      <p:pic>
        <p:nvPicPr>
          <p:cNvPr id="7" name="Picture 6">
            <a:extLst>
              <a:ext uri="{FF2B5EF4-FFF2-40B4-BE49-F238E27FC236}">
                <a16:creationId xmlns:a16="http://schemas.microsoft.com/office/drawing/2014/main" id="{1B4627E0-8DAD-41E3-B8FE-B780B135FA4E}"/>
              </a:ext>
            </a:extLst>
          </p:cNvPr>
          <p:cNvPicPr>
            <a:picLocks noChangeAspect="1"/>
          </p:cNvPicPr>
          <p:nvPr/>
        </p:nvPicPr>
        <p:blipFill>
          <a:blip r:embed="rId5"/>
          <a:stretch>
            <a:fillRect/>
          </a:stretch>
        </p:blipFill>
        <p:spPr>
          <a:xfrm>
            <a:off x="6285652" y="3497532"/>
            <a:ext cx="2514818" cy="1002750"/>
          </a:xfrm>
          <a:prstGeom prst="rect">
            <a:avLst/>
          </a:prstGeom>
        </p:spPr>
      </p:pic>
    </p:spTree>
    <p:extLst>
      <p:ext uri="{BB962C8B-B14F-4D97-AF65-F5344CB8AC3E}">
        <p14:creationId xmlns:p14="http://schemas.microsoft.com/office/powerpoint/2010/main" val="27890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041CB-2D24-4384-B5A7-7CA2B756A18C}"/>
              </a:ext>
            </a:extLst>
          </p:cNvPr>
          <p:cNvSpPr>
            <a:spLocks noGrp="1"/>
          </p:cNvSpPr>
          <p:nvPr>
            <p:ph idx="1"/>
          </p:nvPr>
        </p:nvSpPr>
        <p:spPr>
          <a:xfrm>
            <a:off x="188259" y="125506"/>
            <a:ext cx="11833412" cy="6624918"/>
          </a:xfrm>
        </p:spPr>
        <p:txBody>
          <a:bodyPr>
            <a:normAutofit/>
          </a:bodyPr>
          <a:lstStyle/>
          <a:p>
            <a:pPr marL="0" indent="0">
              <a:buNone/>
            </a:pPr>
            <a:r>
              <a:rPr lang="en-US" sz="1600" b="1" dirty="0">
                <a:solidFill>
                  <a:schemeClr val="accent5">
                    <a:lumMod val="75000"/>
                  </a:schemeClr>
                </a:solidFill>
                <a:latin typeface="Times New Roman" panose="02020603050405020304" pitchFamily="18" charset="0"/>
                <a:cs typeface="Times New Roman" panose="02020603050405020304" pitchFamily="18" charset="0"/>
              </a:rPr>
              <a:t>4. Calendar Heat Map:</a:t>
            </a:r>
          </a:p>
          <a:p>
            <a:pPr marL="0" indent="0">
              <a:buNone/>
            </a:pPr>
            <a:r>
              <a:rPr lang="en-US" sz="1600" dirty="0">
                <a:latin typeface="Times New Roman" panose="02020603050405020304" pitchFamily="18" charset="0"/>
                <a:cs typeface="Times New Roman" panose="02020603050405020304" pitchFamily="18" charset="0"/>
              </a:rPr>
              <a:t>• Implemented a calendar heat map that dynamically adjusts based on the selected month from a slicer.</a:t>
            </a:r>
          </a:p>
          <a:p>
            <a:pPr marL="0" indent="0">
              <a:buNone/>
            </a:pPr>
            <a:r>
              <a:rPr lang="en-US" sz="1600" dirty="0">
                <a:latin typeface="Times New Roman" panose="02020603050405020304" pitchFamily="18" charset="0"/>
                <a:cs typeface="Times New Roman" panose="02020603050405020304" pitchFamily="18" charset="0"/>
              </a:rPr>
              <a:t>• Each day on the calendar is color-coded to represent sales volume, with darker shades indicating higher sales.</a:t>
            </a:r>
          </a:p>
          <a:p>
            <a:pPr marL="0" indent="0">
              <a:buNone/>
            </a:pPr>
            <a:r>
              <a:rPr lang="en-US" sz="1600" dirty="0">
                <a:latin typeface="Times New Roman" panose="02020603050405020304" pitchFamily="18" charset="0"/>
                <a:cs typeface="Times New Roman" panose="02020603050405020304" pitchFamily="18" charset="0"/>
              </a:rPr>
              <a:t>• Implemented tooltips to display detailed metrics (Sales, Orders, Quantity) when hovering over a specific day.</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solidFill>
                  <a:schemeClr val="accent5">
                    <a:lumMod val="75000"/>
                  </a:schemeClr>
                </a:solidFill>
                <a:latin typeface="Times New Roman" panose="02020603050405020304" pitchFamily="18" charset="0"/>
                <a:cs typeface="Times New Roman" panose="02020603050405020304" pitchFamily="18" charset="0"/>
              </a:rPr>
              <a:t>5.  Sales Analysis by Weekdays and Weekends:</a:t>
            </a:r>
          </a:p>
          <a:p>
            <a:r>
              <a:rPr lang="en-US" sz="1600" dirty="0">
                <a:latin typeface="Times New Roman" panose="02020603050405020304" pitchFamily="18" charset="0"/>
                <a:cs typeface="Times New Roman" panose="02020603050405020304" pitchFamily="18" charset="0"/>
              </a:rPr>
              <a:t>Segmented sales data into weekdays and weekends to analyze performance variations.</a:t>
            </a:r>
          </a:p>
          <a:p>
            <a:r>
              <a:rPr lang="en-US" sz="1600" dirty="0">
                <a:latin typeface="Times New Roman" panose="02020603050405020304" pitchFamily="18" charset="0"/>
                <a:cs typeface="Times New Roman" panose="02020603050405020304" pitchFamily="18" charset="0"/>
              </a:rPr>
              <a:t>Provides insights into whether sales patterns differ significantly between weekdays and weekends.</a:t>
            </a:r>
          </a:p>
          <a:p>
            <a:r>
              <a:rPr lang="en-US" sz="1600" dirty="0">
                <a:latin typeface="Times New Roman" panose="02020603050405020304" pitchFamily="18" charset="0"/>
                <a:cs typeface="Times New Roman" panose="02020603050405020304" pitchFamily="18" charset="0"/>
              </a:rPr>
              <a:t>We can see sale of coffee for the month of May is more on weekdays than on weekends the reason could be the following :</a:t>
            </a:r>
          </a:p>
          <a:p>
            <a:r>
              <a:rPr lang="en-US" sz="1600" b="1" dirty="0">
                <a:solidFill>
                  <a:schemeClr val="accent5">
                    <a:lumMod val="75000"/>
                  </a:schemeClr>
                </a:solidFill>
                <a:latin typeface="Times New Roman" panose="02020603050405020304" pitchFamily="18" charset="0"/>
                <a:cs typeface="Times New Roman" panose="02020603050405020304" pitchFamily="18" charset="0"/>
              </a:rPr>
              <a:t>Work Routines</a:t>
            </a:r>
            <a:r>
              <a:rPr lang="en-US" sz="1600" dirty="0">
                <a:latin typeface="Times New Roman" panose="02020603050405020304" pitchFamily="18" charset="0"/>
                <a:cs typeface="Times New Roman" panose="02020603050405020304" pitchFamily="18" charset="0"/>
              </a:rPr>
              <a:t>: Many customers likely buy coffee on their way to work or during breaks, making weekdays busier for coffee sales.</a:t>
            </a:r>
          </a:p>
          <a:p>
            <a:r>
              <a:rPr lang="en-US" sz="1600" b="1" dirty="0">
                <a:solidFill>
                  <a:schemeClr val="accent5">
                    <a:lumMod val="75000"/>
                  </a:schemeClr>
                </a:solidFill>
                <a:latin typeface="Times New Roman" panose="02020603050405020304" pitchFamily="18" charset="0"/>
                <a:cs typeface="Times New Roman" panose="02020603050405020304" pitchFamily="18" charset="0"/>
              </a:rPr>
              <a:t>Less Leisure Time on Weekends</a:t>
            </a:r>
            <a:r>
              <a:rPr lang="en-US" sz="1600" dirty="0">
                <a:latin typeface="Times New Roman" panose="02020603050405020304" pitchFamily="18" charset="0"/>
                <a:cs typeface="Times New Roman" panose="02020603050405020304" pitchFamily="18" charset="0"/>
              </a:rPr>
              <a:t>: On weekends, people might prefer to relax at home or engage </a:t>
            </a:r>
          </a:p>
          <a:p>
            <a:pPr marL="0" indent="0">
              <a:buNone/>
            </a:pPr>
            <a:r>
              <a:rPr lang="en-US" sz="1600" dirty="0">
                <a:latin typeface="Times New Roman" panose="02020603050405020304" pitchFamily="18" charset="0"/>
                <a:cs typeface="Times New Roman" panose="02020603050405020304" pitchFamily="18" charset="0"/>
              </a:rPr>
              <a:t>     in leisure activities, reducing their need for coffee purchases outside.</a:t>
            </a:r>
          </a:p>
        </p:txBody>
      </p:sp>
      <p:pic>
        <p:nvPicPr>
          <p:cNvPr id="4" name="Picture 3">
            <a:extLst>
              <a:ext uri="{FF2B5EF4-FFF2-40B4-BE49-F238E27FC236}">
                <a16:creationId xmlns:a16="http://schemas.microsoft.com/office/drawing/2014/main" id="{F12D577E-B35C-4CF8-9872-4318186404F8}"/>
              </a:ext>
            </a:extLst>
          </p:cNvPr>
          <p:cNvPicPr>
            <a:picLocks noChangeAspect="1"/>
          </p:cNvPicPr>
          <p:nvPr/>
        </p:nvPicPr>
        <p:blipFill>
          <a:blip r:embed="rId2"/>
          <a:stretch>
            <a:fillRect/>
          </a:stretch>
        </p:blipFill>
        <p:spPr>
          <a:xfrm>
            <a:off x="1479280" y="1873623"/>
            <a:ext cx="2796782" cy="1013331"/>
          </a:xfrm>
          <a:prstGeom prst="rect">
            <a:avLst/>
          </a:prstGeom>
        </p:spPr>
      </p:pic>
      <p:pic>
        <p:nvPicPr>
          <p:cNvPr id="5" name="Picture 4">
            <a:extLst>
              <a:ext uri="{FF2B5EF4-FFF2-40B4-BE49-F238E27FC236}">
                <a16:creationId xmlns:a16="http://schemas.microsoft.com/office/drawing/2014/main" id="{CD0B2CF1-9AD5-41D2-A283-FA196EA82792}"/>
              </a:ext>
            </a:extLst>
          </p:cNvPr>
          <p:cNvPicPr>
            <a:picLocks noChangeAspect="1"/>
          </p:cNvPicPr>
          <p:nvPr/>
        </p:nvPicPr>
        <p:blipFill>
          <a:blip r:embed="rId3"/>
          <a:stretch>
            <a:fillRect/>
          </a:stretch>
        </p:blipFill>
        <p:spPr>
          <a:xfrm>
            <a:off x="5869062" y="1613836"/>
            <a:ext cx="3017782" cy="1721036"/>
          </a:xfrm>
          <a:prstGeom prst="rect">
            <a:avLst/>
          </a:prstGeom>
        </p:spPr>
      </p:pic>
      <p:pic>
        <p:nvPicPr>
          <p:cNvPr id="6" name="Picture 5">
            <a:extLst>
              <a:ext uri="{FF2B5EF4-FFF2-40B4-BE49-F238E27FC236}">
                <a16:creationId xmlns:a16="http://schemas.microsoft.com/office/drawing/2014/main" id="{E5FD7011-0DA5-43DC-9553-9942141365AD}"/>
              </a:ext>
            </a:extLst>
          </p:cNvPr>
          <p:cNvPicPr>
            <a:picLocks noChangeAspect="1"/>
          </p:cNvPicPr>
          <p:nvPr/>
        </p:nvPicPr>
        <p:blipFill>
          <a:blip r:embed="rId4"/>
          <a:stretch>
            <a:fillRect/>
          </a:stretch>
        </p:blipFill>
        <p:spPr>
          <a:xfrm>
            <a:off x="6750123" y="5616347"/>
            <a:ext cx="1775614" cy="914479"/>
          </a:xfrm>
          <a:prstGeom prst="rect">
            <a:avLst/>
          </a:prstGeom>
        </p:spPr>
      </p:pic>
      <p:pic>
        <p:nvPicPr>
          <p:cNvPr id="7" name="Picture 6">
            <a:extLst>
              <a:ext uri="{FF2B5EF4-FFF2-40B4-BE49-F238E27FC236}">
                <a16:creationId xmlns:a16="http://schemas.microsoft.com/office/drawing/2014/main" id="{370A8BB8-5586-4B95-8DCC-2806167182A1}"/>
              </a:ext>
            </a:extLst>
          </p:cNvPr>
          <p:cNvPicPr>
            <a:picLocks noChangeAspect="1"/>
          </p:cNvPicPr>
          <p:nvPr/>
        </p:nvPicPr>
        <p:blipFill>
          <a:blip r:embed="rId5"/>
          <a:stretch>
            <a:fillRect/>
          </a:stretch>
        </p:blipFill>
        <p:spPr>
          <a:xfrm>
            <a:off x="9102672" y="5333956"/>
            <a:ext cx="2072820" cy="1348857"/>
          </a:xfrm>
          <a:prstGeom prst="rect">
            <a:avLst/>
          </a:prstGeom>
        </p:spPr>
      </p:pic>
    </p:spTree>
    <p:extLst>
      <p:ext uri="{BB962C8B-B14F-4D97-AF65-F5344CB8AC3E}">
        <p14:creationId xmlns:p14="http://schemas.microsoft.com/office/powerpoint/2010/main" val="265397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041CB-2D24-4384-B5A7-7CA2B756A18C}"/>
              </a:ext>
            </a:extLst>
          </p:cNvPr>
          <p:cNvSpPr>
            <a:spLocks noGrp="1"/>
          </p:cNvSpPr>
          <p:nvPr>
            <p:ph idx="1"/>
          </p:nvPr>
        </p:nvSpPr>
        <p:spPr>
          <a:xfrm>
            <a:off x="188259" y="116541"/>
            <a:ext cx="11905129" cy="6598024"/>
          </a:xfrm>
        </p:spPr>
        <p:txBody>
          <a:bodyPr>
            <a:normAutofit/>
          </a:bodyPr>
          <a:lstStyle/>
          <a:p>
            <a:pPr marL="0" indent="0">
              <a:buNone/>
            </a:pPr>
            <a:r>
              <a:rPr lang="en-US" sz="1600" b="1" dirty="0">
                <a:solidFill>
                  <a:schemeClr val="accent5">
                    <a:lumMod val="75000"/>
                  </a:schemeClr>
                </a:solidFill>
                <a:latin typeface="Times New Roman" panose="02020603050405020304" pitchFamily="18" charset="0"/>
                <a:cs typeface="Times New Roman" panose="02020603050405020304" pitchFamily="18" charset="0"/>
              </a:rPr>
              <a:t>6. Sales Analysis by Store Location:</a:t>
            </a:r>
          </a:p>
          <a:p>
            <a:r>
              <a:rPr lang="en-US" sz="1600" dirty="0">
                <a:latin typeface="Times New Roman" panose="02020603050405020304" pitchFamily="18" charset="0"/>
                <a:cs typeface="Times New Roman" panose="02020603050405020304" pitchFamily="18" charset="0"/>
              </a:rPr>
              <a:t> Visualized sales data by different store locations.</a:t>
            </a:r>
          </a:p>
          <a:p>
            <a:r>
              <a:rPr lang="en-US" sz="1600" dirty="0">
                <a:latin typeface="Times New Roman" panose="02020603050405020304" pitchFamily="18" charset="0"/>
                <a:cs typeface="Times New Roman" panose="02020603050405020304" pitchFamily="18" charset="0"/>
              </a:rPr>
              <a:t> Includes month-over-month (MoM) difference metrics based on the selected month in the slicer.</a:t>
            </a:r>
          </a:p>
          <a:p>
            <a:r>
              <a:rPr lang="en-US" sz="1600" dirty="0">
                <a:latin typeface="Times New Roman" panose="02020603050405020304" pitchFamily="18" charset="0"/>
                <a:cs typeface="Times New Roman" panose="02020603050405020304" pitchFamily="18" charset="0"/>
              </a:rPr>
              <a:t>Highlighted MoM sales increase or decrease for each store location to identify trends.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solidFill>
                  <a:schemeClr val="accent5">
                    <a:lumMod val="75000"/>
                  </a:schemeClr>
                </a:solidFill>
              </a:rPr>
              <a:t>7. Sales Analysis by Product Category:</a:t>
            </a:r>
          </a:p>
          <a:p>
            <a:r>
              <a:rPr lang="en-US" sz="1600" dirty="0">
                <a:latin typeface="Times New Roman" panose="02020603050405020304" pitchFamily="18" charset="0"/>
                <a:cs typeface="Times New Roman" panose="02020603050405020304" pitchFamily="18" charset="0"/>
              </a:rPr>
              <a:t>Analyzed sales performance across different product categories.</a:t>
            </a:r>
          </a:p>
          <a:p>
            <a:r>
              <a:rPr lang="en-US" sz="1600" dirty="0">
                <a:latin typeface="Times New Roman" panose="02020603050405020304" pitchFamily="18" charset="0"/>
                <a:cs typeface="Times New Roman" panose="02020603050405020304" pitchFamily="18" charset="0"/>
              </a:rPr>
              <a:t> Provides insights into which product categories contribute the most to overall sales.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075CF9D-853A-4BE3-8D52-D80BAD0EE8E3}"/>
              </a:ext>
            </a:extLst>
          </p:cNvPr>
          <p:cNvPicPr>
            <a:picLocks noChangeAspect="1"/>
          </p:cNvPicPr>
          <p:nvPr/>
        </p:nvPicPr>
        <p:blipFill>
          <a:blip r:embed="rId2"/>
          <a:stretch>
            <a:fillRect/>
          </a:stretch>
        </p:blipFill>
        <p:spPr>
          <a:xfrm>
            <a:off x="4378050" y="1824500"/>
            <a:ext cx="2019475" cy="967824"/>
          </a:xfrm>
          <a:prstGeom prst="rect">
            <a:avLst/>
          </a:prstGeom>
        </p:spPr>
      </p:pic>
      <p:pic>
        <p:nvPicPr>
          <p:cNvPr id="5" name="Picture 4">
            <a:extLst>
              <a:ext uri="{FF2B5EF4-FFF2-40B4-BE49-F238E27FC236}">
                <a16:creationId xmlns:a16="http://schemas.microsoft.com/office/drawing/2014/main" id="{D5C51F07-BFC3-492C-B910-6ED808F43A6F}"/>
              </a:ext>
            </a:extLst>
          </p:cNvPr>
          <p:cNvPicPr>
            <a:picLocks noChangeAspect="1"/>
          </p:cNvPicPr>
          <p:nvPr/>
        </p:nvPicPr>
        <p:blipFill>
          <a:blip r:embed="rId3"/>
          <a:stretch>
            <a:fillRect/>
          </a:stretch>
        </p:blipFill>
        <p:spPr>
          <a:xfrm>
            <a:off x="7621929" y="1573018"/>
            <a:ext cx="2004234" cy="1470787"/>
          </a:xfrm>
          <a:prstGeom prst="rect">
            <a:avLst/>
          </a:prstGeom>
        </p:spPr>
      </p:pic>
      <p:pic>
        <p:nvPicPr>
          <p:cNvPr id="6" name="Picture 5">
            <a:extLst>
              <a:ext uri="{FF2B5EF4-FFF2-40B4-BE49-F238E27FC236}">
                <a16:creationId xmlns:a16="http://schemas.microsoft.com/office/drawing/2014/main" id="{0DFBB12D-06E3-4B7A-AB11-72DC8F275766}"/>
              </a:ext>
            </a:extLst>
          </p:cNvPr>
          <p:cNvPicPr>
            <a:picLocks noChangeAspect="1"/>
          </p:cNvPicPr>
          <p:nvPr/>
        </p:nvPicPr>
        <p:blipFill>
          <a:blip r:embed="rId4"/>
          <a:stretch>
            <a:fillRect/>
          </a:stretch>
        </p:blipFill>
        <p:spPr>
          <a:xfrm>
            <a:off x="4164215" y="4500282"/>
            <a:ext cx="2644369" cy="2027096"/>
          </a:xfrm>
          <a:prstGeom prst="rect">
            <a:avLst/>
          </a:prstGeom>
        </p:spPr>
      </p:pic>
      <p:pic>
        <p:nvPicPr>
          <p:cNvPr id="7" name="Picture 6">
            <a:extLst>
              <a:ext uri="{FF2B5EF4-FFF2-40B4-BE49-F238E27FC236}">
                <a16:creationId xmlns:a16="http://schemas.microsoft.com/office/drawing/2014/main" id="{E3C857EE-2982-4054-8D03-7002D9795DDD}"/>
              </a:ext>
            </a:extLst>
          </p:cNvPr>
          <p:cNvPicPr>
            <a:picLocks noChangeAspect="1"/>
          </p:cNvPicPr>
          <p:nvPr/>
        </p:nvPicPr>
        <p:blipFill>
          <a:blip r:embed="rId5"/>
          <a:stretch>
            <a:fillRect/>
          </a:stretch>
        </p:blipFill>
        <p:spPr>
          <a:xfrm>
            <a:off x="7766722" y="3772990"/>
            <a:ext cx="1714649" cy="2941575"/>
          </a:xfrm>
          <a:prstGeom prst="rect">
            <a:avLst/>
          </a:prstGeom>
        </p:spPr>
      </p:pic>
    </p:spTree>
    <p:extLst>
      <p:ext uri="{BB962C8B-B14F-4D97-AF65-F5344CB8AC3E}">
        <p14:creationId xmlns:p14="http://schemas.microsoft.com/office/powerpoint/2010/main" val="422880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041CB-2D24-4384-B5A7-7CA2B756A18C}"/>
              </a:ext>
            </a:extLst>
          </p:cNvPr>
          <p:cNvSpPr>
            <a:spLocks noGrp="1"/>
          </p:cNvSpPr>
          <p:nvPr>
            <p:ph idx="1"/>
          </p:nvPr>
        </p:nvSpPr>
        <p:spPr>
          <a:xfrm>
            <a:off x="215153" y="107576"/>
            <a:ext cx="11797553" cy="6589059"/>
          </a:xfrm>
        </p:spPr>
        <p:txBody>
          <a:bodyPr>
            <a:normAutofit/>
          </a:bodyPr>
          <a:lstStyle/>
          <a:p>
            <a:pPr marL="0" indent="0">
              <a:buNone/>
            </a:pPr>
            <a:r>
              <a:rPr lang="en-US" sz="1600" b="1" dirty="0">
                <a:solidFill>
                  <a:schemeClr val="accent5">
                    <a:lumMod val="75000"/>
                  </a:schemeClr>
                </a:solidFill>
                <a:latin typeface="Times New Roman" panose="02020603050405020304" pitchFamily="18" charset="0"/>
                <a:cs typeface="Times New Roman" panose="02020603050405020304" pitchFamily="18" charset="0"/>
              </a:rPr>
              <a:t>8. Top 10 Products by Sales:</a:t>
            </a:r>
          </a:p>
          <a:p>
            <a:r>
              <a:rPr lang="en-US" sz="1600" dirty="0">
                <a:latin typeface="Times New Roman" panose="02020603050405020304" pitchFamily="18" charset="0"/>
                <a:cs typeface="Times New Roman" panose="02020603050405020304" pitchFamily="18" charset="0"/>
              </a:rPr>
              <a:t>List of top 10 products based on sales volume.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b="1" dirty="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r>
              <a:rPr lang="en-US" sz="1600" b="1" dirty="0">
                <a:solidFill>
                  <a:schemeClr val="accent5">
                    <a:lumMod val="75000"/>
                  </a:schemeClr>
                </a:solidFill>
                <a:latin typeface="Times New Roman" panose="02020603050405020304" pitchFamily="18" charset="0"/>
                <a:cs typeface="Times New Roman" panose="02020603050405020304" pitchFamily="18" charset="0"/>
              </a:rPr>
              <a:t>9. Sales Analysis by Days and Hours:</a:t>
            </a:r>
          </a:p>
          <a:p>
            <a:r>
              <a:rPr lang="en-US" sz="1600" dirty="0">
                <a:latin typeface="Times New Roman" panose="02020603050405020304" pitchFamily="18" charset="0"/>
                <a:cs typeface="Times New Roman" panose="02020603050405020304" pitchFamily="18" charset="0"/>
              </a:rPr>
              <a:t>Heat map has been used to visualize sales patterns by days and hours.</a:t>
            </a:r>
          </a:p>
          <a:p>
            <a:r>
              <a:rPr lang="en-US" sz="1600" dirty="0">
                <a:latin typeface="Times New Roman" panose="02020603050405020304" pitchFamily="18" charset="0"/>
                <a:cs typeface="Times New Roman" panose="02020603050405020304" pitchFamily="18" charset="0"/>
              </a:rPr>
              <a:t>Implemented tooltips to display detailed metrics (Sales, Orders, Quantity) </a:t>
            </a:r>
          </a:p>
          <a:p>
            <a:pPr marL="0" indent="0">
              <a:buNone/>
            </a:pPr>
            <a:r>
              <a:rPr lang="en-US" sz="1600" dirty="0">
                <a:latin typeface="Times New Roman" panose="02020603050405020304" pitchFamily="18" charset="0"/>
                <a:cs typeface="Times New Roman" panose="02020603050405020304" pitchFamily="18" charset="0"/>
              </a:rPr>
              <a:t>     when hovering over a specific day-hour.</a:t>
            </a:r>
          </a:p>
          <a:p>
            <a:r>
              <a:rPr lang="en-US" sz="1600" dirty="0">
                <a:latin typeface="Times New Roman" panose="02020603050405020304" pitchFamily="18" charset="0"/>
                <a:cs typeface="Times New Roman" panose="02020603050405020304" pitchFamily="18" charset="0"/>
              </a:rPr>
              <a:t>It is observed that peak hours are from 7AM to 10 Am and sales in average in </a:t>
            </a:r>
          </a:p>
          <a:p>
            <a:pPr marL="0" indent="0">
              <a:buNone/>
            </a:pPr>
            <a:r>
              <a:rPr lang="en-US" sz="1600" dirty="0">
                <a:latin typeface="Times New Roman" panose="02020603050405020304" pitchFamily="18" charset="0"/>
                <a:cs typeface="Times New Roman" panose="02020603050405020304" pitchFamily="18" charset="0"/>
              </a:rPr>
              <a:t> mid- afternoon hours which can be the point </a:t>
            </a:r>
            <a:r>
              <a:rPr lang="en-US" sz="1600">
                <a:latin typeface="Times New Roman" panose="02020603050405020304" pitchFamily="18" charset="0"/>
                <a:cs typeface="Times New Roman" panose="02020603050405020304" pitchFamily="18" charset="0"/>
              </a:rPr>
              <a:t>of concern .</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15C003C-0BE0-439D-83C3-922A35BEB2C3}"/>
              </a:ext>
            </a:extLst>
          </p:cNvPr>
          <p:cNvPicPr>
            <a:picLocks noChangeAspect="1"/>
          </p:cNvPicPr>
          <p:nvPr/>
        </p:nvPicPr>
        <p:blipFill>
          <a:blip r:embed="rId2"/>
          <a:stretch>
            <a:fillRect/>
          </a:stretch>
        </p:blipFill>
        <p:spPr>
          <a:xfrm>
            <a:off x="7697157" y="107576"/>
            <a:ext cx="2258285" cy="2987299"/>
          </a:xfrm>
          <a:prstGeom prst="rect">
            <a:avLst/>
          </a:prstGeom>
        </p:spPr>
      </p:pic>
      <p:pic>
        <p:nvPicPr>
          <p:cNvPr id="5" name="Picture 4">
            <a:extLst>
              <a:ext uri="{FF2B5EF4-FFF2-40B4-BE49-F238E27FC236}">
                <a16:creationId xmlns:a16="http://schemas.microsoft.com/office/drawing/2014/main" id="{8ED30728-45F1-4FEF-B8AA-23B1216CADF1}"/>
              </a:ext>
            </a:extLst>
          </p:cNvPr>
          <p:cNvPicPr>
            <a:picLocks noChangeAspect="1"/>
          </p:cNvPicPr>
          <p:nvPr/>
        </p:nvPicPr>
        <p:blipFill>
          <a:blip r:embed="rId3"/>
          <a:stretch>
            <a:fillRect/>
          </a:stretch>
        </p:blipFill>
        <p:spPr>
          <a:xfrm>
            <a:off x="4630883" y="744436"/>
            <a:ext cx="2758679" cy="1242168"/>
          </a:xfrm>
          <a:prstGeom prst="rect">
            <a:avLst/>
          </a:prstGeom>
        </p:spPr>
      </p:pic>
      <p:pic>
        <p:nvPicPr>
          <p:cNvPr id="6" name="Picture 5">
            <a:extLst>
              <a:ext uri="{FF2B5EF4-FFF2-40B4-BE49-F238E27FC236}">
                <a16:creationId xmlns:a16="http://schemas.microsoft.com/office/drawing/2014/main" id="{971F063C-1766-43DB-9B66-037D57EC6239}"/>
              </a:ext>
            </a:extLst>
          </p:cNvPr>
          <p:cNvPicPr>
            <a:picLocks noChangeAspect="1"/>
          </p:cNvPicPr>
          <p:nvPr/>
        </p:nvPicPr>
        <p:blipFill>
          <a:blip r:embed="rId4"/>
          <a:stretch>
            <a:fillRect/>
          </a:stretch>
        </p:blipFill>
        <p:spPr>
          <a:xfrm>
            <a:off x="7177204" y="3648281"/>
            <a:ext cx="3772227" cy="2979678"/>
          </a:xfrm>
          <a:prstGeom prst="rect">
            <a:avLst/>
          </a:prstGeom>
        </p:spPr>
      </p:pic>
      <p:pic>
        <p:nvPicPr>
          <p:cNvPr id="7" name="Picture 6">
            <a:extLst>
              <a:ext uri="{FF2B5EF4-FFF2-40B4-BE49-F238E27FC236}">
                <a16:creationId xmlns:a16="http://schemas.microsoft.com/office/drawing/2014/main" id="{05C4BA0F-B328-4D8D-BD8E-B3080B4DB1D2}"/>
              </a:ext>
            </a:extLst>
          </p:cNvPr>
          <p:cNvPicPr>
            <a:picLocks noChangeAspect="1"/>
          </p:cNvPicPr>
          <p:nvPr/>
        </p:nvPicPr>
        <p:blipFill>
          <a:blip r:embed="rId5"/>
          <a:stretch>
            <a:fillRect/>
          </a:stretch>
        </p:blipFill>
        <p:spPr>
          <a:xfrm>
            <a:off x="3198525" y="4783759"/>
            <a:ext cx="3238781" cy="708721"/>
          </a:xfrm>
          <a:prstGeom prst="rect">
            <a:avLst/>
          </a:prstGeom>
        </p:spPr>
      </p:pic>
    </p:spTree>
    <p:extLst>
      <p:ext uri="{BB962C8B-B14F-4D97-AF65-F5344CB8AC3E}">
        <p14:creationId xmlns:p14="http://schemas.microsoft.com/office/powerpoint/2010/main" val="235659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A522-DFB3-44AC-A98F-7F4F79073E1C}"/>
              </a:ext>
            </a:extLst>
          </p:cNvPr>
          <p:cNvSpPr>
            <a:spLocks noGrp="1"/>
          </p:cNvSpPr>
          <p:nvPr>
            <p:ph type="title"/>
          </p:nvPr>
        </p:nvSpPr>
        <p:spPr>
          <a:xfrm>
            <a:off x="838200" y="18255"/>
            <a:ext cx="10515600" cy="367227"/>
          </a:xfrm>
        </p:spPr>
        <p:txBody>
          <a:bodyPr anchor="t">
            <a:normAutofit/>
          </a:bodyPr>
          <a:lstStyle/>
          <a:p>
            <a:pPr algn="ctr"/>
            <a:r>
              <a:rPr lang="en-US" sz="2000" b="1" u="sng" dirty="0">
                <a:solidFill>
                  <a:schemeClr val="accent2">
                    <a:lumMod val="75000"/>
                  </a:schemeClr>
                </a:solidFill>
                <a:latin typeface="Times New Roman" panose="02020603050405020304" pitchFamily="18" charset="0"/>
                <a:cs typeface="Times New Roman" panose="02020603050405020304" pitchFamily="18" charset="0"/>
              </a:rPr>
              <a:t>Executive Summary </a:t>
            </a:r>
            <a:endParaRPr lang="en-IN" sz="2000" b="1"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142AE6-16A6-412E-94CB-BDC918DE6A2D}"/>
              </a:ext>
            </a:extLst>
          </p:cNvPr>
          <p:cNvSpPr>
            <a:spLocks noGrp="1"/>
          </p:cNvSpPr>
          <p:nvPr>
            <p:ph idx="1"/>
          </p:nvPr>
        </p:nvSpPr>
        <p:spPr>
          <a:xfrm>
            <a:off x="277905" y="448234"/>
            <a:ext cx="11698941" cy="6212541"/>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Over the past six months, the coffee shop has demonstrated strong sales performance, particularly during weekdays, driven by the morning rush and workday routines. </a:t>
            </a:r>
          </a:p>
          <a:p>
            <a:pPr marL="0" indent="0">
              <a:buNone/>
            </a:pPr>
            <a:r>
              <a:rPr lang="en-US" sz="1600" dirty="0">
                <a:latin typeface="Times New Roman" panose="02020603050405020304" pitchFamily="18" charset="0"/>
                <a:cs typeface="Times New Roman" panose="02020603050405020304" pitchFamily="18" charset="0"/>
              </a:rPr>
              <a:t>Key insights from the analysis revealed that certain products, such as Barista Espresso and brewed chai tea , consistently lead in sales after the month of February .</a:t>
            </a:r>
          </a:p>
          <a:p>
            <a:pPr marL="0" indent="0">
              <a:buNone/>
            </a:pPr>
            <a:r>
              <a:rPr lang="en-US" sz="1600" b="1" dirty="0">
                <a:solidFill>
                  <a:schemeClr val="accent5">
                    <a:lumMod val="75000"/>
                  </a:schemeClr>
                </a:solidFill>
                <a:latin typeface="Times New Roman" panose="02020603050405020304" pitchFamily="18" charset="0"/>
                <a:cs typeface="Times New Roman" panose="02020603050405020304" pitchFamily="18" charset="0"/>
              </a:rPr>
              <a:t>Revenue Trends</a:t>
            </a:r>
          </a:p>
          <a:p>
            <a:pPr lvl="1"/>
            <a:r>
              <a:rPr lang="en-US" sz="1600" dirty="0">
                <a:latin typeface="Times New Roman" panose="02020603050405020304" pitchFamily="18" charset="0"/>
                <a:cs typeface="Times New Roman" panose="02020603050405020304" pitchFamily="18" charset="0"/>
              </a:rPr>
              <a:t>"The shop saw a steady increase in monthly revenue, with notable sales growth from the month of March starting at 98,835 and then continuously increased by the end of six months that is till June it was maximum at 1,66,485."</a:t>
            </a:r>
          </a:p>
          <a:p>
            <a:pPr lvl="1"/>
            <a:r>
              <a:rPr lang="en-US" sz="1600" dirty="0">
                <a:latin typeface="Times New Roman" panose="02020603050405020304" pitchFamily="18" charset="0"/>
                <a:cs typeface="Times New Roman" panose="02020603050405020304" pitchFamily="18" charset="0"/>
              </a:rPr>
              <a:t>"Average order value increased when customers ordered their specialty coffee with any bakery product at it is maximum at 35,353 in the month of June 2023. </a:t>
            </a:r>
          </a:p>
          <a:p>
            <a:pPr marL="0" indent="0">
              <a:buNone/>
            </a:pPr>
            <a:r>
              <a:rPr lang="en-US" sz="1600" b="1" dirty="0">
                <a:solidFill>
                  <a:schemeClr val="accent5">
                    <a:lumMod val="75000"/>
                  </a:schemeClr>
                </a:solidFill>
                <a:latin typeface="Times New Roman" panose="02020603050405020304" pitchFamily="18" charset="0"/>
                <a:cs typeface="Times New Roman" panose="02020603050405020304" pitchFamily="18" charset="0"/>
              </a:rPr>
              <a:t>Challenges and Opportunities</a:t>
            </a:r>
          </a:p>
          <a:p>
            <a:pPr lvl="1"/>
            <a:r>
              <a:rPr lang="en-US" sz="1600" dirty="0">
                <a:latin typeface="Times New Roman" panose="02020603050405020304" pitchFamily="18" charset="0"/>
                <a:cs typeface="Times New Roman" panose="02020603050405020304" pitchFamily="18" charset="0"/>
              </a:rPr>
              <a:t>"Sales dip during the mid-afternoon, representing a potential opportunity to introduce afternoon promotions or limited-time discounts."</a:t>
            </a:r>
          </a:p>
          <a:p>
            <a:pPr lvl="1"/>
            <a:r>
              <a:rPr lang="en-US" sz="1600" dirty="0">
                <a:latin typeface="Times New Roman" panose="02020603050405020304" pitchFamily="18" charset="0"/>
                <a:cs typeface="Times New Roman" panose="02020603050405020304" pitchFamily="18" charset="0"/>
              </a:rPr>
              <a:t>"Certain product categories, like coffee beans, loose tea, packaged chocolate underperformed , suggesting a need for better seasonal adjustments.”</a:t>
            </a:r>
          </a:p>
          <a:p>
            <a:pPr marL="0" indent="0">
              <a:buNone/>
            </a:pPr>
            <a:r>
              <a:rPr lang="en-US" sz="1600" b="1" dirty="0">
                <a:solidFill>
                  <a:schemeClr val="accent5">
                    <a:lumMod val="75000"/>
                  </a:schemeClr>
                </a:solidFill>
                <a:latin typeface="Times New Roman" panose="02020603050405020304" pitchFamily="18" charset="0"/>
                <a:cs typeface="Times New Roman" panose="02020603050405020304" pitchFamily="18" charset="0"/>
              </a:rPr>
              <a:t>Actionable Recommendations</a:t>
            </a:r>
          </a:p>
          <a:p>
            <a:pPr lvl="1"/>
            <a:r>
              <a:rPr lang="en-US" sz="1600" dirty="0">
                <a:latin typeface="Times New Roman" panose="02020603050405020304" pitchFamily="18" charset="0"/>
                <a:cs typeface="Times New Roman" panose="02020603050405020304" pitchFamily="18" charset="0"/>
              </a:rPr>
              <a:t>"Introduce targeted promotions for less popular products during off-peak hours to balance sales across the day.”</a:t>
            </a:r>
          </a:p>
          <a:p>
            <a:pPr marL="457200" lvl="1" indent="0">
              <a:buNone/>
            </a:pPr>
            <a:r>
              <a:rPr lang="en-US" sz="1600" dirty="0">
                <a:latin typeface="Times New Roman" panose="02020603050405020304" pitchFamily="18" charset="0"/>
                <a:cs typeface="Times New Roman" panose="02020603050405020304" pitchFamily="18" charset="0"/>
              </a:rPr>
              <a:t>Example : Introduce BOGO sale Buy One Get One Free on those items which customers can prefer packing for home .</a:t>
            </a:r>
          </a:p>
          <a:p>
            <a:pPr marL="0" indent="0">
              <a:buNone/>
            </a:pPr>
            <a:r>
              <a:rPr lang="en-US" sz="1600" b="1" dirty="0">
                <a:solidFill>
                  <a:schemeClr val="accent5">
                    <a:lumMod val="75000"/>
                  </a:schemeClr>
                </a:solidFill>
                <a:latin typeface="Times New Roman" panose="02020603050405020304" pitchFamily="18" charset="0"/>
                <a:cs typeface="Times New Roman" panose="02020603050405020304" pitchFamily="18" charset="0"/>
              </a:rPr>
              <a:t>Conclusion</a:t>
            </a:r>
          </a:p>
          <a:p>
            <a:pPr marL="457200" lvl="1" indent="0">
              <a:buNone/>
            </a:pPr>
            <a:r>
              <a:rPr lang="en-US" sz="1600" dirty="0">
                <a:latin typeface="Times New Roman" panose="02020603050405020304" pitchFamily="18" charset="0"/>
                <a:cs typeface="Times New Roman" panose="02020603050405020304" pitchFamily="18" charset="0"/>
              </a:rPr>
              <a:t>"Overall, the coffee shop has performed well, with steady growth in revenue and strong customer loyalty. </a:t>
            </a:r>
          </a:p>
          <a:p>
            <a:pPr lvl="1"/>
            <a:endParaRPr lang="en-US" sz="1600" dirty="0">
              <a:latin typeface="Times New Roman" panose="02020603050405020304" pitchFamily="18" charset="0"/>
              <a:cs typeface="Times New Roman" panose="02020603050405020304" pitchFamily="18" charset="0"/>
            </a:endParaRPr>
          </a:p>
          <a:p>
            <a:pPr marL="457200" lvl="1"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217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8629</TotalTime>
  <Words>1134</Words>
  <Application>Microsoft Office PowerPoint</Application>
  <PresentationFormat>Widescreen</PresentationFormat>
  <Paragraphs>112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Coffee Shop Sales Analysis </vt:lpstr>
      <vt:lpstr>Key Performance Indicators</vt:lpstr>
      <vt:lpstr>PowerPoint Presentation</vt:lpstr>
      <vt:lpstr>PowerPoint Presentation</vt:lpstr>
      <vt:lpstr>PowerPoint Presentation</vt:lpstr>
      <vt:lpstr>PowerPoint Presentation</vt:lpstr>
      <vt:lpstr>PowerPoint Presentation</vt:lpstr>
      <vt:lpstr>Executive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Maithily Shri</dc:creator>
  <cp:lastModifiedBy>Maithily Shri</cp:lastModifiedBy>
  <cp:revision>53</cp:revision>
  <dcterms:created xsi:type="dcterms:W3CDTF">2024-08-15T08:23:59Z</dcterms:created>
  <dcterms:modified xsi:type="dcterms:W3CDTF">2024-10-03T06:39:42Z</dcterms:modified>
</cp:coreProperties>
</file>