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60" r:id="rId3"/>
    <p:sldId id="259" r:id="rId4"/>
    <p:sldId id="262" r:id="rId5"/>
    <p:sldId id="263" r:id="rId6"/>
    <p:sldId id="265" r:id="rId7"/>
    <p:sldId id="264" r:id="rId8"/>
    <p:sldId id="266" r:id="rId9"/>
    <p:sldId id="267" r:id="rId10"/>
    <p:sldId id="268"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21FACF-3953-4E25-9FDB-8827870DA9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8A6D531-BA49-4607-931E-FBD073F36B1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9720F80-D4DE-4A2E-8AD8-C61FE3CB0223}"/>
              </a:ext>
            </a:extLst>
          </p:cNvPr>
          <p:cNvSpPr>
            <a:spLocks noGrp="1"/>
          </p:cNvSpPr>
          <p:nvPr>
            <p:ph type="dt" sz="half" idx="10"/>
          </p:nvPr>
        </p:nvSpPr>
        <p:spPr/>
        <p:txBody>
          <a:bodyPr/>
          <a:lstStyle/>
          <a:p>
            <a:fld id="{B7C9ECAA-F1FD-48F4-8842-71C1C0BBE590}" type="datetimeFigureOut">
              <a:rPr lang="en-IN" smtClean="0"/>
              <a:t>03-10-2024</a:t>
            </a:fld>
            <a:endParaRPr lang="en-IN"/>
          </a:p>
        </p:txBody>
      </p:sp>
      <p:sp>
        <p:nvSpPr>
          <p:cNvPr id="5" name="Footer Placeholder 4">
            <a:extLst>
              <a:ext uri="{FF2B5EF4-FFF2-40B4-BE49-F238E27FC236}">
                <a16:creationId xmlns:a16="http://schemas.microsoft.com/office/drawing/2014/main" id="{CCC65D91-33C0-4577-97E4-8F6D9E413DB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48538B2-7233-4DFE-A4F4-82AC28F3A176}"/>
              </a:ext>
            </a:extLst>
          </p:cNvPr>
          <p:cNvSpPr>
            <a:spLocks noGrp="1"/>
          </p:cNvSpPr>
          <p:nvPr>
            <p:ph type="sldNum" sz="quarter" idx="12"/>
          </p:nvPr>
        </p:nvSpPr>
        <p:spPr/>
        <p:txBody>
          <a:bodyPr/>
          <a:lstStyle/>
          <a:p>
            <a:fld id="{A5650B71-5532-4D43-9098-A7E1CA519014}" type="slidenum">
              <a:rPr lang="en-IN" smtClean="0"/>
              <a:t>‹#›</a:t>
            </a:fld>
            <a:endParaRPr lang="en-IN"/>
          </a:p>
        </p:txBody>
      </p:sp>
    </p:spTree>
    <p:extLst>
      <p:ext uri="{BB962C8B-B14F-4D97-AF65-F5344CB8AC3E}">
        <p14:creationId xmlns:p14="http://schemas.microsoft.com/office/powerpoint/2010/main" val="28742944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307C69-2413-48A0-A5FE-6FA5EE15B67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7B6E946-EB23-478B-87FE-21B67A9F1E60}"/>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CCBA98A-CBA1-41D9-BDDC-5D657130A6F1}"/>
              </a:ext>
            </a:extLst>
          </p:cNvPr>
          <p:cNvSpPr>
            <a:spLocks noGrp="1"/>
          </p:cNvSpPr>
          <p:nvPr>
            <p:ph type="dt" sz="half" idx="10"/>
          </p:nvPr>
        </p:nvSpPr>
        <p:spPr/>
        <p:txBody>
          <a:bodyPr/>
          <a:lstStyle/>
          <a:p>
            <a:fld id="{B7C9ECAA-F1FD-48F4-8842-71C1C0BBE590}" type="datetimeFigureOut">
              <a:rPr lang="en-IN" smtClean="0"/>
              <a:t>03-10-2024</a:t>
            </a:fld>
            <a:endParaRPr lang="en-IN"/>
          </a:p>
        </p:txBody>
      </p:sp>
      <p:sp>
        <p:nvSpPr>
          <p:cNvPr id="5" name="Footer Placeholder 4">
            <a:extLst>
              <a:ext uri="{FF2B5EF4-FFF2-40B4-BE49-F238E27FC236}">
                <a16:creationId xmlns:a16="http://schemas.microsoft.com/office/drawing/2014/main" id="{99EEF1D7-3E87-41DC-ABDF-49CD58592EA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228B4BD-67C7-4E46-AFE0-8DE4C95E6F5D}"/>
              </a:ext>
            </a:extLst>
          </p:cNvPr>
          <p:cNvSpPr>
            <a:spLocks noGrp="1"/>
          </p:cNvSpPr>
          <p:nvPr>
            <p:ph type="sldNum" sz="quarter" idx="12"/>
          </p:nvPr>
        </p:nvSpPr>
        <p:spPr/>
        <p:txBody>
          <a:bodyPr/>
          <a:lstStyle/>
          <a:p>
            <a:fld id="{A5650B71-5532-4D43-9098-A7E1CA519014}" type="slidenum">
              <a:rPr lang="en-IN" smtClean="0"/>
              <a:t>‹#›</a:t>
            </a:fld>
            <a:endParaRPr lang="en-IN"/>
          </a:p>
        </p:txBody>
      </p:sp>
    </p:spTree>
    <p:extLst>
      <p:ext uri="{BB962C8B-B14F-4D97-AF65-F5344CB8AC3E}">
        <p14:creationId xmlns:p14="http://schemas.microsoft.com/office/powerpoint/2010/main" val="38326969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56BC064-F6C8-4E57-95CF-EE5462D5132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98DEF4F-CB2C-401C-B451-AD660506E82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BE2E549-0A19-47D9-AF32-34A7A82EA812}"/>
              </a:ext>
            </a:extLst>
          </p:cNvPr>
          <p:cNvSpPr>
            <a:spLocks noGrp="1"/>
          </p:cNvSpPr>
          <p:nvPr>
            <p:ph type="dt" sz="half" idx="10"/>
          </p:nvPr>
        </p:nvSpPr>
        <p:spPr/>
        <p:txBody>
          <a:bodyPr/>
          <a:lstStyle/>
          <a:p>
            <a:fld id="{B7C9ECAA-F1FD-48F4-8842-71C1C0BBE590}" type="datetimeFigureOut">
              <a:rPr lang="en-IN" smtClean="0"/>
              <a:t>03-10-2024</a:t>
            </a:fld>
            <a:endParaRPr lang="en-IN"/>
          </a:p>
        </p:txBody>
      </p:sp>
      <p:sp>
        <p:nvSpPr>
          <p:cNvPr id="5" name="Footer Placeholder 4">
            <a:extLst>
              <a:ext uri="{FF2B5EF4-FFF2-40B4-BE49-F238E27FC236}">
                <a16:creationId xmlns:a16="http://schemas.microsoft.com/office/drawing/2014/main" id="{77624304-DED5-4ACB-8545-31A4CA27275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DFEAD14-6A36-4C9F-8133-7629E8FD51A0}"/>
              </a:ext>
            </a:extLst>
          </p:cNvPr>
          <p:cNvSpPr>
            <a:spLocks noGrp="1"/>
          </p:cNvSpPr>
          <p:nvPr>
            <p:ph type="sldNum" sz="quarter" idx="12"/>
          </p:nvPr>
        </p:nvSpPr>
        <p:spPr/>
        <p:txBody>
          <a:bodyPr/>
          <a:lstStyle/>
          <a:p>
            <a:fld id="{A5650B71-5532-4D43-9098-A7E1CA519014}" type="slidenum">
              <a:rPr lang="en-IN" smtClean="0"/>
              <a:t>‹#›</a:t>
            </a:fld>
            <a:endParaRPr lang="en-IN"/>
          </a:p>
        </p:txBody>
      </p:sp>
    </p:spTree>
    <p:extLst>
      <p:ext uri="{BB962C8B-B14F-4D97-AF65-F5344CB8AC3E}">
        <p14:creationId xmlns:p14="http://schemas.microsoft.com/office/powerpoint/2010/main" val="39136846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ADFFF-A710-436D-B33A-824323D9B75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BF97838-875B-43D7-87BA-F60923D77C06}"/>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04367D5-BA85-426C-90C3-D2486F14841A}"/>
              </a:ext>
            </a:extLst>
          </p:cNvPr>
          <p:cNvSpPr>
            <a:spLocks noGrp="1"/>
          </p:cNvSpPr>
          <p:nvPr>
            <p:ph type="dt" sz="half" idx="10"/>
          </p:nvPr>
        </p:nvSpPr>
        <p:spPr/>
        <p:txBody>
          <a:bodyPr/>
          <a:lstStyle/>
          <a:p>
            <a:fld id="{B7C9ECAA-F1FD-48F4-8842-71C1C0BBE590}" type="datetimeFigureOut">
              <a:rPr lang="en-IN" smtClean="0"/>
              <a:t>03-10-2024</a:t>
            </a:fld>
            <a:endParaRPr lang="en-IN"/>
          </a:p>
        </p:txBody>
      </p:sp>
      <p:sp>
        <p:nvSpPr>
          <p:cNvPr id="5" name="Footer Placeholder 4">
            <a:extLst>
              <a:ext uri="{FF2B5EF4-FFF2-40B4-BE49-F238E27FC236}">
                <a16:creationId xmlns:a16="http://schemas.microsoft.com/office/drawing/2014/main" id="{1F849BC5-0B37-4C6F-AB28-D2660C46E9A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5899E96-C0C7-4F94-AD3D-82E5FDD51F80}"/>
              </a:ext>
            </a:extLst>
          </p:cNvPr>
          <p:cNvSpPr>
            <a:spLocks noGrp="1"/>
          </p:cNvSpPr>
          <p:nvPr>
            <p:ph type="sldNum" sz="quarter" idx="12"/>
          </p:nvPr>
        </p:nvSpPr>
        <p:spPr/>
        <p:txBody>
          <a:bodyPr/>
          <a:lstStyle/>
          <a:p>
            <a:fld id="{A5650B71-5532-4D43-9098-A7E1CA519014}" type="slidenum">
              <a:rPr lang="en-IN" smtClean="0"/>
              <a:t>‹#›</a:t>
            </a:fld>
            <a:endParaRPr lang="en-IN"/>
          </a:p>
        </p:txBody>
      </p:sp>
    </p:spTree>
    <p:extLst>
      <p:ext uri="{BB962C8B-B14F-4D97-AF65-F5344CB8AC3E}">
        <p14:creationId xmlns:p14="http://schemas.microsoft.com/office/powerpoint/2010/main" val="7988444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71646D-BBA6-4C46-9AB4-06287A9BC5F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D2BD277-9759-4EC3-810F-DA276E4B6EF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6606DBF7-09D7-4C8B-999F-52A2C1BAE65D}"/>
              </a:ext>
            </a:extLst>
          </p:cNvPr>
          <p:cNvSpPr>
            <a:spLocks noGrp="1"/>
          </p:cNvSpPr>
          <p:nvPr>
            <p:ph type="dt" sz="half" idx="10"/>
          </p:nvPr>
        </p:nvSpPr>
        <p:spPr/>
        <p:txBody>
          <a:bodyPr/>
          <a:lstStyle/>
          <a:p>
            <a:fld id="{B7C9ECAA-F1FD-48F4-8842-71C1C0BBE590}" type="datetimeFigureOut">
              <a:rPr lang="en-IN" smtClean="0"/>
              <a:t>03-10-2024</a:t>
            </a:fld>
            <a:endParaRPr lang="en-IN"/>
          </a:p>
        </p:txBody>
      </p:sp>
      <p:sp>
        <p:nvSpPr>
          <p:cNvPr id="5" name="Footer Placeholder 4">
            <a:extLst>
              <a:ext uri="{FF2B5EF4-FFF2-40B4-BE49-F238E27FC236}">
                <a16:creationId xmlns:a16="http://schemas.microsoft.com/office/drawing/2014/main" id="{8FE15B4A-0B3A-4E77-A05F-F6FFD542B3B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5C80559-D70D-4FC8-A73C-8900B8D2A2F5}"/>
              </a:ext>
            </a:extLst>
          </p:cNvPr>
          <p:cNvSpPr>
            <a:spLocks noGrp="1"/>
          </p:cNvSpPr>
          <p:nvPr>
            <p:ph type="sldNum" sz="quarter" idx="12"/>
          </p:nvPr>
        </p:nvSpPr>
        <p:spPr/>
        <p:txBody>
          <a:bodyPr/>
          <a:lstStyle/>
          <a:p>
            <a:fld id="{A5650B71-5532-4D43-9098-A7E1CA519014}" type="slidenum">
              <a:rPr lang="en-IN" smtClean="0"/>
              <a:t>‹#›</a:t>
            </a:fld>
            <a:endParaRPr lang="en-IN"/>
          </a:p>
        </p:txBody>
      </p:sp>
    </p:spTree>
    <p:extLst>
      <p:ext uri="{BB962C8B-B14F-4D97-AF65-F5344CB8AC3E}">
        <p14:creationId xmlns:p14="http://schemas.microsoft.com/office/powerpoint/2010/main" val="37368049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26AAF-214F-4910-89C2-CC11FA3355C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361C82A-43BF-44AB-9262-A3F1E30B374F}"/>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FBE2280-3354-418D-9FAA-C5F27E6A330A}"/>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4C65D70-3EBE-4711-A86C-8257332327DF}"/>
              </a:ext>
            </a:extLst>
          </p:cNvPr>
          <p:cNvSpPr>
            <a:spLocks noGrp="1"/>
          </p:cNvSpPr>
          <p:nvPr>
            <p:ph type="dt" sz="half" idx="10"/>
          </p:nvPr>
        </p:nvSpPr>
        <p:spPr/>
        <p:txBody>
          <a:bodyPr/>
          <a:lstStyle/>
          <a:p>
            <a:fld id="{B7C9ECAA-F1FD-48F4-8842-71C1C0BBE590}" type="datetimeFigureOut">
              <a:rPr lang="en-IN" smtClean="0"/>
              <a:t>03-10-2024</a:t>
            </a:fld>
            <a:endParaRPr lang="en-IN"/>
          </a:p>
        </p:txBody>
      </p:sp>
      <p:sp>
        <p:nvSpPr>
          <p:cNvPr id="6" name="Footer Placeholder 5">
            <a:extLst>
              <a:ext uri="{FF2B5EF4-FFF2-40B4-BE49-F238E27FC236}">
                <a16:creationId xmlns:a16="http://schemas.microsoft.com/office/drawing/2014/main" id="{61375A2F-1C07-49C3-9B40-98661D3FEA8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A001F8D-72CA-46B5-AF9F-540EC48A0D4E}"/>
              </a:ext>
            </a:extLst>
          </p:cNvPr>
          <p:cNvSpPr>
            <a:spLocks noGrp="1"/>
          </p:cNvSpPr>
          <p:nvPr>
            <p:ph type="sldNum" sz="quarter" idx="12"/>
          </p:nvPr>
        </p:nvSpPr>
        <p:spPr/>
        <p:txBody>
          <a:bodyPr/>
          <a:lstStyle/>
          <a:p>
            <a:fld id="{A5650B71-5532-4D43-9098-A7E1CA519014}" type="slidenum">
              <a:rPr lang="en-IN" smtClean="0"/>
              <a:t>‹#›</a:t>
            </a:fld>
            <a:endParaRPr lang="en-IN"/>
          </a:p>
        </p:txBody>
      </p:sp>
    </p:spTree>
    <p:extLst>
      <p:ext uri="{BB962C8B-B14F-4D97-AF65-F5344CB8AC3E}">
        <p14:creationId xmlns:p14="http://schemas.microsoft.com/office/powerpoint/2010/main" val="22343054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D8B85C-36CE-4FBD-9EB8-034DD6DF21E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A0F2B87-7F87-4691-9C39-0CF38356030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1353D0DD-BB32-4888-84C0-1894E29ACBE9}"/>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6FBBA39-C290-47ED-85C3-2109072E7DD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12C2E9CE-8183-4E34-B920-0267AA06F7B3}"/>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8276E9F-6094-4C84-BEBB-677D7B419EDC}"/>
              </a:ext>
            </a:extLst>
          </p:cNvPr>
          <p:cNvSpPr>
            <a:spLocks noGrp="1"/>
          </p:cNvSpPr>
          <p:nvPr>
            <p:ph type="dt" sz="half" idx="10"/>
          </p:nvPr>
        </p:nvSpPr>
        <p:spPr/>
        <p:txBody>
          <a:bodyPr/>
          <a:lstStyle/>
          <a:p>
            <a:fld id="{B7C9ECAA-F1FD-48F4-8842-71C1C0BBE590}" type="datetimeFigureOut">
              <a:rPr lang="en-IN" smtClean="0"/>
              <a:t>03-10-2024</a:t>
            </a:fld>
            <a:endParaRPr lang="en-IN"/>
          </a:p>
        </p:txBody>
      </p:sp>
      <p:sp>
        <p:nvSpPr>
          <p:cNvPr id="8" name="Footer Placeholder 7">
            <a:extLst>
              <a:ext uri="{FF2B5EF4-FFF2-40B4-BE49-F238E27FC236}">
                <a16:creationId xmlns:a16="http://schemas.microsoft.com/office/drawing/2014/main" id="{9B7BB0C4-7127-4FB9-933D-FA0C22CE058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D5A9FDE5-E182-4C55-A792-EDE5FD7FF835}"/>
              </a:ext>
            </a:extLst>
          </p:cNvPr>
          <p:cNvSpPr>
            <a:spLocks noGrp="1"/>
          </p:cNvSpPr>
          <p:nvPr>
            <p:ph type="sldNum" sz="quarter" idx="12"/>
          </p:nvPr>
        </p:nvSpPr>
        <p:spPr/>
        <p:txBody>
          <a:bodyPr/>
          <a:lstStyle/>
          <a:p>
            <a:fld id="{A5650B71-5532-4D43-9098-A7E1CA519014}" type="slidenum">
              <a:rPr lang="en-IN" smtClean="0"/>
              <a:t>‹#›</a:t>
            </a:fld>
            <a:endParaRPr lang="en-IN"/>
          </a:p>
        </p:txBody>
      </p:sp>
    </p:spTree>
    <p:extLst>
      <p:ext uri="{BB962C8B-B14F-4D97-AF65-F5344CB8AC3E}">
        <p14:creationId xmlns:p14="http://schemas.microsoft.com/office/powerpoint/2010/main" val="23320414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61E01E-C08E-47A3-A1A7-B44E1D1450C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739923F-ED6F-40AB-AC94-7F0F880664AD}"/>
              </a:ext>
            </a:extLst>
          </p:cNvPr>
          <p:cNvSpPr>
            <a:spLocks noGrp="1"/>
          </p:cNvSpPr>
          <p:nvPr>
            <p:ph type="dt" sz="half" idx="10"/>
          </p:nvPr>
        </p:nvSpPr>
        <p:spPr/>
        <p:txBody>
          <a:bodyPr/>
          <a:lstStyle/>
          <a:p>
            <a:fld id="{B7C9ECAA-F1FD-48F4-8842-71C1C0BBE590}" type="datetimeFigureOut">
              <a:rPr lang="en-IN" smtClean="0"/>
              <a:t>03-10-2024</a:t>
            </a:fld>
            <a:endParaRPr lang="en-IN"/>
          </a:p>
        </p:txBody>
      </p:sp>
      <p:sp>
        <p:nvSpPr>
          <p:cNvPr id="4" name="Footer Placeholder 3">
            <a:extLst>
              <a:ext uri="{FF2B5EF4-FFF2-40B4-BE49-F238E27FC236}">
                <a16:creationId xmlns:a16="http://schemas.microsoft.com/office/drawing/2014/main" id="{CF018F01-ABAB-42DE-8405-210380F2207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F424536-D889-4A8B-B3BC-D89457965B3E}"/>
              </a:ext>
            </a:extLst>
          </p:cNvPr>
          <p:cNvSpPr>
            <a:spLocks noGrp="1"/>
          </p:cNvSpPr>
          <p:nvPr>
            <p:ph type="sldNum" sz="quarter" idx="12"/>
          </p:nvPr>
        </p:nvSpPr>
        <p:spPr/>
        <p:txBody>
          <a:bodyPr/>
          <a:lstStyle/>
          <a:p>
            <a:fld id="{A5650B71-5532-4D43-9098-A7E1CA519014}" type="slidenum">
              <a:rPr lang="en-IN" smtClean="0"/>
              <a:t>‹#›</a:t>
            </a:fld>
            <a:endParaRPr lang="en-IN"/>
          </a:p>
        </p:txBody>
      </p:sp>
    </p:spTree>
    <p:extLst>
      <p:ext uri="{BB962C8B-B14F-4D97-AF65-F5344CB8AC3E}">
        <p14:creationId xmlns:p14="http://schemas.microsoft.com/office/powerpoint/2010/main" val="15124346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1076888-5117-4BAD-86CD-2085062FA25F}"/>
              </a:ext>
            </a:extLst>
          </p:cNvPr>
          <p:cNvSpPr>
            <a:spLocks noGrp="1"/>
          </p:cNvSpPr>
          <p:nvPr>
            <p:ph type="dt" sz="half" idx="10"/>
          </p:nvPr>
        </p:nvSpPr>
        <p:spPr/>
        <p:txBody>
          <a:bodyPr/>
          <a:lstStyle/>
          <a:p>
            <a:fld id="{B7C9ECAA-F1FD-48F4-8842-71C1C0BBE590}" type="datetimeFigureOut">
              <a:rPr lang="en-IN" smtClean="0"/>
              <a:t>03-10-2024</a:t>
            </a:fld>
            <a:endParaRPr lang="en-IN"/>
          </a:p>
        </p:txBody>
      </p:sp>
      <p:sp>
        <p:nvSpPr>
          <p:cNvPr id="3" name="Footer Placeholder 2">
            <a:extLst>
              <a:ext uri="{FF2B5EF4-FFF2-40B4-BE49-F238E27FC236}">
                <a16:creationId xmlns:a16="http://schemas.microsoft.com/office/drawing/2014/main" id="{D0533CBC-FAD0-4482-9F25-81028851242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EF46718-D9F2-4F33-B729-14920C2A23A1}"/>
              </a:ext>
            </a:extLst>
          </p:cNvPr>
          <p:cNvSpPr>
            <a:spLocks noGrp="1"/>
          </p:cNvSpPr>
          <p:nvPr>
            <p:ph type="sldNum" sz="quarter" idx="12"/>
          </p:nvPr>
        </p:nvSpPr>
        <p:spPr/>
        <p:txBody>
          <a:bodyPr/>
          <a:lstStyle/>
          <a:p>
            <a:fld id="{A5650B71-5532-4D43-9098-A7E1CA519014}" type="slidenum">
              <a:rPr lang="en-IN" smtClean="0"/>
              <a:t>‹#›</a:t>
            </a:fld>
            <a:endParaRPr lang="en-IN"/>
          </a:p>
        </p:txBody>
      </p:sp>
    </p:spTree>
    <p:extLst>
      <p:ext uri="{BB962C8B-B14F-4D97-AF65-F5344CB8AC3E}">
        <p14:creationId xmlns:p14="http://schemas.microsoft.com/office/powerpoint/2010/main" val="19656725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DE1754-419D-4398-B233-626324B2B42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0C0369B-0D23-4CBC-B16B-ADA91D9A496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724D4A3-0AAB-41C0-B3D2-EE75F67B92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9D95FF3-6D3A-4F32-B513-2E5C08C43733}"/>
              </a:ext>
            </a:extLst>
          </p:cNvPr>
          <p:cNvSpPr>
            <a:spLocks noGrp="1"/>
          </p:cNvSpPr>
          <p:nvPr>
            <p:ph type="dt" sz="half" idx="10"/>
          </p:nvPr>
        </p:nvSpPr>
        <p:spPr/>
        <p:txBody>
          <a:bodyPr/>
          <a:lstStyle/>
          <a:p>
            <a:fld id="{B7C9ECAA-F1FD-48F4-8842-71C1C0BBE590}" type="datetimeFigureOut">
              <a:rPr lang="en-IN" smtClean="0"/>
              <a:t>03-10-2024</a:t>
            </a:fld>
            <a:endParaRPr lang="en-IN"/>
          </a:p>
        </p:txBody>
      </p:sp>
      <p:sp>
        <p:nvSpPr>
          <p:cNvPr id="6" name="Footer Placeholder 5">
            <a:extLst>
              <a:ext uri="{FF2B5EF4-FFF2-40B4-BE49-F238E27FC236}">
                <a16:creationId xmlns:a16="http://schemas.microsoft.com/office/drawing/2014/main" id="{98569BD7-69D0-4402-80E1-6A683AA86A4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87A7D18-0A12-4112-9970-C05D8CDD49B7}"/>
              </a:ext>
            </a:extLst>
          </p:cNvPr>
          <p:cNvSpPr>
            <a:spLocks noGrp="1"/>
          </p:cNvSpPr>
          <p:nvPr>
            <p:ph type="sldNum" sz="quarter" idx="12"/>
          </p:nvPr>
        </p:nvSpPr>
        <p:spPr/>
        <p:txBody>
          <a:bodyPr/>
          <a:lstStyle/>
          <a:p>
            <a:fld id="{A5650B71-5532-4D43-9098-A7E1CA519014}" type="slidenum">
              <a:rPr lang="en-IN" smtClean="0"/>
              <a:t>‹#›</a:t>
            </a:fld>
            <a:endParaRPr lang="en-IN"/>
          </a:p>
        </p:txBody>
      </p:sp>
    </p:spTree>
    <p:extLst>
      <p:ext uri="{BB962C8B-B14F-4D97-AF65-F5344CB8AC3E}">
        <p14:creationId xmlns:p14="http://schemas.microsoft.com/office/powerpoint/2010/main" val="13051416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3BC2A8-E0D0-4D32-92A2-E5427054F94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FF10F8D-A59C-4CA0-9A83-52835BB6005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4B52799-927F-4257-8DB8-01C824FEB52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1F3A51A-164D-4720-9BBA-846C6C39E558}"/>
              </a:ext>
            </a:extLst>
          </p:cNvPr>
          <p:cNvSpPr>
            <a:spLocks noGrp="1"/>
          </p:cNvSpPr>
          <p:nvPr>
            <p:ph type="dt" sz="half" idx="10"/>
          </p:nvPr>
        </p:nvSpPr>
        <p:spPr/>
        <p:txBody>
          <a:bodyPr/>
          <a:lstStyle/>
          <a:p>
            <a:fld id="{B7C9ECAA-F1FD-48F4-8842-71C1C0BBE590}" type="datetimeFigureOut">
              <a:rPr lang="en-IN" smtClean="0"/>
              <a:t>03-10-2024</a:t>
            </a:fld>
            <a:endParaRPr lang="en-IN"/>
          </a:p>
        </p:txBody>
      </p:sp>
      <p:sp>
        <p:nvSpPr>
          <p:cNvPr id="6" name="Footer Placeholder 5">
            <a:extLst>
              <a:ext uri="{FF2B5EF4-FFF2-40B4-BE49-F238E27FC236}">
                <a16:creationId xmlns:a16="http://schemas.microsoft.com/office/drawing/2014/main" id="{18C9B38F-2781-4133-9334-E9B65111086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58BEE36-474F-4476-972C-853E66580D76}"/>
              </a:ext>
            </a:extLst>
          </p:cNvPr>
          <p:cNvSpPr>
            <a:spLocks noGrp="1"/>
          </p:cNvSpPr>
          <p:nvPr>
            <p:ph type="sldNum" sz="quarter" idx="12"/>
          </p:nvPr>
        </p:nvSpPr>
        <p:spPr/>
        <p:txBody>
          <a:bodyPr/>
          <a:lstStyle/>
          <a:p>
            <a:fld id="{A5650B71-5532-4D43-9098-A7E1CA519014}" type="slidenum">
              <a:rPr lang="en-IN" smtClean="0"/>
              <a:t>‹#›</a:t>
            </a:fld>
            <a:endParaRPr lang="en-IN"/>
          </a:p>
        </p:txBody>
      </p:sp>
    </p:spTree>
    <p:extLst>
      <p:ext uri="{BB962C8B-B14F-4D97-AF65-F5344CB8AC3E}">
        <p14:creationId xmlns:p14="http://schemas.microsoft.com/office/powerpoint/2010/main" val="8041769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FEADED5-7C3E-45ED-A522-30B261393FB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C156935-05A8-4F13-9019-01AB3446777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E3F87EE-F7EA-4C80-88B5-F81D7B3AA6C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7C9ECAA-F1FD-48F4-8842-71C1C0BBE590}" type="datetimeFigureOut">
              <a:rPr lang="en-IN" smtClean="0"/>
              <a:t>03-10-2024</a:t>
            </a:fld>
            <a:endParaRPr lang="en-IN"/>
          </a:p>
        </p:txBody>
      </p:sp>
      <p:sp>
        <p:nvSpPr>
          <p:cNvPr id="5" name="Footer Placeholder 4">
            <a:extLst>
              <a:ext uri="{FF2B5EF4-FFF2-40B4-BE49-F238E27FC236}">
                <a16:creationId xmlns:a16="http://schemas.microsoft.com/office/drawing/2014/main" id="{EB6A49D9-2C83-4501-9AF1-D0893F5A97F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12453CA7-053A-4183-BE46-B2C79EF1B64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5650B71-5532-4D43-9098-A7E1CA519014}" type="slidenum">
              <a:rPr lang="en-IN" smtClean="0"/>
              <a:t>‹#›</a:t>
            </a:fld>
            <a:endParaRPr lang="en-IN"/>
          </a:p>
        </p:txBody>
      </p:sp>
    </p:spTree>
    <p:extLst>
      <p:ext uri="{BB962C8B-B14F-4D97-AF65-F5344CB8AC3E}">
        <p14:creationId xmlns:p14="http://schemas.microsoft.com/office/powerpoint/2010/main" val="15767372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1925B-E39B-4CFA-AEF6-7C5941FE02B0}"/>
              </a:ext>
            </a:extLst>
          </p:cNvPr>
          <p:cNvSpPr>
            <a:spLocks noGrp="1"/>
          </p:cNvSpPr>
          <p:nvPr>
            <p:ph type="title"/>
          </p:nvPr>
        </p:nvSpPr>
        <p:spPr>
          <a:xfrm>
            <a:off x="838200" y="365125"/>
            <a:ext cx="10515600" cy="701675"/>
          </a:xfrm>
        </p:spPr>
        <p:txBody>
          <a:bodyPr anchor="t">
            <a:normAutofit/>
          </a:bodyPr>
          <a:lstStyle/>
          <a:p>
            <a:pPr algn="ctr"/>
            <a:r>
              <a:rPr lang="en-US" sz="2800" b="1" u="sng" dirty="0">
                <a:solidFill>
                  <a:schemeClr val="accent1">
                    <a:lumMod val="75000"/>
                  </a:schemeClr>
                </a:solidFill>
                <a:latin typeface="Times New Roman" panose="02020603050405020304" pitchFamily="18" charset="0"/>
                <a:cs typeface="Times New Roman" panose="02020603050405020304" pitchFamily="18" charset="0"/>
              </a:rPr>
              <a:t>Telco Customer Churn Analysis </a:t>
            </a:r>
            <a:endParaRPr lang="en-IN" sz="2800" dirty="0"/>
          </a:p>
        </p:txBody>
      </p:sp>
      <p:sp>
        <p:nvSpPr>
          <p:cNvPr id="3" name="Content Placeholder 2">
            <a:extLst>
              <a:ext uri="{FF2B5EF4-FFF2-40B4-BE49-F238E27FC236}">
                <a16:creationId xmlns:a16="http://schemas.microsoft.com/office/drawing/2014/main" id="{55A7E641-8AD5-492F-A69B-601E03DF977F}"/>
              </a:ext>
            </a:extLst>
          </p:cNvPr>
          <p:cNvSpPr>
            <a:spLocks noGrp="1"/>
          </p:cNvSpPr>
          <p:nvPr>
            <p:ph sz="half" idx="1"/>
          </p:nvPr>
        </p:nvSpPr>
        <p:spPr>
          <a:xfrm>
            <a:off x="838199" y="1174376"/>
            <a:ext cx="6459072" cy="5002587"/>
          </a:xfrm>
        </p:spPr>
        <p:txBody>
          <a:bodyPr>
            <a:normAutofit/>
          </a:bodyPr>
          <a:lstStyle/>
          <a:p>
            <a:pPr marL="0" indent="0">
              <a:buNone/>
            </a:pPr>
            <a:r>
              <a:rPr lang="en-US" sz="1800" b="1" dirty="0">
                <a:solidFill>
                  <a:schemeClr val="accent1">
                    <a:lumMod val="75000"/>
                  </a:schemeClr>
                </a:solidFill>
                <a:latin typeface="Times New Roman" panose="02020603050405020304" pitchFamily="18" charset="0"/>
                <a:cs typeface="Times New Roman" panose="02020603050405020304" pitchFamily="18" charset="0"/>
              </a:rPr>
              <a:t>Subtitle :</a:t>
            </a:r>
            <a:r>
              <a:rPr lang="en-US" sz="1800" dirty="0">
                <a:solidFill>
                  <a:schemeClr val="accent1">
                    <a:lumMod val="75000"/>
                  </a:schemeClr>
                </a:solidFill>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Insights for Better Customer Retention</a:t>
            </a:r>
          </a:p>
          <a:p>
            <a:pPr marL="0" indent="0">
              <a:buNone/>
            </a:pPr>
            <a:r>
              <a:rPr lang="en-US" sz="1800" dirty="0">
                <a:latin typeface="Times New Roman" panose="02020603050405020304" pitchFamily="18" charset="0"/>
                <a:cs typeface="Times New Roman" panose="02020603050405020304" pitchFamily="18" charset="0"/>
              </a:rPr>
              <a:t>"Customer churn is more than just a statistic; it's a reflection of customer experience and satisfaction. Reducing churn can lead to increased revenue, lower acquisition costs, and a more stable customer base. </a:t>
            </a:r>
          </a:p>
          <a:p>
            <a:pPr marL="0" indent="0">
              <a:buNone/>
            </a:pPr>
            <a:r>
              <a:rPr lang="en-US" sz="1800" dirty="0">
                <a:latin typeface="Times New Roman" panose="02020603050405020304" pitchFamily="18" charset="0"/>
                <a:cs typeface="Times New Roman" panose="02020603050405020304" pitchFamily="18" charset="0"/>
              </a:rPr>
              <a:t>Understanding churn is essential for fostering customer loyalty and driving growth</a:t>
            </a:r>
          </a:p>
          <a:p>
            <a:pPr marL="0" indent="0">
              <a:buNone/>
            </a:pPr>
            <a:r>
              <a:rPr lang="en-US" sz="1800" dirty="0">
                <a:latin typeface="Times New Roman" panose="02020603050405020304" pitchFamily="18" charset="0"/>
                <a:cs typeface="Times New Roman" panose="02020603050405020304" pitchFamily="18" charset="0"/>
              </a:rPr>
              <a:t>Today, we'll analyze various factors that contribute to churn and how we can proactively address these issues.“</a:t>
            </a:r>
          </a:p>
          <a:p>
            <a:pPr marL="0" indent="0">
              <a:buNone/>
            </a:pPr>
            <a:r>
              <a:rPr lang="en-US" sz="1800" dirty="0">
                <a:latin typeface="Times New Roman" panose="02020603050405020304" pitchFamily="18" charset="0"/>
                <a:cs typeface="Times New Roman" panose="02020603050405020304" pitchFamily="18" charset="0"/>
              </a:rPr>
              <a:t>Let’s dive deeper .</a:t>
            </a:r>
            <a:endParaRPr lang="en-IN" sz="1800" dirty="0">
              <a:latin typeface="Times New Roman" panose="02020603050405020304" pitchFamily="18" charset="0"/>
              <a:cs typeface="Times New Roman" panose="02020603050405020304" pitchFamily="18" charset="0"/>
            </a:endParaRPr>
          </a:p>
        </p:txBody>
      </p:sp>
      <p:pic>
        <p:nvPicPr>
          <p:cNvPr id="8" name="Content Placeholder 7">
            <a:extLst>
              <a:ext uri="{FF2B5EF4-FFF2-40B4-BE49-F238E27FC236}">
                <a16:creationId xmlns:a16="http://schemas.microsoft.com/office/drawing/2014/main" id="{A12BB96B-A4D2-47BE-9D05-804FFF9B9C7E}"/>
              </a:ext>
            </a:extLst>
          </p:cNvPr>
          <p:cNvPicPr>
            <a:picLocks noGrp="1" noChangeAspect="1"/>
          </p:cNvPicPr>
          <p:nvPr>
            <p:ph sz="half" idx="2"/>
          </p:nvPr>
        </p:nvPicPr>
        <p:blipFill>
          <a:blip r:embed="rId2"/>
          <a:stretch>
            <a:fillRect/>
          </a:stretch>
        </p:blipFill>
        <p:spPr>
          <a:xfrm>
            <a:off x="7404848" y="1174376"/>
            <a:ext cx="3774140" cy="5002586"/>
          </a:xfrm>
          <a:prstGeom prst="rect">
            <a:avLst/>
          </a:prstGeom>
        </p:spPr>
      </p:pic>
    </p:spTree>
    <p:extLst>
      <p:ext uri="{BB962C8B-B14F-4D97-AF65-F5344CB8AC3E}">
        <p14:creationId xmlns:p14="http://schemas.microsoft.com/office/powerpoint/2010/main" val="12616087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822A50-85ED-4020-BA2A-28DA34C7D103}"/>
              </a:ext>
            </a:extLst>
          </p:cNvPr>
          <p:cNvSpPr>
            <a:spLocks noGrp="1"/>
          </p:cNvSpPr>
          <p:nvPr>
            <p:ph type="title"/>
          </p:nvPr>
        </p:nvSpPr>
        <p:spPr>
          <a:xfrm>
            <a:off x="838200" y="87220"/>
            <a:ext cx="10515600" cy="432734"/>
          </a:xfrm>
        </p:spPr>
        <p:txBody>
          <a:bodyPr anchor="t">
            <a:normAutofit/>
          </a:bodyPr>
          <a:lstStyle/>
          <a:p>
            <a:pPr algn="ctr"/>
            <a:r>
              <a:rPr lang="en-US" sz="2000" b="1" u="sng" dirty="0">
                <a:solidFill>
                  <a:schemeClr val="accent1">
                    <a:lumMod val="75000"/>
                  </a:schemeClr>
                </a:solidFill>
                <a:latin typeface="Times New Roman" panose="02020603050405020304" pitchFamily="18" charset="0"/>
                <a:cs typeface="Times New Roman" panose="02020603050405020304" pitchFamily="18" charset="0"/>
              </a:rPr>
              <a:t>Executive Summary</a:t>
            </a:r>
          </a:p>
        </p:txBody>
      </p:sp>
      <p:sp>
        <p:nvSpPr>
          <p:cNvPr id="3" name="Content Placeholder 2">
            <a:extLst>
              <a:ext uri="{FF2B5EF4-FFF2-40B4-BE49-F238E27FC236}">
                <a16:creationId xmlns:a16="http://schemas.microsoft.com/office/drawing/2014/main" id="{768AD7D7-E24B-4094-AC2D-20CC38C39652}"/>
              </a:ext>
            </a:extLst>
          </p:cNvPr>
          <p:cNvSpPr>
            <a:spLocks noGrp="1"/>
          </p:cNvSpPr>
          <p:nvPr>
            <p:ph idx="1"/>
          </p:nvPr>
        </p:nvSpPr>
        <p:spPr>
          <a:xfrm>
            <a:off x="0" y="430306"/>
            <a:ext cx="12192000" cy="6427694"/>
          </a:xfrm>
        </p:spPr>
        <p:txBody>
          <a:bodyPr>
            <a:normAutofit/>
          </a:bodyPr>
          <a:lstStyle/>
          <a:p>
            <a:pPr marL="0" indent="0">
              <a:buNone/>
            </a:pPr>
            <a:r>
              <a:rPr lang="en-US" sz="1600" b="1" u="sng" dirty="0">
                <a:solidFill>
                  <a:schemeClr val="accent1">
                    <a:lumMod val="75000"/>
                  </a:schemeClr>
                </a:solidFill>
                <a:latin typeface="Times New Roman" panose="02020603050405020304" pitchFamily="18" charset="0"/>
                <a:cs typeface="Times New Roman" panose="02020603050405020304" pitchFamily="18" charset="0"/>
              </a:rPr>
              <a:t>Objective</a:t>
            </a:r>
            <a:r>
              <a:rPr lang="en-US" sz="1600" u="sng" dirty="0">
                <a:latin typeface="Times New Roman" panose="02020603050405020304" pitchFamily="18" charset="0"/>
                <a:cs typeface="Times New Roman" panose="02020603050405020304" pitchFamily="18" charset="0"/>
              </a:rPr>
              <a:t>: </a:t>
            </a:r>
          </a:p>
          <a:p>
            <a:pPr marL="0" indent="0">
              <a:buNone/>
            </a:pPr>
            <a:r>
              <a:rPr lang="en-US" sz="1600" dirty="0">
                <a:latin typeface="Times New Roman" panose="02020603050405020304" pitchFamily="18" charset="0"/>
                <a:cs typeface="Times New Roman" panose="02020603050405020304" pitchFamily="18" charset="0"/>
              </a:rPr>
              <a:t>The analysis explores customer churn patterns, focusing on various factors such as payment methods, contract types, tenure, churn by senior citizen. The goal is to identify which factors are most strongly associated with higher churn rates to guide customer retention strategies.</a:t>
            </a:r>
          </a:p>
          <a:p>
            <a:pPr marL="0" indent="0">
              <a:buNone/>
            </a:pPr>
            <a:r>
              <a:rPr lang="en-US" sz="1600" b="1" u="sng" dirty="0">
                <a:solidFill>
                  <a:schemeClr val="accent1">
                    <a:lumMod val="75000"/>
                  </a:schemeClr>
                </a:solidFill>
                <a:latin typeface="Times New Roman" panose="02020603050405020304" pitchFamily="18" charset="0"/>
                <a:cs typeface="Times New Roman" panose="02020603050405020304" pitchFamily="18" charset="0"/>
              </a:rPr>
              <a:t>Key Insights:</a:t>
            </a:r>
          </a:p>
          <a:p>
            <a:pPr marL="0" indent="0">
              <a:buNone/>
            </a:pPr>
            <a:r>
              <a:rPr lang="en-US" sz="1600" b="1" dirty="0">
                <a:solidFill>
                  <a:schemeClr val="accent1">
                    <a:lumMod val="75000"/>
                  </a:schemeClr>
                </a:solidFill>
                <a:latin typeface="Times New Roman" panose="02020603050405020304" pitchFamily="18" charset="0"/>
                <a:cs typeface="Times New Roman" panose="02020603050405020304" pitchFamily="18" charset="0"/>
              </a:rPr>
              <a:t>Contract Type</a:t>
            </a:r>
            <a:r>
              <a:rPr lang="en-US" sz="1600" dirty="0">
                <a:latin typeface="Times New Roman" panose="02020603050405020304" pitchFamily="18" charset="0"/>
                <a:cs typeface="Times New Roman" panose="02020603050405020304" pitchFamily="18" charset="0"/>
              </a:rPr>
              <a:t>: Customers on month-to-month contracts show a higher tendency to churn compared to those on yearly or bi-annual contracts. This suggests that long-term contracts may improve customer retention.</a:t>
            </a:r>
          </a:p>
          <a:p>
            <a:pPr marL="0" indent="0">
              <a:buNone/>
            </a:pPr>
            <a:r>
              <a:rPr lang="en-US" sz="1600" b="1" dirty="0">
                <a:solidFill>
                  <a:schemeClr val="accent1">
                    <a:lumMod val="75000"/>
                  </a:schemeClr>
                </a:solidFill>
                <a:latin typeface="Times New Roman" panose="02020603050405020304" pitchFamily="18" charset="0"/>
                <a:cs typeface="Times New Roman" panose="02020603050405020304" pitchFamily="18" charset="0"/>
              </a:rPr>
              <a:t>Payment Methods</a:t>
            </a:r>
            <a:r>
              <a:rPr lang="en-US" sz="1600" dirty="0">
                <a:latin typeface="Times New Roman" panose="02020603050405020304" pitchFamily="18" charset="0"/>
                <a:cs typeface="Times New Roman" panose="02020603050405020304" pitchFamily="18" charset="0"/>
              </a:rPr>
              <a:t>: A significant proportion of customers using electronic checks are more likely to churn compared to those using other payment methods (credit cards, bank transfers, etc.). This could be due to convenience or trust issues associated with electronic check payments.</a:t>
            </a:r>
          </a:p>
          <a:p>
            <a:pPr marL="0" indent="0">
              <a:buNone/>
            </a:pPr>
            <a:r>
              <a:rPr lang="en-US" sz="1600" b="1" dirty="0">
                <a:solidFill>
                  <a:schemeClr val="accent1">
                    <a:lumMod val="75000"/>
                  </a:schemeClr>
                </a:solidFill>
                <a:latin typeface="Times New Roman" panose="02020603050405020304" pitchFamily="18" charset="0"/>
                <a:cs typeface="Times New Roman" panose="02020603050405020304" pitchFamily="18" charset="0"/>
              </a:rPr>
              <a:t>Churn Rate by Tenure </a:t>
            </a:r>
            <a:r>
              <a:rPr lang="en-US" sz="1600" dirty="0">
                <a:latin typeface="Times New Roman" panose="02020603050405020304" pitchFamily="18" charset="0"/>
                <a:cs typeface="Times New Roman" panose="02020603050405020304" pitchFamily="18" charset="0"/>
              </a:rPr>
              <a:t>: Customers with shorter tenure (less than one year) are more likely to churn, indicating the criticality of initial engagement strategies.</a:t>
            </a:r>
          </a:p>
          <a:p>
            <a:pPr marL="0" indent="0">
              <a:buNone/>
            </a:pPr>
            <a:r>
              <a:rPr lang="en-US" sz="1600" b="1" dirty="0">
                <a:solidFill>
                  <a:schemeClr val="accent1">
                    <a:lumMod val="75000"/>
                  </a:schemeClr>
                </a:solidFill>
                <a:latin typeface="Times New Roman" panose="02020603050405020304" pitchFamily="18" charset="0"/>
                <a:cs typeface="Times New Roman" panose="02020603050405020304" pitchFamily="18" charset="0"/>
              </a:rPr>
              <a:t>Senior Citizens and Churn: </a:t>
            </a:r>
            <a:r>
              <a:rPr lang="en-US" sz="1600" dirty="0">
                <a:latin typeface="Times New Roman" panose="02020603050405020304" pitchFamily="18" charset="0"/>
                <a:cs typeface="Times New Roman" panose="02020603050405020304" pitchFamily="18" charset="0"/>
              </a:rPr>
              <a:t>The analysis reveals that senior citizens have a churn rate of 41%, compared to a 23.6 % churn rate among non-senior citizens.</a:t>
            </a:r>
          </a:p>
          <a:p>
            <a:pPr marL="0" indent="0">
              <a:buNone/>
            </a:pPr>
            <a:r>
              <a:rPr lang="en-US" sz="1600" b="1" dirty="0">
                <a:solidFill>
                  <a:schemeClr val="accent1">
                    <a:lumMod val="75000"/>
                  </a:schemeClr>
                </a:solidFill>
                <a:latin typeface="Times New Roman" panose="02020603050405020304" pitchFamily="18" charset="0"/>
                <a:cs typeface="Times New Roman" panose="02020603050405020304" pitchFamily="18" charset="0"/>
              </a:rPr>
              <a:t>Visualizations : </a:t>
            </a:r>
            <a:r>
              <a:rPr lang="en-US" sz="1600" dirty="0">
                <a:latin typeface="Times New Roman" panose="02020603050405020304" pitchFamily="18" charset="0"/>
                <a:cs typeface="Times New Roman" panose="02020603050405020304" pitchFamily="18" charset="0"/>
              </a:rPr>
              <a:t>The visualizations, including bar plots , highlight the disparity in churn rates by different contract types and payment methods. They also show trends over customer tenure, supporting the need for personalized retention strategies.</a:t>
            </a:r>
          </a:p>
          <a:p>
            <a:pPr marL="0" indent="0">
              <a:buNone/>
            </a:pPr>
            <a:r>
              <a:rPr lang="en-US" sz="1600" b="1" u="sng" dirty="0">
                <a:solidFill>
                  <a:schemeClr val="accent1">
                    <a:lumMod val="75000"/>
                  </a:schemeClr>
                </a:solidFill>
                <a:latin typeface="Times New Roman" panose="02020603050405020304" pitchFamily="18" charset="0"/>
                <a:cs typeface="Times New Roman" panose="02020603050405020304" pitchFamily="18" charset="0"/>
              </a:rPr>
              <a:t>Recommendations:</a:t>
            </a:r>
          </a:p>
          <a:p>
            <a:pPr marL="0" indent="0">
              <a:buNone/>
            </a:pPr>
            <a:r>
              <a:rPr lang="en-US" sz="1600" b="1" dirty="0">
                <a:solidFill>
                  <a:schemeClr val="accent1">
                    <a:lumMod val="75000"/>
                  </a:schemeClr>
                </a:solidFill>
                <a:latin typeface="Times New Roman" panose="02020603050405020304" pitchFamily="18" charset="0"/>
                <a:cs typeface="Times New Roman" panose="02020603050405020304" pitchFamily="18" charset="0"/>
              </a:rPr>
              <a:t>• Promote Long-Term Contracts </a:t>
            </a:r>
            <a:r>
              <a:rPr lang="en-US" sz="1600" dirty="0">
                <a:latin typeface="Times New Roman" panose="02020603050405020304" pitchFamily="18" charset="0"/>
                <a:cs typeface="Times New Roman" panose="02020603050405020304" pitchFamily="18" charset="0"/>
              </a:rPr>
              <a:t>: Offer incentives for customers to commit to longer contracts to reduce churn.</a:t>
            </a:r>
          </a:p>
          <a:p>
            <a:pPr marL="0" indent="0">
              <a:buNone/>
            </a:pPr>
            <a:r>
              <a:rPr lang="en-US" sz="1600" b="1" dirty="0">
                <a:solidFill>
                  <a:schemeClr val="accent1">
                    <a:lumMod val="75000"/>
                  </a:schemeClr>
                </a:solidFill>
                <a:latin typeface="Times New Roman" panose="02020603050405020304" pitchFamily="18" charset="0"/>
                <a:cs typeface="Times New Roman" panose="02020603050405020304" pitchFamily="18" charset="0"/>
              </a:rPr>
              <a:t>• Address Payment Method Concerns</a:t>
            </a:r>
            <a:r>
              <a:rPr lang="en-US" sz="1600" dirty="0">
                <a:latin typeface="Times New Roman" panose="02020603050405020304" pitchFamily="18" charset="0"/>
                <a:cs typeface="Times New Roman" panose="02020603050405020304" pitchFamily="18" charset="0"/>
              </a:rPr>
              <a:t>: Implement campaigns encouraging customers to switch from electronic checks to more reliable payment methods.</a:t>
            </a:r>
          </a:p>
          <a:p>
            <a:pPr marL="0" indent="0">
              <a:buNone/>
            </a:pPr>
            <a:r>
              <a:rPr lang="en-US" sz="1600" b="1" dirty="0">
                <a:solidFill>
                  <a:schemeClr val="accent1">
                    <a:lumMod val="75000"/>
                  </a:schemeClr>
                </a:solidFill>
                <a:latin typeface="Times New Roman" panose="02020603050405020304" pitchFamily="18" charset="0"/>
                <a:cs typeface="Times New Roman" panose="02020603050405020304" pitchFamily="18" charset="0"/>
              </a:rPr>
              <a:t>• Customer Engagement in Early Tenure </a:t>
            </a:r>
            <a:r>
              <a:rPr lang="en-US" sz="1600" dirty="0">
                <a:latin typeface="Times New Roman" panose="02020603050405020304" pitchFamily="18" charset="0"/>
                <a:cs typeface="Times New Roman" panose="02020603050405020304" pitchFamily="18" charset="0"/>
              </a:rPr>
              <a:t>: Focus on improving the customer experience within the first year, as churn is highest in this period.</a:t>
            </a:r>
          </a:p>
          <a:p>
            <a:pPr marL="0" indent="0">
              <a:buNone/>
            </a:pPr>
            <a:r>
              <a:rPr lang="en-US" sz="1600" b="1" dirty="0">
                <a:solidFill>
                  <a:schemeClr val="accent1">
                    <a:lumMod val="75000"/>
                  </a:schemeClr>
                </a:solidFill>
                <a:latin typeface="Times New Roman" panose="02020603050405020304" pitchFamily="18" charset="0"/>
                <a:cs typeface="Times New Roman" panose="02020603050405020304" pitchFamily="18" charset="0"/>
              </a:rPr>
              <a:t>• Special Senior Citizen Retention Programs </a:t>
            </a:r>
            <a:r>
              <a:rPr lang="en-US" sz="1600" dirty="0">
                <a:latin typeface="Times New Roman" panose="02020603050405020304" pitchFamily="18" charset="0"/>
                <a:cs typeface="Times New Roman" panose="02020603050405020304" pitchFamily="18" charset="0"/>
              </a:rPr>
              <a:t>: Create personalized offers or assistance programs to retain the senior demographic.</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052617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DB3413B-8A04-43F0-8F17-943A749A7DE8}"/>
              </a:ext>
            </a:extLst>
          </p:cNvPr>
          <p:cNvSpPr>
            <a:spLocks noGrp="1"/>
          </p:cNvSpPr>
          <p:nvPr>
            <p:ph idx="1"/>
          </p:nvPr>
        </p:nvSpPr>
        <p:spPr>
          <a:xfrm>
            <a:off x="838200" y="349624"/>
            <a:ext cx="10515600" cy="6230470"/>
          </a:xfrm>
        </p:spPr>
        <p:txBody>
          <a:bodyPr>
            <a:normAutofit/>
          </a:bodyPr>
          <a:lstStyle/>
          <a:p>
            <a:pPr marL="0" indent="0">
              <a:buNone/>
            </a:pPr>
            <a:r>
              <a:rPr lang="en-US" sz="1800" b="1" u="sng" dirty="0">
                <a:solidFill>
                  <a:schemeClr val="accent1">
                    <a:lumMod val="75000"/>
                  </a:schemeClr>
                </a:solidFill>
                <a:latin typeface="Times New Roman" panose="02020603050405020304" pitchFamily="18" charset="0"/>
                <a:cs typeface="Times New Roman" panose="02020603050405020304" pitchFamily="18" charset="0"/>
              </a:rPr>
              <a:t>Leveraging Python for Customer Churn Analysis</a:t>
            </a:r>
          </a:p>
          <a:p>
            <a:pPr marL="0" indent="0">
              <a:buNone/>
            </a:pPr>
            <a:r>
              <a:rPr lang="en-US" sz="1800" dirty="0">
                <a:latin typeface="Times New Roman" panose="02020603050405020304" pitchFamily="18" charset="0"/>
                <a:cs typeface="Times New Roman" panose="02020603050405020304" pitchFamily="18" charset="0"/>
              </a:rPr>
              <a:t>"Python played a crucial role in customer churn analysis. Its powerful libraries for data manipulation and visualization allowed me to efficiently process and analyze dataset."</a:t>
            </a:r>
          </a:p>
          <a:p>
            <a:pPr marL="0" indent="0">
              <a:buNone/>
            </a:pPr>
            <a:r>
              <a:rPr lang="en-US" sz="1800" b="1" u="sng" dirty="0">
                <a:solidFill>
                  <a:schemeClr val="accent1">
                    <a:lumMod val="75000"/>
                  </a:schemeClr>
                </a:solidFill>
                <a:latin typeface="Times New Roman" panose="02020603050405020304" pitchFamily="18" charset="0"/>
                <a:cs typeface="Times New Roman" panose="02020603050405020304" pitchFamily="18" charset="0"/>
              </a:rPr>
              <a:t>Contents used </a:t>
            </a:r>
            <a:r>
              <a:rPr lang="en-US" sz="1800" b="1" dirty="0">
                <a:latin typeface="Times New Roman" panose="02020603050405020304" pitchFamily="18" charset="0"/>
                <a:cs typeface="Times New Roman" panose="02020603050405020304" pitchFamily="18" charset="0"/>
              </a:rPr>
              <a:t>:</a:t>
            </a:r>
            <a:endParaRPr lang="en-US" sz="1800" dirty="0">
              <a:latin typeface="Times New Roman" panose="02020603050405020304" pitchFamily="18" charset="0"/>
              <a:cs typeface="Times New Roman" panose="02020603050405020304" pitchFamily="18" charset="0"/>
            </a:endParaRPr>
          </a:p>
          <a:p>
            <a:r>
              <a:rPr lang="en-US" sz="1800" b="1" dirty="0">
                <a:latin typeface="Times New Roman" panose="02020603050405020304" pitchFamily="18" charset="0"/>
                <a:cs typeface="Times New Roman" panose="02020603050405020304" pitchFamily="18" charset="0"/>
              </a:rPr>
              <a:t>Pandas:</a:t>
            </a:r>
            <a:r>
              <a:rPr lang="en-US" sz="1800" dirty="0">
                <a:latin typeface="Times New Roman" panose="02020603050405020304" pitchFamily="18" charset="0"/>
                <a:cs typeface="Times New Roman" panose="02020603050405020304" pitchFamily="18" charset="0"/>
              </a:rPr>
              <a:t> For data cleaning and manipulation</a:t>
            </a:r>
          </a:p>
          <a:p>
            <a:r>
              <a:rPr lang="en-US" sz="1800" b="1" dirty="0">
                <a:latin typeface="Times New Roman" panose="02020603050405020304" pitchFamily="18" charset="0"/>
                <a:cs typeface="Times New Roman" panose="02020603050405020304" pitchFamily="18" charset="0"/>
              </a:rPr>
              <a:t>Matplotlib &amp; Seaborn:</a:t>
            </a:r>
            <a:r>
              <a:rPr lang="en-US" sz="1800" dirty="0">
                <a:latin typeface="Times New Roman" panose="02020603050405020304" pitchFamily="18" charset="0"/>
                <a:cs typeface="Times New Roman" panose="02020603050405020304" pitchFamily="18" charset="0"/>
              </a:rPr>
              <a:t> For creating insightful visualization</a:t>
            </a: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endParaRPr lang="en-IN" sz="18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8D8F9422-76D2-4838-A009-A3B6220C4EBB}"/>
              </a:ext>
            </a:extLst>
          </p:cNvPr>
          <p:cNvPicPr>
            <a:picLocks noChangeAspect="1"/>
          </p:cNvPicPr>
          <p:nvPr/>
        </p:nvPicPr>
        <p:blipFill>
          <a:blip r:embed="rId2"/>
          <a:stretch>
            <a:fillRect/>
          </a:stretch>
        </p:blipFill>
        <p:spPr>
          <a:xfrm>
            <a:off x="1518184" y="2501152"/>
            <a:ext cx="9155632" cy="4155587"/>
          </a:xfrm>
          <a:prstGeom prst="rect">
            <a:avLst/>
          </a:prstGeom>
        </p:spPr>
      </p:pic>
    </p:spTree>
    <p:extLst>
      <p:ext uri="{BB962C8B-B14F-4D97-AF65-F5344CB8AC3E}">
        <p14:creationId xmlns:p14="http://schemas.microsoft.com/office/powerpoint/2010/main" val="20092404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4BF0202-42A9-4B8F-BC67-5C616E25A192}"/>
              </a:ext>
            </a:extLst>
          </p:cNvPr>
          <p:cNvSpPr>
            <a:spLocks noGrp="1"/>
          </p:cNvSpPr>
          <p:nvPr>
            <p:ph sz="half" idx="1"/>
          </p:nvPr>
        </p:nvSpPr>
        <p:spPr>
          <a:xfrm>
            <a:off x="343609" y="89647"/>
            <a:ext cx="5840506" cy="6521824"/>
          </a:xfrm>
        </p:spPr>
        <p:txBody>
          <a:bodyPr>
            <a:normAutofit/>
          </a:bodyPr>
          <a:lstStyle/>
          <a:p>
            <a:pPr marL="0" indent="0">
              <a:buNone/>
            </a:pPr>
            <a:r>
              <a:rPr lang="en-US" sz="1800" dirty="0">
                <a:latin typeface="Times New Roman" panose="02020603050405020304" pitchFamily="18" charset="0"/>
                <a:cs typeface="Times New Roman" panose="02020603050405020304" pitchFamily="18" charset="0"/>
              </a:rPr>
              <a:t>After importing the dataset into Jupyter Notebook let’s understand what all steps I have taken to analyze customer churn .</a:t>
            </a: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r>
              <a:rPr lang="en-US" sz="1800" dirty="0">
                <a:latin typeface="Times New Roman" panose="02020603050405020304" pitchFamily="18" charset="0"/>
                <a:cs typeface="Times New Roman" panose="02020603050405020304" pitchFamily="18" charset="0"/>
              </a:rPr>
              <a:t>T</a:t>
            </a:r>
            <a:r>
              <a:rPr lang="en-IN" sz="1800" dirty="0">
                <a:latin typeface="Times New Roman" panose="02020603050405020304" pitchFamily="18" charset="0"/>
                <a:cs typeface="Times New Roman" panose="02020603050405020304" pitchFamily="18" charset="0"/>
              </a:rPr>
              <a:t>his code helped to fetch the information about the data and after evaluating it, I have made certain changes in the columns. </a:t>
            </a:r>
          </a:p>
          <a:p>
            <a:pPr marL="0" indent="0">
              <a:buNone/>
            </a:pPr>
            <a:r>
              <a:rPr lang="en-US" sz="1800" dirty="0">
                <a:latin typeface="Times New Roman" panose="02020603050405020304" pitchFamily="18" charset="0"/>
                <a:cs typeface="Times New Roman" panose="02020603050405020304" pitchFamily="18" charset="0"/>
              </a:rPr>
              <a:t>Here I will showcase the insights in this presentation. </a:t>
            </a:r>
          </a:p>
          <a:p>
            <a:pPr marL="0" indent="0">
              <a:buNone/>
            </a:pPr>
            <a:r>
              <a:rPr lang="en-US" sz="1800" dirty="0">
                <a:latin typeface="Times New Roman" panose="02020603050405020304" pitchFamily="18" charset="0"/>
                <a:cs typeface="Times New Roman" panose="02020603050405020304" pitchFamily="18" charset="0"/>
              </a:rPr>
              <a:t>And also mentioned all the important keys , before that I have added a screen shot of the initial information without any change.</a:t>
            </a:r>
          </a:p>
          <a:p>
            <a:pPr marL="0" indent="0">
              <a:buNone/>
            </a:pPr>
            <a:r>
              <a:rPr lang="en-US" sz="1800" dirty="0">
                <a:latin typeface="Times New Roman" panose="02020603050405020304" pitchFamily="18" charset="0"/>
                <a:cs typeface="Times New Roman" panose="02020603050405020304" pitchFamily="18" charset="0"/>
              </a:rPr>
              <a:t>To better understand the changes that I have made in this data we will have a look into Jupyter Notebook itself .</a:t>
            </a:r>
            <a:endParaRPr lang="en-IN" sz="1800" dirty="0">
              <a:latin typeface="Times New Roman" panose="02020603050405020304" pitchFamily="18" charset="0"/>
              <a:cs typeface="Times New Roman" panose="02020603050405020304" pitchFamily="18" charset="0"/>
            </a:endParaRP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r>
              <a:rPr lang="en-US" sz="1800" dirty="0">
                <a:latin typeface="Times New Roman" panose="02020603050405020304" pitchFamily="18" charset="0"/>
                <a:cs typeface="Times New Roman" panose="02020603050405020304" pitchFamily="18" charset="0"/>
              </a:rPr>
              <a:t>Used the above code to fetch null values if any . </a:t>
            </a:r>
          </a:p>
          <a:p>
            <a:pPr marL="0" indent="0">
              <a:buNone/>
            </a:pPr>
            <a:r>
              <a:rPr lang="en-US" sz="1800" dirty="0">
                <a:solidFill>
                  <a:schemeClr val="accent1">
                    <a:lumMod val="75000"/>
                  </a:schemeClr>
                </a:solidFill>
                <a:latin typeface="Times New Roman" panose="02020603050405020304" pitchFamily="18" charset="0"/>
                <a:cs typeface="Times New Roman" panose="02020603050405020304" pitchFamily="18" charset="0"/>
              </a:rPr>
              <a:t>Note:</a:t>
            </a:r>
            <a:r>
              <a:rPr lang="en-US" sz="1800" dirty="0">
                <a:latin typeface="Times New Roman" panose="02020603050405020304" pitchFamily="18" charset="0"/>
                <a:cs typeface="Times New Roman" panose="02020603050405020304" pitchFamily="18" charset="0"/>
              </a:rPr>
              <a:t> On all the highlighted columns I have made the  necessary changes and have represented in python about which I will be discussing on python file only . </a:t>
            </a:r>
            <a:endParaRPr lang="en-IN" sz="18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D0D12F84-1ABE-444B-9787-70F43698D359}"/>
              </a:ext>
            </a:extLst>
          </p:cNvPr>
          <p:cNvPicPr>
            <a:picLocks noChangeAspect="1"/>
          </p:cNvPicPr>
          <p:nvPr/>
        </p:nvPicPr>
        <p:blipFill>
          <a:blip r:embed="rId2"/>
          <a:stretch>
            <a:fillRect/>
          </a:stretch>
        </p:blipFill>
        <p:spPr>
          <a:xfrm>
            <a:off x="417332" y="864958"/>
            <a:ext cx="5239397" cy="681317"/>
          </a:xfrm>
          <a:prstGeom prst="rect">
            <a:avLst/>
          </a:prstGeom>
        </p:spPr>
      </p:pic>
      <p:pic>
        <p:nvPicPr>
          <p:cNvPr id="7" name="Picture 6">
            <a:extLst>
              <a:ext uri="{FF2B5EF4-FFF2-40B4-BE49-F238E27FC236}">
                <a16:creationId xmlns:a16="http://schemas.microsoft.com/office/drawing/2014/main" id="{707073FC-92EA-4D7D-9871-F71DE36B9642}"/>
              </a:ext>
            </a:extLst>
          </p:cNvPr>
          <p:cNvPicPr>
            <a:picLocks noChangeAspect="1"/>
          </p:cNvPicPr>
          <p:nvPr/>
        </p:nvPicPr>
        <p:blipFill>
          <a:blip r:embed="rId3"/>
          <a:stretch>
            <a:fillRect/>
          </a:stretch>
        </p:blipFill>
        <p:spPr>
          <a:xfrm>
            <a:off x="291825" y="4379397"/>
            <a:ext cx="5364904" cy="681316"/>
          </a:xfrm>
          <a:prstGeom prst="rect">
            <a:avLst/>
          </a:prstGeom>
        </p:spPr>
      </p:pic>
      <p:pic>
        <p:nvPicPr>
          <p:cNvPr id="13" name="Content Placeholder 12">
            <a:extLst>
              <a:ext uri="{FF2B5EF4-FFF2-40B4-BE49-F238E27FC236}">
                <a16:creationId xmlns:a16="http://schemas.microsoft.com/office/drawing/2014/main" id="{FC9512B0-2B95-403A-AE77-CFC18FFCF269}"/>
              </a:ext>
            </a:extLst>
          </p:cNvPr>
          <p:cNvPicPr>
            <a:picLocks noGrp="1" noChangeAspect="1"/>
          </p:cNvPicPr>
          <p:nvPr>
            <p:ph sz="half" idx="2"/>
          </p:nvPr>
        </p:nvPicPr>
        <p:blipFill>
          <a:blip r:embed="rId4"/>
          <a:stretch>
            <a:fillRect/>
          </a:stretch>
        </p:blipFill>
        <p:spPr>
          <a:xfrm>
            <a:off x="6615953" y="291353"/>
            <a:ext cx="5058631" cy="6064623"/>
          </a:xfrm>
          <a:prstGeom prst="rect">
            <a:avLst/>
          </a:prstGeom>
        </p:spPr>
      </p:pic>
      <p:sp>
        <p:nvSpPr>
          <p:cNvPr id="14" name="Rectangle 13">
            <a:extLst>
              <a:ext uri="{FF2B5EF4-FFF2-40B4-BE49-F238E27FC236}">
                <a16:creationId xmlns:a16="http://schemas.microsoft.com/office/drawing/2014/main" id="{4CAD276F-20BD-4D5D-9765-DC246E18D3F5}"/>
              </a:ext>
            </a:extLst>
          </p:cNvPr>
          <p:cNvSpPr/>
          <p:nvPr/>
        </p:nvSpPr>
        <p:spPr>
          <a:xfrm>
            <a:off x="6732494" y="5468471"/>
            <a:ext cx="4616824" cy="242047"/>
          </a:xfrm>
          <a:prstGeom prst="rect">
            <a:avLst/>
          </a:prstGeom>
          <a:no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Rectangle 14">
            <a:extLst>
              <a:ext uri="{FF2B5EF4-FFF2-40B4-BE49-F238E27FC236}">
                <a16:creationId xmlns:a16="http://schemas.microsoft.com/office/drawing/2014/main" id="{FD8EB932-4803-46A1-80CA-5A1D16E264FD}"/>
              </a:ext>
            </a:extLst>
          </p:cNvPr>
          <p:cNvSpPr/>
          <p:nvPr/>
        </p:nvSpPr>
        <p:spPr>
          <a:xfrm>
            <a:off x="6647804" y="1792941"/>
            <a:ext cx="4616824" cy="242047"/>
          </a:xfrm>
          <a:prstGeom prst="rect">
            <a:avLst/>
          </a:prstGeom>
          <a:no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ectangle 15">
            <a:extLst>
              <a:ext uri="{FF2B5EF4-FFF2-40B4-BE49-F238E27FC236}">
                <a16:creationId xmlns:a16="http://schemas.microsoft.com/office/drawing/2014/main" id="{3A3C64B8-1374-49AD-A8B0-1CE2A311F5CF}"/>
              </a:ext>
            </a:extLst>
          </p:cNvPr>
          <p:cNvSpPr/>
          <p:nvPr/>
        </p:nvSpPr>
        <p:spPr>
          <a:xfrm>
            <a:off x="6615953" y="1353671"/>
            <a:ext cx="4648675" cy="242047"/>
          </a:xfrm>
          <a:prstGeom prst="rect">
            <a:avLst/>
          </a:prstGeom>
          <a:no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9274977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EB0835-FA09-4836-A797-798D99C66B98}"/>
              </a:ext>
            </a:extLst>
          </p:cNvPr>
          <p:cNvSpPr>
            <a:spLocks noGrp="1"/>
          </p:cNvSpPr>
          <p:nvPr>
            <p:ph type="title"/>
          </p:nvPr>
        </p:nvSpPr>
        <p:spPr>
          <a:xfrm>
            <a:off x="838200" y="1"/>
            <a:ext cx="10515600" cy="448234"/>
          </a:xfrm>
        </p:spPr>
        <p:txBody>
          <a:bodyPr anchor="t">
            <a:normAutofit/>
          </a:bodyPr>
          <a:lstStyle/>
          <a:p>
            <a:pPr algn="ctr"/>
            <a:r>
              <a:rPr lang="en-US" sz="1800" b="1" dirty="0">
                <a:solidFill>
                  <a:schemeClr val="accent1">
                    <a:lumMod val="75000"/>
                  </a:schemeClr>
                </a:solidFill>
                <a:latin typeface="Times New Roman" panose="02020603050405020304" pitchFamily="18" charset="0"/>
                <a:cs typeface="Times New Roman" panose="02020603050405020304" pitchFamily="18" charset="0"/>
              </a:rPr>
              <a:t>Moving to Analysis part we need that know the how many customers have churned </a:t>
            </a:r>
            <a:endParaRPr lang="en-IN" sz="1800" b="1"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D6F8162-D46B-44F9-97B7-9CA10FC2EFDB}"/>
              </a:ext>
            </a:extLst>
          </p:cNvPr>
          <p:cNvSpPr>
            <a:spLocks noGrp="1"/>
          </p:cNvSpPr>
          <p:nvPr>
            <p:ph sz="half" idx="1"/>
          </p:nvPr>
        </p:nvSpPr>
        <p:spPr>
          <a:xfrm>
            <a:off x="98612" y="510988"/>
            <a:ext cx="5921188" cy="6347011"/>
          </a:xfrm>
        </p:spPr>
        <p:txBody>
          <a:bodyPr>
            <a:normAutofit/>
          </a:bodyPr>
          <a:lstStyle/>
          <a:p>
            <a:pPr marL="0" indent="0">
              <a:buNone/>
            </a:pPr>
            <a:r>
              <a:rPr lang="en-US" sz="1600" dirty="0">
                <a:latin typeface="Times New Roman" panose="02020603050405020304" pitchFamily="18" charset="0"/>
                <a:cs typeface="Times New Roman" panose="02020603050405020304" pitchFamily="18" charset="0"/>
              </a:rPr>
              <a:t>Representing the count of churned customers followed by a graph, here we can see that </a:t>
            </a:r>
            <a:r>
              <a:rPr lang="en-US" sz="1600" dirty="0">
                <a:solidFill>
                  <a:schemeClr val="accent6">
                    <a:lumMod val="75000"/>
                  </a:schemeClr>
                </a:solidFill>
                <a:latin typeface="Times New Roman" panose="02020603050405020304" pitchFamily="18" charset="0"/>
                <a:cs typeface="Times New Roman" panose="02020603050405020304" pitchFamily="18" charset="0"/>
              </a:rPr>
              <a:t>5174 customers </a:t>
            </a:r>
            <a:r>
              <a:rPr lang="en-US" sz="1600" dirty="0">
                <a:latin typeface="Times New Roman" panose="02020603050405020304" pitchFamily="18" charset="0"/>
                <a:cs typeface="Times New Roman" panose="02020603050405020304" pitchFamily="18" charset="0"/>
              </a:rPr>
              <a:t>have stayed with us and enjoyed our service on the other hand </a:t>
            </a:r>
            <a:r>
              <a:rPr lang="en-US" sz="1600" dirty="0">
                <a:solidFill>
                  <a:schemeClr val="accent6">
                    <a:lumMod val="75000"/>
                  </a:schemeClr>
                </a:solidFill>
                <a:latin typeface="Times New Roman" panose="02020603050405020304" pitchFamily="18" charset="0"/>
                <a:cs typeface="Times New Roman" panose="02020603050405020304" pitchFamily="18" charset="0"/>
              </a:rPr>
              <a:t>1869 customers </a:t>
            </a:r>
            <a:r>
              <a:rPr lang="en-US" sz="1600" dirty="0">
                <a:latin typeface="Times New Roman" panose="02020603050405020304" pitchFamily="18" charset="0"/>
                <a:cs typeface="Times New Roman" panose="02020603050405020304" pitchFamily="18" charset="0"/>
              </a:rPr>
              <a:t>have churned out .</a:t>
            </a:r>
          </a:p>
          <a:p>
            <a:pPr marL="0" indent="0">
              <a:buNone/>
            </a:pPr>
            <a:endParaRPr lang="en-US" sz="1600"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949A78BD-8636-47D8-BB82-5432148F405E}"/>
              </a:ext>
            </a:extLst>
          </p:cNvPr>
          <p:cNvSpPr>
            <a:spLocks noGrp="1"/>
          </p:cNvSpPr>
          <p:nvPr>
            <p:ph sz="half" idx="2"/>
          </p:nvPr>
        </p:nvSpPr>
        <p:spPr>
          <a:xfrm>
            <a:off x="6019800" y="510988"/>
            <a:ext cx="6073588" cy="6347011"/>
          </a:xfrm>
        </p:spPr>
        <p:txBody>
          <a:bodyPr>
            <a:normAutofit/>
          </a:bodyPr>
          <a:lstStyle/>
          <a:p>
            <a:pPr marL="0" indent="0">
              <a:buNone/>
            </a:pPr>
            <a:r>
              <a:rPr lang="en-US" sz="1600" dirty="0">
                <a:latin typeface="Times New Roman" panose="02020603050405020304" pitchFamily="18" charset="0"/>
                <a:cs typeface="Times New Roman" panose="02020603050405020304" pitchFamily="18" charset="0"/>
              </a:rPr>
              <a:t>Representing the percentage of churned customers through a pie chart.</a:t>
            </a:r>
          </a:p>
          <a:p>
            <a:pPr marL="0" indent="0">
              <a:buNone/>
            </a:pPr>
            <a:r>
              <a:rPr lang="en-US" sz="1600" dirty="0">
                <a:latin typeface="Times New Roman" panose="02020603050405020304" pitchFamily="18" charset="0"/>
                <a:cs typeface="Times New Roman" panose="02020603050405020304" pitchFamily="18" charset="0"/>
              </a:rPr>
              <a:t>We can conclude that percentage wise that overall 26.54% customers </a:t>
            </a:r>
          </a:p>
          <a:p>
            <a:pPr marL="0" indent="0">
              <a:buNone/>
            </a:pPr>
            <a:r>
              <a:rPr lang="en-US" sz="1600" dirty="0">
                <a:latin typeface="Times New Roman" panose="02020603050405020304" pitchFamily="18" charset="0"/>
                <a:cs typeface="Times New Roman" panose="02020603050405020304" pitchFamily="18" charset="0"/>
              </a:rPr>
              <a:t>have churned </a:t>
            </a:r>
          </a:p>
          <a:p>
            <a:pPr marL="0" indent="0">
              <a:buNone/>
            </a:pPr>
            <a:endParaRPr lang="en-US" sz="1600" dirty="0">
              <a:latin typeface="Times New Roman" panose="02020603050405020304" pitchFamily="18" charset="0"/>
              <a:cs typeface="Times New Roman" panose="02020603050405020304" pitchFamily="18" charset="0"/>
            </a:endParaRPr>
          </a:p>
          <a:p>
            <a:pPr marL="0" indent="0">
              <a:buNone/>
            </a:pPr>
            <a:endParaRPr lang="en-US" sz="1600" dirty="0">
              <a:latin typeface="Times New Roman" panose="02020603050405020304" pitchFamily="18" charset="0"/>
              <a:cs typeface="Times New Roman" panose="02020603050405020304" pitchFamily="18" charset="0"/>
            </a:endParaRPr>
          </a:p>
          <a:p>
            <a:pPr marL="0" indent="0">
              <a:buNone/>
            </a:pPr>
            <a:endParaRPr lang="en-US" sz="1600" dirty="0">
              <a:latin typeface="Times New Roman" panose="02020603050405020304" pitchFamily="18" charset="0"/>
              <a:cs typeface="Times New Roman" panose="02020603050405020304" pitchFamily="18" charset="0"/>
            </a:endParaRPr>
          </a:p>
          <a:p>
            <a:pPr marL="0" indent="0">
              <a:buNone/>
            </a:pPr>
            <a:endParaRPr lang="en-US" sz="1600" dirty="0">
              <a:latin typeface="Times New Roman" panose="02020603050405020304" pitchFamily="18" charset="0"/>
              <a:cs typeface="Times New Roman" panose="02020603050405020304" pitchFamily="18" charset="0"/>
            </a:endParaRPr>
          </a:p>
          <a:p>
            <a:pPr marL="0" indent="0">
              <a:buNone/>
            </a:pPr>
            <a:endParaRPr lang="en-US" sz="1600" dirty="0">
              <a:latin typeface="Times New Roman" panose="02020603050405020304" pitchFamily="18" charset="0"/>
              <a:cs typeface="Times New Roman" panose="02020603050405020304" pitchFamily="18" charset="0"/>
            </a:endParaRPr>
          </a:p>
          <a:p>
            <a:pPr marL="0" indent="0">
              <a:buNone/>
            </a:pPr>
            <a:endParaRPr lang="en-US" sz="1600" dirty="0">
              <a:latin typeface="Times New Roman" panose="02020603050405020304" pitchFamily="18" charset="0"/>
              <a:cs typeface="Times New Roman" panose="02020603050405020304" pitchFamily="18" charset="0"/>
            </a:endParaRPr>
          </a:p>
          <a:p>
            <a:pPr marL="0" indent="0">
              <a:buNone/>
            </a:pPr>
            <a:endParaRPr lang="en-US" sz="1600" dirty="0">
              <a:latin typeface="Times New Roman" panose="02020603050405020304" pitchFamily="18" charset="0"/>
              <a:cs typeface="Times New Roman" panose="02020603050405020304" pitchFamily="18" charset="0"/>
            </a:endParaRPr>
          </a:p>
          <a:p>
            <a:pPr marL="0" indent="0">
              <a:buNone/>
            </a:pPr>
            <a:endParaRPr lang="en-US" sz="1600" dirty="0">
              <a:latin typeface="Times New Roman" panose="02020603050405020304" pitchFamily="18" charset="0"/>
              <a:cs typeface="Times New Roman" panose="02020603050405020304" pitchFamily="18" charset="0"/>
            </a:endParaRPr>
          </a:p>
          <a:p>
            <a:pPr marL="0" indent="0">
              <a:buNone/>
            </a:pPr>
            <a:endParaRPr lang="en-US" sz="1600" dirty="0">
              <a:latin typeface="Times New Roman" panose="02020603050405020304" pitchFamily="18" charset="0"/>
              <a:cs typeface="Times New Roman" panose="02020603050405020304" pitchFamily="18" charset="0"/>
            </a:endParaRPr>
          </a:p>
          <a:p>
            <a:pPr marL="0" indent="0">
              <a:buNone/>
            </a:pPr>
            <a:endParaRPr lang="en-US" sz="1600" dirty="0">
              <a:latin typeface="Times New Roman" panose="02020603050405020304" pitchFamily="18" charset="0"/>
              <a:cs typeface="Times New Roman" panose="02020603050405020304" pitchFamily="18" charset="0"/>
            </a:endParaRPr>
          </a:p>
          <a:p>
            <a:pPr marL="0" indent="0">
              <a:buNone/>
            </a:pPr>
            <a:endParaRPr lang="en-US" sz="1600" dirty="0">
              <a:latin typeface="Times New Roman" panose="02020603050405020304" pitchFamily="18" charset="0"/>
              <a:cs typeface="Times New Roman" panose="02020603050405020304" pitchFamily="18" charset="0"/>
            </a:endParaRPr>
          </a:p>
          <a:p>
            <a:pPr marL="0" indent="0">
              <a:buNone/>
            </a:pPr>
            <a:endParaRPr lang="en-US" sz="1600" dirty="0">
              <a:latin typeface="Times New Roman" panose="02020603050405020304" pitchFamily="18" charset="0"/>
              <a:cs typeface="Times New Roman" panose="02020603050405020304" pitchFamily="18" charset="0"/>
            </a:endParaRPr>
          </a:p>
          <a:p>
            <a:pPr marL="0" indent="0">
              <a:buNone/>
            </a:pPr>
            <a:endParaRPr lang="en-US" sz="1600" dirty="0">
              <a:latin typeface="Times New Roman" panose="02020603050405020304" pitchFamily="18" charset="0"/>
              <a:cs typeface="Times New Roman" panose="02020603050405020304" pitchFamily="18" charset="0"/>
            </a:endParaRPr>
          </a:p>
          <a:p>
            <a:pPr marL="0" indent="0">
              <a:buNone/>
            </a:pPr>
            <a:r>
              <a:rPr lang="en-US" sz="1600" dirty="0">
                <a:latin typeface="Times New Roman" panose="02020603050405020304" pitchFamily="18" charset="0"/>
                <a:cs typeface="Times New Roman" panose="02020603050405020304" pitchFamily="18" charset="0"/>
              </a:rPr>
              <a:t>Now let’s understand the reason behind it .</a:t>
            </a:r>
          </a:p>
          <a:p>
            <a:pPr marL="0" indent="0">
              <a:buNone/>
            </a:pPr>
            <a:endParaRPr lang="en-IN" sz="16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87C44F10-2D46-4E35-BAC2-09413F8B3AEF}"/>
              </a:ext>
            </a:extLst>
          </p:cNvPr>
          <p:cNvPicPr>
            <a:picLocks noChangeAspect="1"/>
          </p:cNvPicPr>
          <p:nvPr/>
        </p:nvPicPr>
        <p:blipFill>
          <a:blip r:embed="rId2"/>
          <a:stretch>
            <a:fillRect/>
          </a:stretch>
        </p:blipFill>
        <p:spPr>
          <a:xfrm>
            <a:off x="98612" y="1685364"/>
            <a:ext cx="5799336" cy="5005903"/>
          </a:xfrm>
          <a:prstGeom prst="rect">
            <a:avLst/>
          </a:prstGeom>
        </p:spPr>
      </p:pic>
      <p:pic>
        <p:nvPicPr>
          <p:cNvPr id="6" name="Picture 5">
            <a:extLst>
              <a:ext uri="{FF2B5EF4-FFF2-40B4-BE49-F238E27FC236}">
                <a16:creationId xmlns:a16="http://schemas.microsoft.com/office/drawing/2014/main" id="{49F036E6-4091-4ED5-95B7-88AB58ABFC3B}"/>
              </a:ext>
            </a:extLst>
          </p:cNvPr>
          <p:cNvPicPr>
            <a:picLocks noChangeAspect="1"/>
          </p:cNvPicPr>
          <p:nvPr/>
        </p:nvPicPr>
        <p:blipFill>
          <a:blip r:embed="rId3"/>
          <a:stretch>
            <a:fillRect/>
          </a:stretch>
        </p:blipFill>
        <p:spPr>
          <a:xfrm>
            <a:off x="6096001" y="1771707"/>
            <a:ext cx="5997388" cy="3893987"/>
          </a:xfrm>
          <a:prstGeom prst="rect">
            <a:avLst/>
          </a:prstGeom>
        </p:spPr>
      </p:pic>
    </p:spTree>
    <p:extLst>
      <p:ext uri="{BB962C8B-B14F-4D97-AF65-F5344CB8AC3E}">
        <p14:creationId xmlns:p14="http://schemas.microsoft.com/office/powerpoint/2010/main" val="14153002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293B3FB-4F2A-4095-960E-3B5FE5100F6E}"/>
              </a:ext>
            </a:extLst>
          </p:cNvPr>
          <p:cNvSpPr>
            <a:spLocks noGrp="1"/>
          </p:cNvSpPr>
          <p:nvPr>
            <p:ph sz="half" idx="1"/>
          </p:nvPr>
        </p:nvSpPr>
        <p:spPr>
          <a:xfrm>
            <a:off x="143435" y="0"/>
            <a:ext cx="5876365" cy="6858000"/>
          </a:xfrm>
        </p:spPr>
        <p:txBody>
          <a:bodyPr>
            <a:normAutofit/>
          </a:bodyPr>
          <a:lstStyle/>
          <a:p>
            <a:pPr marL="0" indent="0">
              <a:buNone/>
            </a:pPr>
            <a:r>
              <a:rPr lang="en-US" sz="1800" b="1" dirty="0">
                <a:solidFill>
                  <a:schemeClr val="accent1">
                    <a:lumMod val="75000"/>
                  </a:schemeClr>
                </a:solidFill>
                <a:latin typeface="Times New Roman" panose="02020603050405020304" pitchFamily="18" charset="0"/>
                <a:cs typeface="Times New Roman" panose="02020603050405020304" pitchFamily="18" charset="0"/>
              </a:rPr>
              <a:t>Exploring the data based on Gender </a:t>
            </a:r>
          </a:p>
          <a:p>
            <a:pPr marL="0" indent="0">
              <a:buNone/>
            </a:pPr>
            <a:endParaRPr lang="en-US" sz="1600" dirty="0">
              <a:solidFill>
                <a:schemeClr val="accent1">
                  <a:lumMod val="75000"/>
                </a:schemeClr>
              </a:solidFill>
              <a:latin typeface="Times New Roman" panose="02020603050405020304" pitchFamily="18" charset="0"/>
              <a:cs typeface="Times New Roman" panose="02020603050405020304" pitchFamily="18" charset="0"/>
            </a:endParaRPr>
          </a:p>
          <a:p>
            <a:pPr marL="0" indent="0">
              <a:buNone/>
            </a:pPr>
            <a:endParaRPr lang="en-US" sz="1600" dirty="0">
              <a:solidFill>
                <a:schemeClr val="accent1">
                  <a:lumMod val="75000"/>
                </a:schemeClr>
              </a:solidFill>
              <a:latin typeface="Times New Roman" panose="02020603050405020304" pitchFamily="18" charset="0"/>
              <a:cs typeface="Times New Roman" panose="02020603050405020304" pitchFamily="18" charset="0"/>
            </a:endParaRPr>
          </a:p>
          <a:p>
            <a:pPr marL="0" indent="0">
              <a:buNone/>
            </a:pPr>
            <a:endParaRPr lang="en-US" sz="1600" dirty="0">
              <a:solidFill>
                <a:schemeClr val="accent1">
                  <a:lumMod val="75000"/>
                </a:schemeClr>
              </a:solidFill>
              <a:latin typeface="Times New Roman" panose="02020603050405020304" pitchFamily="18" charset="0"/>
              <a:cs typeface="Times New Roman" panose="02020603050405020304" pitchFamily="18" charset="0"/>
            </a:endParaRPr>
          </a:p>
          <a:p>
            <a:pPr marL="0" indent="0">
              <a:buNone/>
            </a:pPr>
            <a:endParaRPr lang="en-US" sz="1600" dirty="0">
              <a:solidFill>
                <a:schemeClr val="accent1">
                  <a:lumMod val="75000"/>
                </a:schemeClr>
              </a:solidFill>
              <a:latin typeface="Times New Roman" panose="02020603050405020304" pitchFamily="18" charset="0"/>
              <a:cs typeface="Times New Roman" panose="02020603050405020304" pitchFamily="18" charset="0"/>
            </a:endParaRPr>
          </a:p>
          <a:p>
            <a:pPr marL="0" indent="0">
              <a:buNone/>
            </a:pPr>
            <a:endParaRPr lang="en-US" sz="1600" dirty="0">
              <a:solidFill>
                <a:schemeClr val="accent1">
                  <a:lumMod val="75000"/>
                </a:schemeClr>
              </a:solidFill>
              <a:latin typeface="Times New Roman" panose="02020603050405020304" pitchFamily="18" charset="0"/>
              <a:cs typeface="Times New Roman" panose="02020603050405020304" pitchFamily="18" charset="0"/>
            </a:endParaRPr>
          </a:p>
          <a:p>
            <a:pPr marL="0" indent="0">
              <a:buNone/>
            </a:pPr>
            <a:endParaRPr lang="en-US" sz="1600" dirty="0">
              <a:solidFill>
                <a:schemeClr val="accent1">
                  <a:lumMod val="75000"/>
                </a:schemeClr>
              </a:solidFill>
              <a:latin typeface="Times New Roman" panose="02020603050405020304" pitchFamily="18" charset="0"/>
              <a:cs typeface="Times New Roman" panose="02020603050405020304" pitchFamily="18" charset="0"/>
            </a:endParaRPr>
          </a:p>
          <a:p>
            <a:pPr marL="0" indent="0">
              <a:buNone/>
            </a:pPr>
            <a:endParaRPr lang="en-US" sz="1600" dirty="0">
              <a:solidFill>
                <a:schemeClr val="accent1">
                  <a:lumMod val="75000"/>
                </a:schemeClr>
              </a:solidFill>
              <a:latin typeface="Times New Roman" panose="02020603050405020304" pitchFamily="18" charset="0"/>
              <a:cs typeface="Times New Roman" panose="02020603050405020304" pitchFamily="18" charset="0"/>
            </a:endParaRPr>
          </a:p>
          <a:p>
            <a:pPr marL="0" indent="0">
              <a:buNone/>
            </a:pPr>
            <a:endParaRPr lang="en-US" sz="1600" dirty="0">
              <a:solidFill>
                <a:schemeClr val="accent1">
                  <a:lumMod val="75000"/>
                </a:schemeClr>
              </a:solidFill>
              <a:latin typeface="Times New Roman" panose="02020603050405020304" pitchFamily="18" charset="0"/>
              <a:cs typeface="Times New Roman" panose="02020603050405020304" pitchFamily="18" charset="0"/>
            </a:endParaRPr>
          </a:p>
          <a:p>
            <a:pPr marL="0" indent="0">
              <a:buNone/>
            </a:pPr>
            <a:endParaRPr lang="en-US" sz="1600" dirty="0">
              <a:solidFill>
                <a:schemeClr val="accent1">
                  <a:lumMod val="75000"/>
                </a:schemeClr>
              </a:solidFill>
              <a:latin typeface="Times New Roman" panose="02020603050405020304" pitchFamily="18" charset="0"/>
              <a:cs typeface="Times New Roman" panose="02020603050405020304" pitchFamily="18" charset="0"/>
            </a:endParaRPr>
          </a:p>
          <a:p>
            <a:pPr marL="0" indent="0">
              <a:buNone/>
            </a:pPr>
            <a:endParaRPr lang="en-US" sz="1600" dirty="0">
              <a:solidFill>
                <a:schemeClr val="accent1">
                  <a:lumMod val="75000"/>
                </a:schemeClr>
              </a:solidFill>
              <a:latin typeface="Times New Roman" panose="02020603050405020304" pitchFamily="18" charset="0"/>
              <a:cs typeface="Times New Roman" panose="02020603050405020304" pitchFamily="18" charset="0"/>
            </a:endParaRPr>
          </a:p>
          <a:p>
            <a:pPr marL="0" indent="0">
              <a:buNone/>
            </a:pPr>
            <a:endParaRPr lang="en-US" sz="1600" dirty="0">
              <a:latin typeface="Times New Roman" panose="02020603050405020304" pitchFamily="18" charset="0"/>
              <a:cs typeface="Times New Roman" panose="02020603050405020304" pitchFamily="18" charset="0"/>
            </a:endParaRPr>
          </a:p>
          <a:p>
            <a:pPr marL="0" indent="0">
              <a:buNone/>
            </a:pPr>
            <a:endParaRPr lang="en-US" sz="1600" dirty="0">
              <a:latin typeface="Times New Roman" panose="02020603050405020304" pitchFamily="18" charset="0"/>
              <a:cs typeface="Times New Roman" panose="02020603050405020304" pitchFamily="18" charset="0"/>
            </a:endParaRPr>
          </a:p>
          <a:p>
            <a:pPr marL="0" indent="0">
              <a:buNone/>
            </a:pPr>
            <a:r>
              <a:rPr lang="en-US" sz="1600" dirty="0">
                <a:latin typeface="Times New Roman" panose="02020603050405020304" pitchFamily="18" charset="0"/>
                <a:cs typeface="Times New Roman" panose="02020603050405020304" pitchFamily="18" charset="0"/>
              </a:rPr>
              <a:t>Based on the above analysis we can see that equal amount of customers are churning out and it is not gender specific which means it does not matter if the customer here is male or female .</a:t>
            </a:r>
          </a:p>
          <a:p>
            <a:pPr marL="0" indent="0">
              <a:buNone/>
            </a:pPr>
            <a:r>
              <a:rPr lang="en-US" sz="1600" dirty="0">
                <a:latin typeface="Times New Roman" panose="02020603050405020304" pitchFamily="18" charset="0"/>
                <a:cs typeface="Times New Roman" panose="02020603050405020304" pitchFamily="18" charset="0"/>
              </a:rPr>
              <a:t>We must go through the other aspect to understand the dataset more .</a:t>
            </a:r>
          </a:p>
          <a:p>
            <a:pPr marL="0" indent="0">
              <a:buNone/>
            </a:pPr>
            <a:endParaRPr lang="en-IN" sz="1600"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1936FD1D-98CD-42C2-A0E3-33CBF1153248}"/>
              </a:ext>
            </a:extLst>
          </p:cNvPr>
          <p:cNvSpPr>
            <a:spLocks noGrp="1"/>
          </p:cNvSpPr>
          <p:nvPr>
            <p:ph sz="half" idx="2"/>
          </p:nvPr>
        </p:nvSpPr>
        <p:spPr>
          <a:xfrm>
            <a:off x="6172200" y="0"/>
            <a:ext cx="5876364" cy="6741459"/>
          </a:xfrm>
        </p:spPr>
        <p:txBody>
          <a:bodyPr>
            <a:normAutofit/>
          </a:bodyPr>
          <a:lstStyle/>
          <a:p>
            <a:pPr marL="0" indent="0">
              <a:buNone/>
            </a:pPr>
            <a:r>
              <a:rPr lang="en-US" sz="1800" b="1" dirty="0">
                <a:solidFill>
                  <a:schemeClr val="accent1">
                    <a:lumMod val="75000"/>
                  </a:schemeClr>
                </a:solidFill>
                <a:latin typeface="Times New Roman" panose="02020603050405020304" pitchFamily="18" charset="0"/>
                <a:cs typeface="Times New Roman" panose="02020603050405020304" pitchFamily="18" charset="0"/>
              </a:rPr>
              <a:t>Exploring the data based on Senior Citizen</a:t>
            </a:r>
          </a:p>
          <a:p>
            <a:pPr marL="0" indent="0">
              <a:buNone/>
            </a:pPr>
            <a:endParaRPr lang="en-US" sz="1600" dirty="0">
              <a:solidFill>
                <a:schemeClr val="accent1">
                  <a:lumMod val="75000"/>
                </a:schemeClr>
              </a:solidFill>
              <a:latin typeface="Times New Roman" panose="02020603050405020304" pitchFamily="18" charset="0"/>
              <a:cs typeface="Times New Roman" panose="02020603050405020304" pitchFamily="18" charset="0"/>
            </a:endParaRPr>
          </a:p>
          <a:p>
            <a:pPr marL="0" indent="0">
              <a:buNone/>
            </a:pPr>
            <a:endParaRPr lang="en-US" sz="1600" dirty="0">
              <a:solidFill>
                <a:schemeClr val="accent1">
                  <a:lumMod val="75000"/>
                </a:schemeClr>
              </a:solidFill>
              <a:latin typeface="Times New Roman" panose="02020603050405020304" pitchFamily="18" charset="0"/>
              <a:cs typeface="Times New Roman" panose="02020603050405020304" pitchFamily="18" charset="0"/>
            </a:endParaRPr>
          </a:p>
          <a:p>
            <a:pPr marL="0" indent="0">
              <a:buNone/>
            </a:pPr>
            <a:endParaRPr lang="en-US" sz="1600" dirty="0">
              <a:solidFill>
                <a:schemeClr val="accent1">
                  <a:lumMod val="75000"/>
                </a:schemeClr>
              </a:solidFill>
              <a:latin typeface="Times New Roman" panose="02020603050405020304" pitchFamily="18" charset="0"/>
              <a:cs typeface="Times New Roman" panose="02020603050405020304" pitchFamily="18" charset="0"/>
            </a:endParaRPr>
          </a:p>
          <a:p>
            <a:pPr marL="0" indent="0">
              <a:buNone/>
            </a:pPr>
            <a:endParaRPr lang="en-US" sz="1600" dirty="0">
              <a:solidFill>
                <a:schemeClr val="accent1">
                  <a:lumMod val="75000"/>
                </a:schemeClr>
              </a:solidFill>
              <a:latin typeface="Times New Roman" panose="02020603050405020304" pitchFamily="18" charset="0"/>
              <a:cs typeface="Times New Roman" panose="02020603050405020304" pitchFamily="18" charset="0"/>
            </a:endParaRPr>
          </a:p>
          <a:p>
            <a:pPr marL="0" indent="0">
              <a:buNone/>
            </a:pPr>
            <a:endParaRPr lang="en-US" sz="1600" dirty="0">
              <a:solidFill>
                <a:schemeClr val="accent1">
                  <a:lumMod val="75000"/>
                </a:schemeClr>
              </a:solidFill>
              <a:latin typeface="Times New Roman" panose="02020603050405020304" pitchFamily="18" charset="0"/>
              <a:cs typeface="Times New Roman" panose="02020603050405020304" pitchFamily="18" charset="0"/>
            </a:endParaRPr>
          </a:p>
          <a:p>
            <a:pPr marL="0" indent="0">
              <a:buNone/>
            </a:pPr>
            <a:endParaRPr lang="en-US" sz="1600" dirty="0">
              <a:solidFill>
                <a:schemeClr val="accent1">
                  <a:lumMod val="75000"/>
                </a:schemeClr>
              </a:solidFill>
              <a:latin typeface="Times New Roman" panose="02020603050405020304" pitchFamily="18" charset="0"/>
              <a:cs typeface="Times New Roman" panose="02020603050405020304" pitchFamily="18" charset="0"/>
            </a:endParaRPr>
          </a:p>
          <a:p>
            <a:pPr marL="0" indent="0">
              <a:buNone/>
            </a:pPr>
            <a:endParaRPr lang="en-US" sz="1600" dirty="0">
              <a:solidFill>
                <a:schemeClr val="accent1">
                  <a:lumMod val="75000"/>
                </a:schemeClr>
              </a:solidFill>
              <a:latin typeface="Times New Roman" panose="02020603050405020304" pitchFamily="18" charset="0"/>
              <a:cs typeface="Times New Roman" panose="02020603050405020304" pitchFamily="18" charset="0"/>
            </a:endParaRPr>
          </a:p>
          <a:p>
            <a:pPr marL="0" indent="0">
              <a:buNone/>
            </a:pPr>
            <a:endParaRPr lang="en-US" sz="1600" dirty="0">
              <a:solidFill>
                <a:schemeClr val="accent1">
                  <a:lumMod val="75000"/>
                </a:schemeClr>
              </a:solidFill>
              <a:latin typeface="Times New Roman" panose="02020603050405020304" pitchFamily="18" charset="0"/>
              <a:cs typeface="Times New Roman" panose="02020603050405020304" pitchFamily="18" charset="0"/>
            </a:endParaRPr>
          </a:p>
          <a:p>
            <a:pPr marL="0" indent="0">
              <a:buNone/>
            </a:pPr>
            <a:endParaRPr lang="en-US" sz="1600" dirty="0">
              <a:solidFill>
                <a:schemeClr val="accent1">
                  <a:lumMod val="75000"/>
                </a:schemeClr>
              </a:solidFill>
              <a:latin typeface="Times New Roman" panose="02020603050405020304" pitchFamily="18" charset="0"/>
              <a:cs typeface="Times New Roman" panose="02020603050405020304" pitchFamily="18" charset="0"/>
            </a:endParaRPr>
          </a:p>
          <a:p>
            <a:pPr marL="0" indent="0">
              <a:buNone/>
            </a:pPr>
            <a:endParaRPr lang="en-US" sz="1600" dirty="0">
              <a:solidFill>
                <a:schemeClr val="accent1">
                  <a:lumMod val="75000"/>
                </a:schemeClr>
              </a:solidFill>
              <a:latin typeface="Times New Roman" panose="02020603050405020304" pitchFamily="18" charset="0"/>
              <a:cs typeface="Times New Roman" panose="02020603050405020304" pitchFamily="18" charset="0"/>
            </a:endParaRPr>
          </a:p>
          <a:p>
            <a:pPr marL="0" indent="0">
              <a:buNone/>
            </a:pPr>
            <a:endParaRPr lang="en-US" sz="1600" dirty="0">
              <a:solidFill>
                <a:schemeClr val="accent1">
                  <a:lumMod val="75000"/>
                </a:schemeClr>
              </a:solidFill>
              <a:latin typeface="Times New Roman" panose="02020603050405020304" pitchFamily="18" charset="0"/>
              <a:cs typeface="Times New Roman" panose="02020603050405020304" pitchFamily="18" charset="0"/>
            </a:endParaRPr>
          </a:p>
          <a:p>
            <a:pPr marL="0" indent="0">
              <a:buNone/>
            </a:pPr>
            <a:endParaRPr lang="en-US" sz="1600" dirty="0">
              <a:latin typeface="Times New Roman" panose="02020603050405020304" pitchFamily="18" charset="0"/>
              <a:cs typeface="Times New Roman" panose="02020603050405020304" pitchFamily="18" charset="0"/>
            </a:endParaRPr>
          </a:p>
          <a:p>
            <a:pPr marL="0" indent="0">
              <a:buNone/>
            </a:pPr>
            <a:endParaRPr lang="en-US" sz="1600" dirty="0">
              <a:latin typeface="Times New Roman" panose="02020603050405020304" pitchFamily="18" charset="0"/>
              <a:cs typeface="Times New Roman" panose="02020603050405020304" pitchFamily="18" charset="0"/>
            </a:endParaRPr>
          </a:p>
          <a:p>
            <a:pPr marL="0" indent="0">
              <a:buNone/>
            </a:pPr>
            <a:r>
              <a:rPr lang="en-US" sz="1600" dirty="0">
                <a:latin typeface="Times New Roman" panose="02020603050405020304" pitchFamily="18" charset="0"/>
                <a:cs typeface="Times New Roman" panose="02020603050405020304" pitchFamily="18" charset="0"/>
              </a:rPr>
              <a:t>Here we can see that  </a:t>
            </a:r>
            <a:r>
              <a:rPr lang="en-IN" sz="1600" dirty="0">
                <a:latin typeface="Times New Roman" panose="02020603050405020304" pitchFamily="18" charset="0"/>
                <a:cs typeface="Times New Roman" panose="02020603050405020304" pitchFamily="18" charset="0"/>
              </a:rPr>
              <a:t>1142 Senior citizens have churned out which is showing quite a drastic difference .</a:t>
            </a:r>
          </a:p>
          <a:p>
            <a:pPr marL="0" indent="0">
              <a:buNone/>
            </a:pPr>
            <a:r>
              <a:rPr lang="en-US" sz="1600" dirty="0">
                <a:latin typeface="Times New Roman" panose="02020603050405020304" pitchFamily="18" charset="0"/>
                <a:cs typeface="Times New Roman" panose="02020603050405020304" pitchFamily="18" charset="0"/>
              </a:rPr>
              <a:t>We need to analyze Senior citizen column a bit more to understand the difference .</a:t>
            </a:r>
          </a:p>
          <a:p>
            <a:pPr marL="0" indent="0">
              <a:buNone/>
            </a:pPr>
            <a:endParaRPr lang="en-US" sz="16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26CE86FD-0042-4BB1-8A44-658A28EAEACC}"/>
              </a:ext>
            </a:extLst>
          </p:cNvPr>
          <p:cNvPicPr>
            <a:picLocks noChangeAspect="1"/>
          </p:cNvPicPr>
          <p:nvPr/>
        </p:nvPicPr>
        <p:blipFill>
          <a:blip r:embed="rId2"/>
          <a:stretch>
            <a:fillRect/>
          </a:stretch>
        </p:blipFill>
        <p:spPr>
          <a:xfrm>
            <a:off x="143434" y="568147"/>
            <a:ext cx="5876365" cy="3851453"/>
          </a:xfrm>
          <a:prstGeom prst="rect">
            <a:avLst/>
          </a:prstGeom>
        </p:spPr>
      </p:pic>
      <p:pic>
        <p:nvPicPr>
          <p:cNvPr id="7" name="Picture 6">
            <a:extLst>
              <a:ext uri="{FF2B5EF4-FFF2-40B4-BE49-F238E27FC236}">
                <a16:creationId xmlns:a16="http://schemas.microsoft.com/office/drawing/2014/main" id="{37AA2E59-AD94-4FA8-8ED7-C593149F0067}"/>
              </a:ext>
            </a:extLst>
          </p:cNvPr>
          <p:cNvPicPr>
            <a:picLocks noChangeAspect="1"/>
          </p:cNvPicPr>
          <p:nvPr/>
        </p:nvPicPr>
        <p:blipFill>
          <a:blip r:embed="rId3"/>
          <a:stretch>
            <a:fillRect/>
          </a:stretch>
        </p:blipFill>
        <p:spPr>
          <a:xfrm>
            <a:off x="6275294" y="595040"/>
            <a:ext cx="5638800" cy="4003854"/>
          </a:xfrm>
          <a:prstGeom prst="rect">
            <a:avLst/>
          </a:prstGeom>
        </p:spPr>
      </p:pic>
    </p:spTree>
    <p:extLst>
      <p:ext uri="{BB962C8B-B14F-4D97-AF65-F5344CB8AC3E}">
        <p14:creationId xmlns:p14="http://schemas.microsoft.com/office/powerpoint/2010/main" val="17293993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2E3ABA-470E-42BB-9EDB-8E0B98807FDB}"/>
              </a:ext>
            </a:extLst>
          </p:cNvPr>
          <p:cNvSpPr>
            <a:spLocks noGrp="1"/>
          </p:cNvSpPr>
          <p:nvPr>
            <p:ph type="title"/>
          </p:nvPr>
        </p:nvSpPr>
        <p:spPr>
          <a:xfrm>
            <a:off x="838200" y="131762"/>
            <a:ext cx="10515600" cy="522381"/>
          </a:xfrm>
        </p:spPr>
        <p:txBody>
          <a:bodyPr anchor="t">
            <a:normAutofit/>
          </a:bodyPr>
          <a:lstStyle/>
          <a:p>
            <a:pPr algn="ctr"/>
            <a:r>
              <a:rPr lang="en-US" sz="1800" b="1" dirty="0">
                <a:solidFill>
                  <a:schemeClr val="accent1">
                    <a:lumMod val="75000"/>
                  </a:schemeClr>
                </a:solidFill>
                <a:latin typeface="Times New Roman" panose="02020603050405020304" pitchFamily="18" charset="0"/>
                <a:cs typeface="Times New Roman" panose="02020603050405020304" pitchFamily="18" charset="0"/>
              </a:rPr>
              <a:t>Analyzing dataset based on Senior Citizen using a stacked bar chart </a:t>
            </a:r>
            <a:endParaRPr lang="en-IN" sz="1800" b="1"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ED56A04-06E1-4674-B0F5-1B14AA12881F}"/>
              </a:ext>
            </a:extLst>
          </p:cNvPr>
          <p:cNvSpPr>
            <a:spLocks noGrp="1"/>
          </p:cNvSpPr>
          <p:nvPr>
            <p:ph idx="1"/>
          </p:nvPr>
        </p:nvSpPr>
        <p:spPr>
          <a:xfrm>
            <a:off x="0" y="645458"/>
            <a:ext cx="12192000" cy="6248400"/>
          </a:xfrm>
        </p:spPr>
        <p:txBody>
          <a:bodyPr>
            <a:normAutofit/>
          </a:bodyPr>
          <a:lstStyle/>
          <a:p>
            <a:pPr marL="0" indent="0">
              <a:buNone/>
            </a:pPr>
            <a:r>
              <a:rPr lang="en-US" sz="1600" dirty="0">
                <a:latin typeface="Times New Roman" panose="02020603050405020304" pitchFamily="18" charset="0"/>
                <a:cs typeface="Times New Roman" panose="02020603050405020304" pitchFamily="18" charset="0"/>
              </a:rPr>
              <a:t>This code calculates the percentage of customers who churned or </a:t>
            </a:r>
          </a:p>
          <a:p>
            <a:pPr marL="0" indent="0">
              <a:buNone/>
            </a:pPr>
            <a:r>
              <a:rPr lang="en-US" sz="1600" dirty="0">
                <a:latin typeface="Times New Roman" panose="02020603050405020304" pitchFamily="18" charset="0"/>
                <a:cs typeface="Times New Roman" panose="02020603050405020304" pitchFamily="18" charset="0"/>
              </a:rPr>
              <a:t>didn't churn, grouped by whether they are senior citizens or not. It</a:t>
            </a:r>
          </a:p>
          <a:p>
            <a:pPr marL="0" indent="0">
              <a:buNone/>
            </a:pPr>
            <a:r>
              <a:rPr lang="en-US" sz="1600" dirty="0">
                <a:latin typeface="Times New Roman" panose="02020603050405020304" pitchFamily="18" charset="0"/>
                <a:cs typeface="Times New Roman" panose="02020603050405020304" pitchFamily="18" charset="0"/>
              </a:rPr>
              <a:t>then plots this data in a stacked bar chart with two different colors,</a:t>
            </a:r>
          </a:p>
          <a:p>
            <a:pPr marL="0" indent="0">
              <a:buNone/>
            </a:pPr>
            <a:r>
              <a:rPr lang="en-US" sz="1600" dirty="0">
                <a:latin typeface="Times New Roman" panose="02020603050405020304" pitchFamily="18" charset="0"/>
                <a:cs typeface="Times New Roman" panose="02020603050405020304" pitchFamily="18" charset="0"/>
              </a:rPr>
              <a:t>adds percentage labels on the bars, and customizes the appearance </a:t>
            </a:r>
          </a:p>
          <a:p>
            <a:pPr marL="0" indent="0">
              <a:buNone/>
            </a:pPr>
            <a:r>
              <a:rPr lang="en-US" sz="1600" dirty="0">
                <a:latin typeface="Times New Roman" panose="02020603050405020304" pitchFamily="18" charset="0"/>
                <a:cs typeface="Times New Roman" panose="02020603050405020304" pitchFamily="18" charset="0"/>
              </a:rPr>
              <a:t>of the chart. The chart helps visually analyze how churn rates differ</a:t>
            </a:r>
          </a:p>
          <a:p>
            <a:pPr marL="0" indent="0">
              <a:buNone/>
            </a:pPr>
            <a:r>
              <a:rPr lang="en-US" sz="1600" dirty="0">
                <a:latin typeface="Times New Roman" panose="02020603050405020304" pitchFamily="18" charset="0"/>
                <a:cs typeface="Times New Roman" panose="02020603050405020304" pitchFamily="18" charset="0"/>
              </a:rPr>
              <a:t> between senior citizens and non-senior citizens.</a:t>
            </a:r>
          </a:p>
          <a:p>
            <a:pPr marL="0" indent="0">
              <a:buNone/>
            </a:pPr>
            <a:endParaRPr lang="en-US" sz="1600" dirty="0">
              <a:latin typeface="Times New Roman" panose="02020603050405020304" pitchFamily="18" charset="0"/>
              <a:cs typeface="Times New Roman" panose="02020603050405020304" pitchFamily="18" charset="0"/>
            </a:endParaRPr>
          </a:p>
          <a:p>
            <a:pPr marL="0" indent="0">
              <a:buNone/>
            </a:pPr>
            <a:r>
              <a:rPr lang="en-US" sz="1600" dirty="0">
                <a:latin typeface="Times New Roman" panose="02020603050405020304" pitchFamily="18" charset="0"/>
                <a:cs typeface="Times New Roman" panose="02020603050405020304" pitchFamily="18" charset="0"/>
              </a:rPr>
              <a:t>This chart represents the percentage of customer churn based on</a:t>
            </a:r>
          </a:p>
          <a:p>
            <a:pPr marL="0" indent="0">
              <a:buNone/>
            </a:pPr>
            <a:r>
              <a:rPr lang="en-US" sz="1600" dirty="0">
                <a:latin typeface="Times New Roman" panose="02020603050405020304" pitchFamily="18" charset="0"/>
                <a:cs typeface="Times New Roman" panose="02020603050405020304" pitchFamily="18" charset="0"/>
              </a:rPr>
              <a:t>whether the customer is a Senior Citizen or not. </a:t>
            </a:r>
            <a:r>
              <a:rPr lang="en-US" sz="1600" dirty="0">
                <a:highlight>
                  <a:srgbClr val="00FFFF"/>
                </a:highlight>
                <a:latin typeface="Times New Roman" panose="02020603050405020304" pitchFamily="18" charset="0"/>
                <a:cs typeface="Times New Roman" panose="02020603050405020304" pitchFamily="18" charset="0"/>
              </a:rPr>
              <a:t>Among non-Senior</a:t>
            </a:r>
          </a:p>
          <a:p>
            <a:pPr marL="0" indent="0">
              <a:buNone/>
            </a:pPr>
            <a:r>
              <a:rPr lang="en-US" sz="1600" dirty="0">
                <a:highlight>
                  <a:srgbClr val="00FFFF"/>
                </a:highlight>
                <a:latin typeface="Times New Roman" panose="02020603050405020304" pitchFamily="18" charset="0"/>
                <a:cs typeface="Times New Roman" panose="02020603050405020304" pitchFamily="18" charset="0"/>
              </a:rPr>
              <a:t>Citizens, 23.6% have churned, while the majority, 76.4%, have not</a:t>
            </a:r>
            <a:r>
              <a:rPr lang="en-US" sz="1600" dirty="0">
                <a:latin typeface="Times New Roman" panose="02020603050405020304" pitchFamily="18" charset="0"/>
                <a:cs typeface="Times New Roman" panose="02020603050405020304" pitchFamily="18" charset="0"/>
              </a:rPr>
              <a:t>. </a:t>
            </a:r>
          </a:p>
          <a:p>
            <a:pPr marL="0" indent="0">
              <a:buNone/>
            </a:pPr>
            <a:r>
              <a:rPr lang="en-US" sz="1600" dirty="0">
                <a:latin typeface="Times New Roman" panose="02020603050405020304" pitchFamily="18" charset="0"/>
                <a:cs typeface="Times New Roman" panose="02020603050405020304" pitchFamily="18" charset="0"/>
              </a:rPr>
              <a:t>In contrast, </a:t>
            </a:r>
            <a:r>
              <a:rPr lang="en-US" sz="1600" dirty="0">
                <a:highlight>
                  <a:srgbClr val="00FFFF"/>
                </a:highlight>
                <a:latin typeface="Times New Roman" panose="02020603050405020304" pitchFamily="18" charset="0"/>
                <a:cs typeface="Times New Roman" panose="02020603050405020304" pitchFamily="18" charset="0"/>
              </a:rPr>
              <a:t>Senior Citizens show a higher churn rate, with 41.7% </a:t>
            </a:r>
          </a:p>
          <a:p>
            <a:pPr marL="0" indent="0">
              <a:buNone/>
            </a:pPr>
            <a:r>
              <a:rPr lang="en-US" sz="1600" dirty="0">
                <a:highlight>
                  <a:srgbClr val="00FFFF"/>
                </a:highlight>
                <a:latin typeface="Times New Roman" panose="02020603050405020304" pitchFamily="18" charset="0"/>
                <a:cs typeface="Times New Roman" panose="02020603050405020304" pitchFamily="18" charset="0"/>
              </a:rPr>
              <a:t>churning and 58.3% staying</a:t>
            </a:r>
            <a:r>
              <a:rPr lang="en-US" sz="1600" dirty="0">
                <a:latin typeface="Times New Roman" panose="02020603050405020304" pitchFamily="18" charset="0"/>
                <a:cs typeface="Times New Roman" panose="02020603050405020304" pitchFamily="18" charset="0"/>
              </a:rPr>
              <a:t>. The chart highlights that Senior Citizens</a:t>
            </a:r>
          </a:p>
          <a:p>
            <a:pPr marL="0" indent="0">
              <a:buNone/>
            </a:pPr>
            <a:r>
              <a:rPr lang="en-US" sz="1600" dirty="0">
                <a:latin typeface="Times New Roman" panose="02020603050405020304" pitchFamily="18" charset="0"/>
                <a:cs typeface="Times New Roman" panose="02020603050405020304" pitchFamily="18" charset="0"/>
              </a:rPr>
              <a:t>are more likely to churn compared to non-Senior Citizens.</a:t>
            </a:r>
          </a:p>
          <a:p>
            <a:pPr marL="0" indent="0">
              <a:buNone/>
            </a:pPr>
            <a:endParaRPr lang="en-IN" sz="1600"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9A50CE2C-B71F-49B7-8A58-1249C671255E}"/>
              </a:ext>
            </a:extLst>
          </p:cNvPr>
          <p:cNvPicPr>
            <a:picLocks noChangeAspect="1"/>
          </p:cNvPicPr>
          <p:nvPr/>
        </p:nvPicPr>
        <p:blipFill>
          <a:blip r:embed="rId2"/>
          <a:stretch>
            <a:fillRect/>
          </a:stretch>
        </p:blipFill>
        <p:spPr>
          <a:xfrm>
            <a:off x="5611906" y="645458"/>
            <a:ext cx="6373905" cy="5827060"/>
          </a:xfrm>
          <a:prstGeom prst="rect">
            <a:avLst/>
          </a:prstGeom>
        </p:spPr>
      </p:pic>
    </p:spTree>
    <p:extLst>
      <p:ext uri="{BB962C8B-B14F-4D97-AF65-F5344CB8AC3E}">
        <p14:creationId xmlns:p14="http://schemas.microsoft.com/office/powerpoint/2010/main" val="1618590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293B3FB-4F2A-4095-960E-3B5FE5100F6E}"/>
              </a:ext>
            </a:extLst>
          </p:cNvPr>
          <p:cNvSpPr>
            <a:spLocks noGrp="1"/>
          </p:cNvSpPr>
          <p:nvPr>
            <p:ph sz="half" idx="1"/>
          </p:nvPr>
        </p:nvSpPr>
        <p:spPr>
          <a:xfrm>
            <a:off x="0" y="0"/>
            <a:ext cx="6019800" cy="6858000"/>
          </a:xfrm>
        </p:spPr>
        <p:txBody>
          <a:bodyPr>
            <a:normAutofit/>
          </a:bodyPr>
          <a:lstStyle/>
          <a:p>
            <a:pPr marL="0" indent="0" algn="ctr">
              <a:buNone/>
            </a:pPr>
            <a:r>
              <a:rPr lang="en-US" sz="1800" b="1" dirty="0">
                <a:solidFill>
                  <a:schemeClr val="accent1">
                    <a:lumMod val="75000"/>
                  </a:schemeClr>
                </a:solidFill>
                <a:latin typeface="Times New Roman" panose="02020603050405020304" pitchFamily="18" charset="0"/>
                <a:cs typeface="Times New Roman" panose="02020603050405020304" pitchFamily="18" charset="0"/>
              </a:rPr>
              <a:t>Exploring data based on tenure</a:t>
            </a:r>
          </a:p>
          <a:p>
            <a:pPr marL="0" indent="0" algn="ctr">
              <a:buNone/>
            </a:pPr>
            <a:endParaRPr lang="en-US" sz="1800" b="1" dirty="0">
              <a:solidFill>
                <a:schemeClr val="accent1">
                  <a:lumMod val="75000"/>
                </a:schemeClr>
              </a:solidFill>
              <a:latin typeface="Times New Roman" panose="02020603050405020304" pitchFamily="18" charset="0"/>
              <a:cs typeface="Times New Roman" panose="02020603050405020304" pitchFamily="18" charset="0"/>
            </a:endParaRPr>
          </a:p>
          <a:p>
            <a:pPr marL="0" indent="0" algn="ctr">
              <a:buNone/>
            </a:pPr>
            <a:endParaRPr lang="en-US" sz="1800" b="1" dirty="0">
              <a:solidFill>
                <a:schemeClr val="accent1">
                  <a:lumMod val="75000"/>
                </a:schemeClr>
              </a:solidFill>
              <a:latin typeface="Times New Roman" panose="02020603050405020304" pitchFamily="18" charset="0"/>
              <a:cs typeface="Times New Roman" panose="02020603050405020304" pitchFamily="18" charset="0"/>
            </a:endParaRPr>
          </a:p>
          <a:p>
            <a:pPr marL="0" indent="0" algn="ctr">
              <a:buNone/>
            </a:pPr>
            <a:endParaRPr lang="en-US" sz="1800" b="1" dirty="0">
              <a:solidFill>
                <a:schemeClr val="accent1">
                  <a:lumMod val="75000"/>
                </a:schemeClr>
              </a:solidFill>
              <a:latin typeface="Times New Roman" panose="02020603050405020304" pitchFamily="18" charset="0"/>
              <a:cs typeface="Times New Roman" panose="02020603050405020304" pitchFamily="18" charset="0"/>
            </a:endParaRPr>
          </a:p>
          <a:p>
            <a:pPr marL="0" indent="0" algn="ctr">
              <a:buNone/>
            </a:pPr>
            <a:endParaRPr lang="en-US" sz="1800" b="1" dirty="0">
              <a:solidFill>
                <a:schemeClr val="accent1">
                  <a:lumMod val="75000"/>
                </a:schemeClr>
              </a:solidFill>
              <a:latin typeface="Times New Roman" panose="02020603050405020304" pitchFamily="18" charset="0"/>
              <a:cs typeface="Times New Roman" panose="02020603050405020304" pitchFamily="18" charset="0"/>
            </a:endParaRPr>
          </a:p>
          <a:p>
            <a:pPr marL="0" indent="0" algn="ctr">
              <a:buNone/>
            </a:pPr>
            <a:endParaRPr lang="en-US" sz="1800" b="1" dirty="0">
              <a:solidFill>
                <a:schemeClr val="accent1">
                  <a:lumMod val="75000"/>
                </a:schemeClr>
              </a:solidFill>
              <a:latin typeface="Times New Roman" panose="02020603050405020304" pitchFamily="18" charset="0"/>
              <a:cs typeface="Times New Roman" panose="02020603050405020304" pitchFamily="18" charset="0"/>
            </a:endParaRPr>
          </a:p>
          <a:p>
            <a:pPr marL="0" indent="0" algn="ctr">
              <a:buNone/>
            </a:pPr>
            <a:endParaRPr lang="en-US" sz="1800" b="1" dirty="0">
              <a:solidFill>
                <a:schemeClr val="accent1">
                  <a:lumMod val="75000"/>
                </a:schemeClr>
              </a:solidFill>
              <a:latin typeface="Times New Roman" panose="02020603050405020304" pitchFamily="18" charset="0"/>
              <a:cs typeface="Times New Roman" panose="02020603050405020304" pitchFamily="18" charset="0"/>
            </a:endParaRPr>
          </a:p>
          <a:p>
            <a:pPr marL="0" indent="0" algn="ctr">
              <a:buNone/>
            </a:pPr>
            <a:endParaRPr lang="en-US" sz="1800" b="1" dirty="0">
              <a:solidFill>
                <a:schemeClr val="accent1">
                  <a:lumMod val="75000"/>
                </a:schemeClr>
              </a:solidFill>
              <a:latin typeface="Times New Roman" panose="02020603050405020304" pitchFamily="18" charset="0"/>
              <a:cs typeface="Times New Roman" panose="02020603050405020304" pitchFamily="18" charset="0"/>
            </a:endParaRPr>
          </a:p>
          <a:p>
            <a:pPr marL="0" indent="0" algn="ctr">
              <a:buNone/>
            </a:pPr>
            <a:endParaRPr lang="en-US" sz="1800" b="1" dirty="0">
              <a:solidFill>
                <a:schemeClr val="accent1">
                  <a:lumMod val="75000"/>
                </a:schemeClr>
              </a:solidFill>
              <a:latin typeface="Times New Roman" panose="02020603050405020304" pitchFamily="18" charset="0"/>
              <a:cs typeface="Times New Roman" panose="02020603050405020304" pitchFamily="18" charset="0"/>
            </a:endParaRPr>
          </a:p>
          <a:p>
            <a:pPr marL="0" indent="0" algn="ctr">
              <a:buNone/>
            </a:pPr>
            <a:endParaRPr lang="en-US" sz="1800" b="1" dirty="0">
              <a:solidFill>
                <a:schemeClr val="accent1">
                  <a:lumMod val="75000"/>
                </a:schemeClr>
              </a:solidFill>
              <a:latin typeface="Times New Roman" panose="02020603050405020304" pitchFamily="18" charset="0"/>
              <a:cs typeface="Times New Roman" panose="02020603050405020304" pitchFamily="18" charset="0"/>
            </a:endParaRPr>
          </a:p>
          <a:p>
            <a:pPr marL="0" indent="0">
              <a:buNone/>
            </a:pPr>
            <a:endParaRPr lang="en-US" sz="1600" dirty="0">
              <a:latin typeface="Times New Roman" panose="02020603050405020304" pitchFamily="18" charset="0"/>
              <a:cs typeface="Times New Roman" panose="02020603050405020304" pitchFamily="18" charset="0"/>
            </a:endParaRPr>
          </a:p>
          <a:p>
            <a:pPr marL="0" indent="0">
              <a:buNone/>
            </a:pPr>
            <a:endParaRPr lang="en-US" sz="1600" dirty="0">
              <a:latin typeface="Times New Roman" panose="02020603050405020304" pitchFamily="18" charset="0"/>
              <a:cs typeface="Times New Roman" panose="02020603050405020304" pitchFamily="18" charset="0"/>
            </a:endParaRPr>
          </a:p>
          <a:p>
            <a:pPr marL="0" indent="0" algn="just">
              <a:buNone/>
            </a:pPr>
            <a:r>
              <a:rPr lang="en-US" sz="1600" dirty="0">
                <a:latin typeface="Times New Roman" panose="02020603050405020304" pitchFamily="18" charset="0"/>
                <a:cs typeface="Times New Roman" panose="02020603050405020304" pitchFamily="18" charset="0"/>
              </a:rPr>
              <a:t>We can clearly see that the customers who were with us for 1 or 2 months or let’s say that the customers who used the services for short duration have churned out and the customers who have used the services for a long time have stayed .</a:t>
            </a:r>
          </a:p>
          <a:p>
            <a:pPr marL="0" indent="0" algn="just">
              <a:buNone/>
            </a:pPr>
            <a:r>
              <a:rPr lang="en-US" sz="1600" dirty="0">
                <a:latin typeface="Times New Roman" panose="02020603050405020304" pitchFamily="18" charset="0"/>
                <a:cs typeface="Times New Roman" panose="02020603050405020304" pitchFamily="18" charset="0"/>
              </a:rPr>
              <a:t>This could be because of the type of contract they may be in, based on this information let’s analyze Contract . </a:t>
            </a:r>
          </a:p>
          <a:p>
            <a:pPr marL="0" indent="0">
              <a:buNone/>
            </a:pPr>
            <a:endParaRPr lang="en-IN" sz="1800" b="1"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1936FD1D-98CD-42C2-A0E3-33CBF1153248}"/>
              </a:ext>
            </a:extLst>
          </p:cNvPr>
          <p:cNvSpPr>
            <a:spLocks noGrp="1"/>
          </p:cNvSpPr>
          <p:nvPr>
            <p:ph sz="half" idx="2"/>
          </p:nvPr>
        </p:nvSpPr>
        <p:spPr>
          <a:xfrm>
            <a:off x="6172199" y="-1"/>
            <a:ext cx="6019799" cy="6857999"/>
          </a:xfrm>
        </p:spPr>
        <p:txBody>
          <a:bodyPr>
            <a:normAutofit/>
          </a:bodyPr>
          <a:lstStyle/>
          <a:p>
            <a:pPr marL="0" indent="0" algn="ctr">
              <a:buNone/>
            </a:pPr>
            <a:r>
              <a:rPr lang="en-US" sz="1800" b="1" dirty="0">
                <a:solidFill>
                  <a:schemeClr val="accent1">
                    <a:lumMod val="75000"/>
                  </a:schemeClr>
                </a:solidFill>
                <a:latin typeface="Times New Roman" panose="02020603050405020304" pitchFamily="18" charset="0"/>
                <a:cs typeface="Times New Roman" panose="02020603050405020304" pitchFamily="18" charset="0"/>
              </a:rPr>
              <a:t>Exploring data based on Contract</a:t>
            </a:r>
          </a:p>
          <a:p>
            <a:pPr marL="0" indent="0">
              <a:buNone/>
            </a:pPr>
            <a:endParaRPr lang="en-US" sz="1800" b="1" dirty="0">
              <a:solidFill>
                <a:schemeClr val="accent1">
                  <a:lumMod val="75000"/>
                </a:schemeClr>
              </a:solidFill>
              <a:latin typeface="Times New Roman" panose="02020603050405020304" pitchFamily="18" charset="0"/>
              <a:cs typeface="Times New Roman" panose="02020603050405020304" pitchFamily="18" charset="0"/>
            </a:endParaRPr>
          </a:p>
          <a:p>
            <a:pPr marL="0" indent="0" algn="ctr">
              <a:buNone/>
            </a:pPr>
            <a:endParaRPr lang="en-US" sz="1800" b="1" dirty="0">
              <a:solidFill>
                <a:schemeClr val="accent1">
                  <a:lumMod val="75000"/>
                </a:schemeClr>
              </a:solidFill>
              <a:latin typeface="Times New Roman" panose="02020603050405020304" pitchFamily="18" charset="0"/>
              <a:cs typeface="Times New Roman" panose="02020603050405020304" pitchFamily="18" charset="0"/>
            </a:endParaRPr>
          </a:p>
          <a:p>
            <a:pPr marL="0" indent="0" algn="ctr">
              <a:buNone/>
            </a:pPr>
            <a:endParaRPr lang="en-US" sz="1800" b="1" dirty="0">
              <a:solidFill>
                <a:schemeClr val="accent1">
                  <a:lumMod val="75000"/>
                </a:schemeClr>
              </a:solidFill>
              <a:latin typeface="Times New Roman" panose="02020603050405020304" pitchFamily="18" charset="0"/>
              <a:cs typeface="Times New Roman" panose="02020603050405020304" pitchFamily="18" charset="0"/>
            </a:endParaRPr>
          </a:p>
          <a:p>
            <a:pPr marL="0" indent="0" algn="ctr">
              <a:buNone/>
            </a:pPr>
            <a:endParaRPr lang="en-US" sz="1800" b="1" dirty="0">
              <a:solidFill>
                <a:schemeClr val="accent1">
                  <a:lumMod val="75000"/>
                </a:schemeClr>
              </a:solidFill>
              <a:latin typeface="Times New Roman" panose="02020603050405020304" pitchFamily="18" charset="0"/>
              <a:cs typeface="Times New Roman" panose="02020603050405020304" pitchFamily="18" charset="0"/>
            </a:endParaRPr>
          </a:p>
          <a:p>
            <a:pPr marL="0" indent="0" algn="ctr">
              <a:buNone/>
            </a:pPr>
            <a:endParaRPr lang="en-US" sz="1800" b="1" dirty="0">
              <a:solidFill>
                <a:schemeClr val="accent1">
                  <a:lumMod val="75000"/>
                </a:schemeClr>
              </a:solidFill>
              <a:latin typeface="Times New Roman" panose="02020603050405020304" pitchFamily="18" charset="0"/>
              <a:cs typeface="Times New Roman" panose="02020603050405020304" pitchFamily="18" charset="0"/>
            </a:endParaRPr>
          </a:p>
          <a:p>
            <a:pPr marL="0" indent="0" algn="ctr">
              <a:buNone/>
            </a:pPr>
            <a:endParaRPr lang="en-US" sz="1800" b="1" dirty="0">
              <a:solidFill>
                <a:schemeClr val="accent1">
                  <a:lumMod val="75000"/>
                </a:schemeClr>
              </a:solidFill>
              <a:latin typeface="Times New Roman" panose="02020603050405020304" pitchFamily="18" charset="0"/>
              <a:cs typeface="Times New Roman" panose="02020603050405020304" pitchFamily="18" charset="0"/>
            </a:endParaRPr>
          </a:p>
          <a:p>
            <a:pPr marL="0" indent="0" algn="ctr">
              <a:buNone/>
            </a:pPr>
            <a:endParaRPr lang="en-US" sz="1800" b="1" dirty="0">
              <a:solidFill>
                <a:schemeClr val="accent1">
                  <a:lumMod val="75000"/>
                </a:schemeClr>
              </a:solidFill>
              <a:latin typeface="Times New Roman" panose="02020603050405020304" pitchFamily="18" charset="0"/>
              <a:cs typeface="Times New Roman" panose="02020603050405020304" pitchFamily="18" charset="0"/>
            </a:endParaRPr>
          </a:p>
          <a:p>
            <a:pPr marL="0" indent="0" algn="ctr">
              <a:buNone/>
            </a:pPr>
            <a:endParaRPr lang="en-US" sz="1800" b="1" dirty="0">
              <a:solidFill>
                <a:schemeClr val="accent1">
                  <a:lumMod val="75000"/>
                </a:schemeClr>
              </a:solidFill>
              <a:latin typeface="Times New Roman" panose="02020603050405020304" pitchFamily="18" charset="0"/>
              <a:cs typeface="Times New Roman" panose="02020603050405020304" pitchFamily="18" charset="0"/>
            </a:endParaRPr>
          </a:p>
          <a:p>
            <a:pPr marL="0" indent="0" algn="ctr">
              <a:buNone/>
            </a:pPr>
            <a:endParaRPr lang="en-US" sz="1800" b="1" dirty="0">
              <a:solidFill>
                <a:schemeClr val="accent1">
                  <a:lumMod val="75000"/>
                </a:schemeClr>
              </a:solidFill>
              <a:latin typeface="Times New Roman" panose="02020603050405020304" pitchFamily="18" charset="0"/>
              <a:cs typeface="Times New Roman" panose="02020603050405020304" pitchFamily="18" charset="0"/>
            </a:endParaRPr>
          </a:p>
          <a:p>
            <a:pPr marL="0" indent="0" algn="ctr">
              <a:buNone/>
            </a:pPr>
            <a:endParaRPr lang="en-US" sz="1800" b="1" dirty="0">
              <a:solidFill>
                <a:schemeClr val="accent1">
                  <a:lumMod val="75000"/>
                </a:schemeClr>
              </a:solidFill>
              <a:latin typeface="Times New Roman" panose="02020603050405020304" pitchFamily="18" charset="0"/>
              <a:cs typeface="Times New Roman" panose="02020603050405020304" pitchFamily="18" charset="0"/>
            </a:endParaRPr>
          </a:p>
          <a:p>
            <a:pPr marL="0" indent="0">
              <a:buNone/>
            </a:pPr>
            <a:endParaRPr lang="en-US" sz="1800" b="1" dirty="0">
              <a:solidFill>
                <a:schemeClr val="accent1">
                  <a:lumMod val="75000"/>
                </a:schemeClr>
              </a:solidFill>
              <a:latin typeface="Times New Roman" panose="02020603050405020304" pitchFamily="18" charset="0"/>
              <a:cs typeface="Times New Roman" panose="02020603050405020304" pitchFamily="18" charset="0"/>
            </a:endParaRPr>
          </a:p>
          <a:p>
            <a:pPr marL="0" indent="0">
              <a:buNone/>
            </a:pPr>
            <a:r>
              <a:rPr lang="en-US" sz="1600" dirty="0">
                <a:latin typeface="Times New Roman" panose="02020603050405020304" pitchFamily="18" charset="0"/>
                <a:cs typeface="Times New Roman" panose="02020603050405020304" pitchFamily="18" charset="0"/>
              </a:rPr>
              <a:t>No doubt the number of customers who used the services on month to month basis are more but still we can see that churn rate here is much higher, and people with long term contract of one or two years have stayed the possible reason could also be due to the service benefits that they may be getting . </a:t>
            </a:r>
          </a:p>
          <a:p>
            <a:pPr marL="0" indent="0">
              <a:buNone/>
            </a:pPr>
            <a:r>
              <a:rPr lang="en-US" sz="1600" dirty="0">
                <a:latin typeface="Times New Roman" panose="02020603050405020304" pitchFamily="18" charset="0"/>
                <a:cs typeface="Times New Roman" panose="02020603050405020304" pitchFamily="18" charset="0"/>
              </a:rPr>
              <a:t>We can work on customers using month-to –month service and can convince them by elaborating the benefits of long term service which can possibly lead to low churn rate. </a:t>
            </a:r>
          </a:p>
          <a:p>
            <a:pPr marL="0" indent="0" algn="ctr">
              <a:buNone/>
            </a:pPr>
            <a:endParaRPr lang="en-IN" sz="1800" dirty="0"/>
          </a:p>
        </p:txBody>
      </p:sp>
      <p:pic>
        <p:nvPicPr>
          <p:cNvPr id="5" name="Picture 4">
            <a:extLst>
              <a:ext uri="{FF2B5EF4-FFF2-40B4-BE49-F238E27FC236}">
                <a16:creationId xmlns:a16="http://schemas.microsoft.com/office/drawing/2014/main" id="{2C8DF1CB-CFAA-4429-BDFA-8AC48D91D444}"/>
              </a:ext>
            </a:extLst>
          </p:cNvPr>
          <p:cNvPicPr>
            <a:picLocks noChangeAspect="1"/>
          </p:cNvPicPr>
          <p:nvPr/>
        </p:nvPicPr>
        <p:blipFill>
          <a:blip r:embed="rId2"/>
          <a:stretch>
            <a:fillRect/>
          </a:stretch>
        </p:blipFill>
        <p:spPr>
          <a:xfrm>
            <a:off x="0" y="313520"/>
            <a:ext cx="6019799" cy="3702667"/>
          </a:xfrm>
          <a:prstGeom prst="rect">
            <a:avLst/>
          </a:prstGeom>
        </p:spPr>
      </p:pic>
      <p:pic>
        <p:nvPicPr>
          <p:cNvPr id="6" name="Picture 5">
            <a:extLst>
              <a:ext uri="{FF2B5EF4-FFF2-40B4-BE49-F238E27FC236}">
                <a16:creationId xmlns:a16="http://schemas.microsoft.com/office/drawing/2014/main" id="{7E8B356D-BB8A-4BC0-A731-E298FB178BF8}"/>
              </a:ext>
            </a:extLst>
          </p:cNvPr>
          <p:cNvPicPr>
            <a:picLocks noChangeAspect="1"/>
          </p:cNvPicPr>
          <p:nvPr/>
        </p:nvPicPr>
        <p:blipFill>
          <a:blip r:embed="rId3"/>
          <a:stretch>
            <a:fillRect/>
          </a:stretch>
        </p:blipFill>
        <p:spPr>
          <a:xfrm>
            <a:off x="6172198" y="416183"/>
            <a:ext cx="6019799" cy="3913769"/>
          </a:xfrm>
          <a:prstGeom prst="rect">
            <a:avLst/>
          </a:prstGeom>
        </p:spPr>
      </p:pic>
    </p:spTree>
    <p:extLst>
      <p:ext uri="{BB962C8B-B14F-4D97-AF65-F5344CB8AC3E}">
        <p14:creationId xmlns:p14="http://schemas.microsoft.com/office/powerpoint/2010/main" val="31737035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282A9-E2DA-453C-9B55-10CD6189D77B}"/>
              </a:ext>
            </a:extLst>
          </p:cNvPr>
          <p:cNvSpPr>
            <a:spLocks noGrp="1"/>
          </p:cNvSpPr>
          <p:nvPr>
            <p:ph type="title"/>
          </p:nvPr>
        </p:nvSpPr>
        <p:spPr>
          <a:xfrm>
            <a:off x="838200" y="18255"/>
            <a:ext cx="10515600" cy="438945"/>
          </a:xfrm>
        </p:spPr>
        <p:txBody>
          <a:bodyPr anchor="t">
            <a:normAutofit/>
          </a:bodyPr>
          <a:lstStyle/>
          <a:p>
            <a:pPr algn="ctr"/>
            <a:r>
              <a:rPr lang="en-US" sz="1800" b="1" dirty="0">
                <a:solidFill>
                  <a:schemeClr val="accent1">
                    <a:lumMod val="75000"/>
                  </a:schemeClr>
                </a:solidFill>
                <a:latin typeface="Times New Roman" panose="02020603050405020304" pitchFamily="18" charset="0"/>
                <a:cs typeface="Times New Roman" panose="02020603050405020304" pitchFamily="18" charset="0"/>
              </a:rPr>
              <a:t>Exploring all the services oriented columns </a:t>
            </a:r>
            <a:endParaRPr lang="en-IN" sz="1800" b="1"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803860D-0F76-4673-9ED8-24BF58713D8F}"/>
              </a:ext>
            </a:extLst>
          </p:cNvPr>
          <p:cNvSpPr>
            <a:spLocks noGrp="1"/>
          </p:cNvSpPr>
          <p:nvPr>
            <p:ph idx="1"/>
          </p:nvPr>
        </p:nvSpPr>
        <p:spPr>
          <a:xfrm>
            <a:off x="0" y="385482"/>
            <a:ext cx="12192000" cy="6472518"/>
          </a:xfrm>
        </p:spPr>
        <p:txBody>
          <a:bodyPr>
            <a:normAutofit/>
          </a:bodyPr>
          <a:lstStyle/>
          <a:p>
            <a:pPr marL="0" indent="0">
              <a:buNone/>
            </a:pPr>
            <a:r>
              <a:rPr lang="en-US" sz="1600" dirty="0">
                <a:latin typeface="Times New Roman" panose="02020603050405020304" pitchFamily="18" charset="0"/>
                <a:cs typeface="Times New Roman" panose="02020603050405020304" pitchFamily="18" charset="0"/>
              </a:rPr>
              <a:t>In this particular section since I could see a lot of </a:t>
            </a:r>
          </a:p>
          <a:p>
            <a:pPr marL="0" indent="0">
              <a:buNone/>
            </a:pPr>
            <a:r>
              <a:rPr lang="en-US" sz="1600" dirty="0">
                <a:latin typeface="Times New Roman" panose="02020603050405020304" pitchFamily="18" charset="0"/>
                <a:cs typeface="Times New Roman" panose="02020603050405020304" pitchFamily="18" charset="0"/>
              </a:rPr>
              <a:t>columns were representing services provided to</a:t>
            </a:r>
          </a:p>
          <a:p>
            <a:pPr marL="0" indent="0">
              <a:buNone/>
            </a:pPr>
            <a:r>
              <a:rPr lang="en-US" sz="1600" dirty="0">
                <a:latin typeface="Times New Roman" panose="02020603050405020304" pitchFamily="18" charset="0"/>
                <a:cs typeface="Times New Roman" panose="02020603050405020304" pitchFamily="18" charset="0"/>
              </a:rPr>
              <a:t>the customers so I created a subplot which has</a:t>
            </a:r>
          </a:p>
          <a:p>
            <a:pPr marL="0" indent="0">
              <a:buNone/>
            </a:pPr>
            <a:r>
              <a:rPr lang="en-US" sz="1600" dirty="0">
                <a:latin typeface="Times New Roman" panose="02020603050405020304" pitchFamily="18" charset="0"/>
                <a:cs typeface="Times New Roman" panose="02020603050405020304" pitchFamily="18" charset="0"/>
              </a:rPr>
              <a:t>helped me in analyzing these columns all together .</a:t>
            </a:r>
          </a:p>
          <a:p>
            <a:pPr marL="0" indent="0">
              <a:buNone/>
            </a:pPr>
            <a:r>
              <a:rPr lang="en-US" sz="1600" dirty="0">
                <a:latin typeface="Times New Roman" panose="02020603050405020304" pitchFamily="18" charset="0"/>
                <a:cs typeface="Times New Roman" panose="02020603050405020304" pitchFamily="18" charset="0"/>
              </a:rPr>
              <a:t>We can clearly see the comparison of how people </a:t>
            </a:r>
          </a:p>
          <a:p>
            <a:pPr marL="0" indent="0">
              <a:buNone/>
            </a:pPr>
            <a:r>
              <a:rPr lang="en-US" sz="1600" dirty="0">
                <a:latin typeface="Times New Roman" panose="02020603050405020304" pitchFamily="18" charset="0"/>
                <a:cs typeface="Times New Roman" panose="02020603050405020304" pitchFamily="18" charset="0"/>
              </a:rPr>
              <a:t>have Churned .</a:t>
            </a:r>
          </a:p>
          <a:p>
            <a:r>
              <a:rPr lang="en-US" sz="1600" dirty="0">
                <a:latin typeface="Times New Roman" panose="02020603050405020304" pitchFamily="18" charset="0"/>
                <a:cs typeface="Times New Roman" panose="02020603050405020304" pitchFamily="18" charset="0"/>
              </a:rPr>
              <a:t>The majority of customers who do not churn </a:t>
            </a:r>
          </a:p>
          <a:p>
            <a:pPr marL="0" indent="0">
              <a:buNone/>
            </a:pPr>
            <a:r>
              <a:rPr lang="en-US" sz="1600" dirty="0">
                <a:latin typeface="Times New Roman" panose="02020603050405020304" pitchFamily="18" charset="0"/>
                <a:cs typeface="Times New Roman" panose="02020603050405020304" pitchFamily="18" charset="0"/>
              </a:rPr>
              <a:t>      tend to have services like </a:t>
            </a:r>
            <a:r>
              <a:rPr lang="en-US" sz="1600" dirty="0">
                <a:highlight>
                  <a:srgbClr val="00FFFF"/>
                </a:highlight>
                <a:latin typeface="Times New Roman" panose="02020603050405020304" pitchFamily="18" charset="0"/>
                <a:cs typeface="Times New Roman" panose="02020603050405020304" pitchFamily="18" charset="0"/>
              </a:rPr>
              <a:t>Phone Service, </a:t>
            </a:r>
          </a:p>
          <a:p>
            <a:pPr marL="0" indent="0">
              <a:buNone/>
            </a:pPr>
            <a:r>
              <a:rPr lang="en-US" sz="1600" dirty="0">
                <a:highlight>
                  <a:srgbClr val="00FFFF"/>
                </a:highlight>
                <a:latin typeface="Times New Roman" panose="02020603050405020304" pitchFamily="18" charset="0"/>
                <a:cs typeface="Times New Roman" panose="02020603050405020304" pitchFamily="18" charset="0"/>
              </a:rPr>
              <a:t>      Internet Service (particularly DSL),  Online </a:t>
            </a:r>
          </a:p>
          <a:p>
            <a:pPr marL="0" indent="0">
              <a:buNone/>
            </a:pPr>
            <a:r>
              <a:rPr lang="en-US" sz="1600" dirty="0">
                <a:highlight>
                  <a:srgbClr val="00FFFF"/>
                </a:highlight>
                <a:latin typeface="Times New Roman" panose="02020603050405020304" pitchFamily="18" charset="0"/>
                <a:cs typeface="Times New Roman" panose="02020603050405020304" pitchFamily="18" charset="0"/>
              </a:rPr>
              <a:t>     Security and Tech support enabled</a:t>
            </a:r>
            <a:r>
              <a:rPr lang="en-US" sz="1600" dirty="0">
                <a:latin typeface="Times New Roman" panose="02020603050405020304" pitchFamily="18" charset="0"/>
                <a:cs typeface="Times New Roman" panose="02020603050405020304" pitchFamily="18" charset="0"/>
              </a:rPr>
              <a:t>.</a:t>
            </a:r>
          </a:p>
          <a:p>
            <a:r>
              <a:rPr lang="en-US" sz="1600" dirty="0">
                <a:latin typeface="Times New Roman" panose="02020603050405020304" pitchFamily="18" charset="0"/>
                <a:cs typeface="Times New Roman" panose="02020603050405020304" pitchFamily="18" charset="0"/>
              </a:rPr>
              <a:t>For services like </a:t>
            </a:r>
            <a:r>
              <a:rPr lang="en-US" sz="1600" dirty="0">
                <a:highlight>
                  <a:srgbClr val="00FFFF"/>
                </a:highlight>
                <a:latin typeface="Times New Roman" panose="02020603050405020304" pitchFamily="18" charset="0"/>
                <a:cs typeface="Times New Roman" panose="02020603050405020304" pitchFamily="18" charset="0"/>
              </a:rPr>
              <a:t>Online Backup , Streaming TV, </a:t>
            </a:r>
          </a:p>
          <a:p>
            <a:pPr marL="0" indent="0">
              <a:buNone/>
            </a:pPr>
            <a:r>
              <a:rPr lang="en-US" sz="1600" dirty="0">
                <a:highlight>
                  <a:srgbClr val="00FFFF"/>
                </a:highlight>
                <a:latin typeface="Times New Roman" panose="02020603050405020304" pitchFamily="18" charset="0"/>
                <a:cs typeface="Times New Roman" panose="02020603050405020304" pitchFamily="18" charset="0"/>
              </a:rPr>
              <a:t>     Device protection</a:t>
            </a:r>
            <a:r>
              <a:rPr lang="en-US" sz="1600" dirty="0">
                <a:latin typeface="Times New Roman" panose="02020603050405020304" pitchFamily="18" charset="0"/>
                <a:cs typeface="Times New Roman" panose="02020603050405020304" pitchFamily="18" charset="0"/>
              </a:rPr>
              <a:t> churn rates are noticeably </a:t>
            </a:r>
          </a:p>
          <a:p>
            <a:pPr marL="0" indent="0">
              <a:buNone/>
            </a:pPr>
            <a:r>
              <a:rPr lang="en-US" sz="1600" dirty="0">
                <a:latin typeface="Times New Roman" panose="02020603050405020304" pitchFamily="18" charset="0"/>
                <a:cs typeface="Times New Roman" panose="02020603050405020304" pitchFamily="18" charset="0"/>
              </a:rPr>
              <a:t>    higher when these services are not used or are </a:t>
            </a:r>
          </a:p>
          <a:p>
            <a:pPr marL="0" indent="0">
              <a:buNone/>
            </a:pPr>
            <a:r>
              <a:rPr lang="en-US" sz="1600" dirty="0">
                <a:latin typeface="Times New Roman" panose="02020603050405020304" pitchFamily="18" charset="0"/>
                <a:cs typeface="Times New Roman" panose="02020603050405020304" pitchFamily="18" charset="0"/>
              </a:rPr>
              <a:t>    unavailable.</a:t>
            </a:r>
          </a:p>
          <a:p>
            <a:r>
              <a:rPr lang="en-US" sz="1600" dirty="0">
                <a:latin typeface="Times New Roman" panose="02020603050405020304" pitchFamily="18" charset="0"/>
                <a:cs typeface="Times New Roman" panose="02020603050405020304" pitchFamily="18" charset="0"/>
              </a:rPr>
              <a:t>The charts emphasize the relationship </a:t>
            </a:r>
          </a:p>
          <a:p>
            <a:pPr marL="0" indent="0">
              <a:buNone/>
            </a:pPr>
            <a:r>
              <a:rPr lang="en-US" sz="1600" dirty="0">
                <a:latin typeface="Times New Roman" panose="02020603050405020304" pitchFamily="18" charset="0"/>
                <a:cs typeface="Times New Roman" panose="02020603050405020304" pitchFamily="18" charset="0"/>
              </a:rPr>
              <a:t>    between service usage and customer churn.</a:t>
            </a:r>
          </a:p>
          <a:p>
            <a:pPr marL="0" indent="0">
              <a:buNone/>
            </a:pPr>
            <a:endParaRPr lang="en-IN" sz="16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A0C84230-2CF6-4A16-9393-E8B56FB1138A}"/>
              </a:ext>
            </a:extLst>
          </p:cNvPr>
          <p:cNvPicPr>
            <a:picLocks noChangeAspect="1"/>
          </p:cNvPicPr>
          <p:nvPr/>
        </p:nvPicPr>
        <p:blipFill>
          <a:blip r:embed="rId2"/>
          <a:stretch>
            <a:fillRect/>
          </a:stretch>
        </p:blipFill>
        <p:spPr>
          <a:xfrm>
            <a:off x="4228410" y="385482"/>
            <a:ext cx="7963590" cy="6472518"/>
          </a:xfrm>
          <a:prstGeom prst="rect">
            <a:avLst/>
          </a:prstGeom>
        </p:spPr>
      </p:pic>
    </p:spTree>
    <p:extLst>
      <p:ext uri="{BB962C8B-B14F-4D97-AF65-F5344CB8AC3E}">
        <p14:creationId xmlns:p14="http://schemas.microsoft.com/office/powerpoint/2010/main" val="30825148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B8716-D05B-46FB-A235-E71B116F55D0}"/>
              </a:ext>
            </a:extLst>
          </p:cNvPr>
          <p:cNvSpPr>
            <a:spLocks noGrp="1"/>
          </p:cNvSpPr>
          <p:nvPr>
            <p:ph type="title"/>
          </p:nvPr>
        </p:nvSpPr>
        <p:spPr>
          <a:xfrm>
            <a:off x="806823" y="123077"/>
            <a:ext cx="10515600" cy="746499"/>
          </a:xfrm>
        </p:spPr>
        <p:txBody>
          <a:bodyPr anchor="t">
            <a:normAutofit fontScale="90000"/>
          </a:bodyPr>
          <a:lstStyle/>
          <a:p>
            <a:pPr algn="ctr"/>
            <a:r>
              <a:rPr lang="en-US" sz="1800" b="1" dirty="0">
                <a:solidFill>
                  <a:schemeClr val="accent1">
                    <a:lumMod val="75000"/>
                  </a:schemeClr>
                </a:solidFill>
                <a:latin typeface="Times New Roman" panose="02020603050405020304" pitchFamily="18" charset="0"/>
                <a:cs typeface="Times New Roman" panose="02020603050405020304" pitchFamily="18" charset="0"/>
              </a:rPr>
              <a:t>Exploring data based on Payment method</a:t>
            </a:r>
            <a:br>
              <a:rPr lang="en-US" sz="1800" b="1" dirty="0">
                <a:solidFill>
                  <a:schemeClr val="accent1">
                    <a:lumMod val="75000"/>
                  </a:schemeClr>
                </a:solidFill>
                <a:latin typeface="Times New Roman" panose="02020603050405020304" pitchFamily="18" charset="0"/>
                <a:cs typeface="Times New Roman" panose="02020603050405020304" pitchFamily="18" charset="0"/>
              </a:rPr>
            </a:br>
            <a:br>
              <a:rPr lang="en-US" sz="1800" b="1" dirty="0">
                <a:solidFill>
                  <a:schemeClr val="accent1">
                    <a:lumMod val="75000"/>
                  </a:schemeClr>
                </a:solidFill>
                <a:latin typeface="Times New Roman" panose="02020603050405020304" pitchFamily="18" charset="0"/>
                <a:cs typeface="Times New Roman" panose="02020603050405020304" pitchFamily="18" charset="0"/>
              </a:rPr>
            </a:br>
            <a:r>
              <a:rPr lang="en-US" sz="1800" b="1" dirty="0">
                <a:solidFill>
                  <a:schemeClr val="accent1">
                    <a:lumMod val="75000"/>
                  </a:schemeClr>
                </a:solidFill>
                <a:latin typeface="Times New Roman" panose="02020603050405020304" pitchFamily="18" charset="0"/>
                <a:cs typeface="Times New Roman" panose="02020603050405020304" pitchFamily="18" charset="0"/>
              </a:rPr>
              <a:t>  </a:t>
            </a:r>
            <a:endParaRPr lang="en-IN" sz="1800" b="1"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6" name="Content Placeholder 5">
            <a:extLst>
              <a:ext uri="{FF2B5EF4-FFF2-40B4-BE49-F238E27FC236}">
                <a16:creationId xmlns:a16="http://schemas.microsoft.com/office/drawing/2014/main" id="{7EAB7D8F-40FF-47A5-954A-4813BA43135B}"/>
              </a:ext>
            </a:extLst>
          </p:cNvPr>
          <p:cNvSpPr>
            <a:spLocks noGrp="1"/>
          </p:cNvSpPr>
          <p:nvPr>
            <p:ph idx="1"/>
          </p:nvPr>
        </p:nvSpPr>
        <p:spPr>
          <a:xfrm>
            <a:off x="89647" y="869576"/>
            <a:ext cx="12012706" cy="5307387"/>
          </a:xfrm>
        </p:spPr>
        <p:txBody>
          <a:bodyPr>
            <a:normAutofit/>
          </a:bodyPr>
          <a:lstStyle/>
          <a:p>
            <a:pPr marL="0" indent="0">
              <a:buNone/>
            </a:pPr>
            <a:r>
              <a:rPr lang="en-US" sz="1600" dirty="0">
                <a:latin typeface="Times New Roman" panose="02020603050405020304" pitchFamily="18" charset="0"/>
                <a:cs typeface="Times New Roman" panose="02020603050405020304" pitchFamily="18" charset="0"/>
              </a:rPr>
              <a:t>It is observed that for some reason customers using </a:t>
            </a:r>
          </a:p>
          <a:p>
            <a:pPr marL="0" indent="0">
              <a:buNone/>
            </a:pPr>
            <a:r>
              <a:rPr lang="en-US" sz="1600" dirty="0">
                <a:latin typeface="Times New Roman" panose="02020603050405020304" pitchFamily="18" charset="0"/>
                <a:cs typeface="Times New Roman" panose="02020603050405020304" pitchFamily="18" charset="0"/>
              </a:rPr>
              <a:t>Electronic check have churned a lot , however the ratio </a:t>
            </a:r>
          </a:p>
          <a:p>
            <a:pPr marL="0" indent="0">
              <a:buNone/>
            </a:pPr>
            <a:r>
              <a:rPr lang="en-US" sz="1600" dirty="0">
                <a:latin typeface="Times New Roman" panose="02020603050405020304" pitchFamily="18" charset="0"/>
                <a:cs typeface="Times New Roman" panose="02020603050405020304" pitchFamily="18" charset="0"/>
              </a:rPr>
              <a:t>of customers using  mailed check / bank transfer</a:t>
            </a:r>
          </a:p>
          <a:p>
            <a:pPr marL="0" indent="0">
              <a:buNone/>
            </a:pPr>
            <a:r>
              <a:rPr lang="en-US" sz="1600" dirty="0">
                <a:latin typeface="Times New Roman" panose="02020603050405020304" pitchFamily="18" charset="0"/>
                <a:cs typeface="Times New Roman" panose="02020603050405020304" pitchFamily="18" charset="0"/>
              </a:rPr>
              <a:t>(automatic )/ credit card (automatic) is very low.</a:t>
            </a:r>
          </a:p>
          <a:p>
            <a:pPr marL="0" indent="0">
              <a:buNone/>
            </a:pPr>
            <a:endParaRPr lang="en-US" sz="1600" dirty="0">
              <a:latin typeface="Times New Roman" panose="02020603050405020304" pitchFamily="18" charset="0"/>
              <a:cs typeface="Times New Roman" panose="02020603050405020304" pitchFamily="18" charset="0"/>
            </a:endParaRPr>
          </a:p>
          <a:p>
            <a:pPr marL="0" indent="0">
              <a:buNone/>
            </a:pPr>
            <a:r>
              <a:rPr lang="en-US" sz="1600" dirty="0">
                <a:latin typeface="Times New Roman" panose="02020603050405020304" pitchFamily="18" charset="0"/>
                <a:cs typeface="Times New Roman" panose="02020603050405020304" pitchFamily="18" charset="0"/>
              </a:rPr>
              <a:t>One possible reason for this preference is the </a:t>
            </a:r>
          </a:p>
          <a:p>
            <a:pPr marL="0" indent="0">
              <a:buNone/>
            </a:pPr>
            <a:r>
              <a:rPr lang="en-US" sz="1600" dirty="0">
                <a:latin typeface="Times New Roman" panose="02020603050405020304" pitchFamily="18" charset="0"/>
                <a:cs typeface="Times New Roman" panose="02020603050405020304" pitchFamily="18" charset="0"/>
              </a:rPr>
              <a:t>convenience and reliability of automatic payments, </a:t>
            </a:r>
          </a:p>
          <a:p>
            <a:pPr marL="0" indent="0">
              <a:buNone/>
            </a:pPr>
            <a:r>
              <a:rPr lang="en-US" sz="1600" dirty="0">
                <a:latin typeface="Times New Roman" panose="02020603050405020304" pitchFamily="18" charset="0"/>
                <a:cs typeface="Times New Roman" panose="02020603050405020304" pitchFamily="18" charset="0"/>
              </a:rPr>
              <a:t>which reduce the chance of missed or late payments. </a:t>
            </a:r>
          </a:p>
          <a:p>
            <a:pPr marL="0" indent="0">
              <a:buNone/>
            </a:pPr>
            <a:r>
              <a:rPr lang="en-US" sz="1600" dirty="0">
                <a:latin typeface="Times New Roman" panose="02020603050405020304" pitchFamily="18" charset="0"/>
                <a:cs typeface="Times New Roman" panose="02020603050405020304" pitchFamily="18" charset="0"/>
              </a:rPr>
              <a:t>This ease of use may lead to better customer </a:t>
            </a:r>
          </a:p>
          <a:p>
            <a:pPr marL="0" indent="0">
              <a:buNone/>
            </a:pPr>
            <a:r>
              <a:rPr lang="en-US" sz="1600" dirty="0">
                <a:latin typeface="Times New Roman" panose="02020603050405020304" pitchFamily="18" charset="0"/>
                <a:cs typeface="Times New Roman" panose="02020603050405020304" pitchFamily="18" charset="0"/>
              </a:rPr>
              <a:t>satisfaction and retention. </a:t>
            </a:r>
          </a:p>
          <a:p>
            <a:pPr marL="0" indent="0">
              <a:buNone/>
            </a:pPr>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On the other hand, </a:t>
            </a:r>
            <a:r>
              <a:rPr lang="en-US" sz="1600" b="1" dirty="0">
                <a:latin typeface="Times New Roman" panose="02020603050405020304" pitchFamily="18" charset="0"/>
                <a:cs typeface="Times New Roman" panose="02020603050405020304" pitchFamily="18" charset="0"/>
              </a:rPr>
              <a:t>electronic checks</a:t>
            </a:r>
            <a:r>
              <a:rPr lang="en-US" sz="1600" dirty="0">
                <a:latin typeface="Times New Roman" panose="02020603050405020304" pitchFamily="18" charset="0"/>
                <a:cs typeface="Times New Roman" panose="02020603050405020304" pitchFamily="18" charset="0"/>
              </a:rPr>
              <a:t>, while still popular, </a:t>
            </a:r>
          </a:p>
          <a:p>
            <a:pPr marL="0" indent="0">
              <a:buNone/>
            </a:pPr>
            <a:r>
              <a:rPr lang="en-US" sz="1600" dirty="0">
                <a:latin typeface="Times New Roman" panose="02020603050405020304" pitchFamily="18" charset="0"/>
                <a:cs typeface="Times New Roman" panose="02020603050405020304" pitchFamily="18" charset="0"/>
              </a:rPr>
              <a:t>have a higher churn rate. This could be due to the </a:t>
            </a:r>
          </a:p>
          <a:p>
            <a:pPr marL="0" indent="0">
              <a:buNone/>
            </a:pPr>
            <a:r>
              <a:rPr lang="en-US" sz="1600" dirty="0">
                <a:latin typeface="Times New Roman" panose="02020603050405020304" pitchFamily="18" charset="0"/>
                <a:cs typeface="Times New Roman" panose="02020603050405020304" pitchFamily="18" charset="0"/>
              </a:rPr>
              <a:t>manual nature of this payment method, which may</a:t>
            </a:r>
          </a:p>
          <a:p>
            <a:pPr marL="0" indent="0">
              <a:buNone/>
            </a:pPr>
            <a:r>
              <a:rPr lang="en-US" sz="1600" dirty="0">
                <a:latin typeface="Times New Roman" panose="02020603050405020304" pitchFamily="18" charset="0"/>
                <a:cs typeface="Times New Roman" panose="02020603050405020304" pitchFamily="18" charset="0"/>
              </a:rPr>
              <a:t>require more effort from customers </a:t>
            </a:r>
            <a:endParaRPr lang="en-IN" sz="1600"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0E02524E-3D69-472F-8146-C2F1F186F393}"/>
              </a:ext>
            </a:extLst>
          </p:cNvPr>
          <p:cNvPicPr>
            <a:picLocks noChangeAspect="1"/>
          </p:cNvPicPr>
          <p:nvPr/>
        </p:nvPicPr>
        <p:blipFill>
          <a:blip r:embed="rId2"/>
          <a:stretch>
            <a:fillRect/>
          </a:stretch>
        </p:blipFill>
        <p:spPr>
          <a:xfrm>
            <a:off x="4867835" y="1024186"/>
            <a:ext cx="7234518" cy="4964238"/>
          </a:xfrm>
          <a:prstGeom prst="rect">
            <a:avLst/>
          </a:prstGeom>
        </p:spPr>
      </p:pic>
    </p:spTree>
    <p:extLst>
      <p:ext uri="{BB962C8B-B14F-4D97-AF65-F5344CB8AC3E}">
        <p14:creationId xmlns:p14="http://schemas.microsoft.com/office/powerpoint/2010/main" val="56517101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1323</TotalTime>
  <Words>1306</Words>
  <Application>Microsoft Office PowerPoint</Application>
  <PresentationFormat>Widescreen</PresentationFormat>
  <Paragraphs>161</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Times New Roman</vt:lpstr>
      <vt:lpstr>Office Theme</vt:lpstr>
      <vt:lpstr>Telco Customer Churn Analysis </vt:lpstr>
      <vt:lpstr>PowerPoint Presentation</vt:lpstr>
      <vt:lpstr>PowerPoint Presentation</vt:lpstr>
      <vt:lpstr>Moving to Analysis part we need that know the how many customers have churned </vt:lpstr>
      <vt:lpstr>PowerPoint Presentation</vt:lpstr>
      <vt:lpstr>Analyzing dataset based on Senior Citizen using a stacked bar chart </vt:lpstr>
      <vt:lpstr>PowerPoint Presentation</vt:lpstr>
      <vt:lpstr>Exploring all the services oriented columns </vt:lpstr>
      <vt:lpstr>Exploring data based on Payment method    </vt:lpstr>
      <vt:lpstr>Executive 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Telco Customer Churn Analysis</dc:title>
  <dc:creator>Maithily Shri</dc:creator>
  <cp:lastModifiedBy>Maithily Shri</cp:lastModifiedBy>
  <cp:revision>35</cp:revision>
  <dcterms:created xsi:type="dcterms:W3CDTF">2024-09-29T17:30:54Z</dcterms:created>
  <dcterms:modified xsi:type="dcterms:W3CDTF">2024-10-03T07:26:47Z</dcterms:modified>
</cp:coreProperties>
</file>