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4D47C3-FCD7-4CBB-82E8-D9CA4A4873B6}">
  <a:tblStyle styleId="{064D47C3-FCD7-4CBB-82E8-D9CA4A4873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ae97da4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ae97da4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ae97da4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ae97da4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e97da44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e97da44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e97da44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e97da44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ae97da44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ae97da44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ae97da4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ae97da4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ae97da44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ae97da4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ae97da44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ae97da44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ae97da44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ae97da44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ae97da44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ae97da44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a6c0a82b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a6c0a82b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ae97da44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ae97da44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ae97da44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ae97da44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ae97da44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ae97da4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a6c0a82b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a6c0a82b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a6c0a82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a6c0a82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ae97da4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ae97da4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ae97da44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ae97da44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ae97da4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ae97da4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ae97da44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ae97da44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ae97da4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ae97da4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95275" y="660475"/>
            <a:ext cx="6439800" cy="86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a:t>
            </a:r>
            <a:r>
              <a:rPr lang="en"/>
              <a:t>Analytics</a:t>
            </a:r>
            <a:r>
              <a:rPr lang="en"/>
              <a:t> Project</a:t>
            </a:r>
            <a:endParaRPr/>
          </a:p>
        </p:txBody>
      </p:sp>
      <p:sp>
        <p:nvSpPr>
          <p:cNvPr id="64" name="Google Shape;64;p13"/>
          <p:cNvSpPr txBox="1"/>
          <p:nvPr>
            <p:ph idx="1" type="subTitle"/>
          </p:nvPr>
        </p:nvSpPr>
        <p:spPr>
          <a:xfrm>
            <a:off x="1644875" y="1970500"/>
            <a:ext cx="5783400" cy="9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Customized Anime </a:t>
            </a:r>
            <a:r>
              <a:rPr lang="en"/>
              <a:t>Recommendations</a:t>
            </a:r>
            <a:r>
              <a:rPr lang="en"/>
              <a:t>  for Users</a:t>
            </a:r>
            <a:endParaRPr/>
          </a:p>
        </p:txBody>
      </p:sp>
      <p:sp>
        <p:nvSpPr>
          <p:cNvPr id="65" name="Google Shape;65;p13"/>
          <p:cNvSpPr txBox="1"/>
          <p:nvPr/>
        </p:nvSpPr>
        <p:spPr>
          <a:xfrm>
            <a:off x="2544900" y="3098950"/>
            <a:ext cx="40542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Presented by: Maithreyee B Bharadwaj</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Email: maithreyee95@gmail.com</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Date: 25 July 2023</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33025"/>
            <a:ext cx="2898000" cy="52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00FFFF"/>
                </a:solidFill>
              </a:rPr>
              <a:t>2.Score</a:t>
            </a:r>
            <a:endParaRPr sz="2400">
              <a:solidFill>
                <a:srgbClr val="00FFFF"/>
              </a:solidFill>
            </a:endParaRPr>
          </a:p>
        </p:txBody>
      </p:sp>
      <p:sp>
        <p:nvSpPr>
          <p:cNvPr id="126" name="Google Shape;126;p22"/>
          <p:cNvSpPr txBox="1"/>
          <p:nvPr/>
        </p:nvSpPr>
        <p:spPr>
          <a:xfrm>
            <a:off x="5597575" y="562825"/>
            <a:ext cx="3368400" cy="448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graph on the left hand side shows the percentage of scores for various anime.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can be observed that 22% of the anime </a:t>
            </a:r>
            <a:r>
              <a:rPr lang="en" sz="1200">
                <a:solidFill>
                  <a:schemeClr val="dk1"/>
                </a:solidFill>
                <a:latin typeface="Roboto"/>
                <a:ea typeface="Roboto"/>
                <a:cs typeface="Roboto"/>
                <a:sym typeface="Roboto"/>
              </a:rPr>
              <a:t>having</a:t>
            </a:r>
            <a:r>
              <a:rPr lang="en" sz="1200">
                <a:solidFill>
                  <a:schemeClr val="dk1"/>
                </a:solidFill>
                <a:latin typeface="Roboto"/>
                <a:ea typeface="Roboto"/>
                <a:cs typeface="Roboto"/>
                <a:sym typeface="Roboto"/>
              </a:rPr>
              <a:t> a score of 10.</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percentage of each score gradually decreases.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Further analysis have to be done to get more users to rate an anime.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order to get the top 5 animes with highest average score, it has to be rated by at least 100 users.</a:t>
            </a:r>
            <a:endParaRPr sz="1200">
              <a:solidFill>
                <a:schemeClr val="dk1"/>
              </a:solidFill>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97375" y="715225"/>
            <a:ext cx="5347799" cy="4212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64200" y="-186800"/>
            <a:ext cx="8368200" cy="63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000">
                <a:solidFill>
                  <a:srgbClr val="B4A7D6"/>
                </a:solidFill>
              </a:rPr>
              <a:t>3.</a:t>
            </a:r>
            <a:r>
              <a:rPr b="1" lang="en" sz="2000">
                <a:solidFill>
                  <a:srgbClr val="B4A7D6"/>
                </a:solidFill>
              </a:rPr>
              <a:t> Gender</a:t>
            </a:r>
            <a:endParaRPr b="1" sz="2000">
              <a:solidFill>
                <a:srgbClr val="B4A7D6"/>
              </a:solidFill>
            </a:endParaRPr>
          </a:p>
        </p:txBody>
      </p:sp>
      <p:sp>
        <p:nvSpPr>
          <p:cNvPr id="133" name="Google Shape;133;p23"/>
          <p:cNvSpPr txBox="1"/>
          <p:nvPr/>
        </p:nvSpPr>
        <p:spPr>
          <a:xfrm>
            <a:off x="264200" y="445000"/>
            <a:ext cx="8879700" cy="11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00"/>
                </a:solidFill>
                <a:latin typeface="Roboto"/>
                <a:ea typeface="Roboto"/>
                <a:cs typeface="Roboto"/>
                <a:sym typeface="Roboto"/>
              </a:rPr>
              <a:t>The three values under gender include: </a:t>
            </a:r>
            <a:endParaRPr sz="1000">
              <a:solidFill>
                <a:srgbClr val="FFFF00"/>
              </a:solidFill>
              <a:latin typeface="Roboto"/>
              <a:ea typeface="Roboto"/>
              <a:cs typeface="Roboto"/>
              <a:sym typeface="Roboto"/>
            </a:endParaRPr>
          </a:p>
          <a:p>
            <a:pPr indent="-292100" lvl="0" marL="457200" rtl="0" algn="l">
              <a:spcBef>
                <a:spcPts val="0"/>
              </a:spcBef>
              <a:spcAft>
                <a:spcPts val="0"/>
              </a:spcAft>
              <a:buClr>
                <a:srgbClr val="FFFF00"/>
              </a:buClr>
              <a:buSzPts val="1000"/>
              <a:buFont typeface="Roboto"/>
              <a:buChar char="●"/>
            </a:pPr>
            <a:r>
              <a:rPr lang="en" sz="1000">
                <a:solidFill>
                  <a:srgbClr val="FFFF00"/>
                </a:solidFill>
                <a:latin typeface="Roboto"/>
                <a:ea typeface="Roboto"/>
                <a:cs typeface="Roboto"/>
                <a:sym typeface="Roboto"/>
              </a:rPr>
              <a:t>Male</a:t>
            </a:r>
            <a:endParaRPr sz="1000">
              <a:solidFill>
                <a:srgbClr val="FFFF00"/>
              </a:solidFill>
              <a:latin typeface="Roboto"/>
              <a:ea typeface="Roboto"/>
              <a:cs typeface="Roboto"/>
              <a:sym typeface="Roboto"/>
            </a:endParaRPr>
          </a:p>
          <a:p>
            <a:pPr indent="-292100" lvl="0" marL="457200" rtl="0" algn="l">
              <a:spcBef>
                <a:spcPts val="0"/>
              </a:spcBef>
              <a:spcAft>
                <a:spcPts val="0"/>
              </a:spcAft>
              <a:buClr>
                <a:srgbClr val="FFFF00"/>
              </a:buClr>
              <a:buSzPts val="1000"/>
              <a:buFont typeface="Roboto"/>
              <a:buChar char="●"/>
            </a:pPr>
            <a:r>
              <a:rPr lang="en" sz="1000">
                <a:solidFill>
                  <a:srgbClr val="FFFF00"/>
                </a:solidFill>
                <a:latin typeface="Roboto"/>
                <a:ea typeface="Roboto"/>
                <a:cs typeface="Roboto"/>
                <a:sym typeface="Roboto"/>
              </a:rPr>
              <a:t>Female</a:t>
            </a:r>
            <a:endParaRPr sz="1000">
              <a:solidFill>
                <a:srgbClr val="FFFF00"/>
              </a:solidFill>
              <a:latin typeface="Roboto"/>
              <a:ea typeface="Roboto"/>
              <a:cs typeface="Roboto"/>
              <a:sym typeface="Roboto"/>
            </a:endParaRPr>
          </a:p>
          <a:p>
            <a:pPr indent="-292100" lvl="0" marL="457200" rtl="0" algn="l">
              <a:spcBef>
                <a:spcPts val="0"/>
              </a:spcBef>
              <a:spcAft>
                <a:spcPts val="0"/>
              </a:spcAft>
              <a:buClr>
                <a:srgbClr val="FFFF00"/>
              </a:buClr>
              <a:buSzPts val="1000"/>
              <a:buFont typeface="Roboto"/>
              <a:buChar char="●"/>
            </a:pPr>
            <a:r>
              <a:rPr lang="en" sz="1000">
                <a:solidFill>
                  <a:srgbClr val="FFFF00"/>
                </a:solidFill>
                <a:latin typeface="Roboto"/>
                <a:ea typeface="Roboto"/>
                <a:cs typeface="Roboto"/>
                <a:sym typeface="Roboto"/>
              </a:rPr>
              <a:t>Non-Binary</a:t>
            </a:r>
            <a:endParaRPr sz="1000">
              <a:solidFill>
                <a:srgbClr val="FFFF00"/>
              </a:solidFill>
              <a:latin typeface="Roboto"/>
              <a:ea typeface="Roboto"/>
              <a:cs typeface="Roboto"/>
              <a:sym typeface="Roboto"/>
            </a:endParaRPr>
          </a:p>
          <a:p>
            <a:pPr indent="0" lvl="0" marL="0" rtl="0" algn="l">
              <a:spcBef>
                <a:spcPts val="0"/>
              </a:spcBef>
              <a:spcAft>
                <a:spcPts val="0"/>
              </a:spcAft>
              <a:buNone/>
            </a:pPr>
            <a:r>
              <a:rPr lang="en" sz="1000">
                <a:solidFill>
                  <a:srgbClr val="FFFF00"/>
                </a:solidFill>
                <a:latin typeface="Roboto"/>
                <a:ea typeface="Roboto"/>
                <a:cs typeface="Roboto"/>
                <a:sym typeface="Roboto"/>
              </a:rPr>
              <a:t>                    Below is a graph showing  how each gender rates an anime. </a:t>
            </a:r>
            <a:endParaRPr sz="1000">
              <a:solidFill>
                <a:srgbClr val="FFFF00"/>
              </a:solidFill>
              <a:latin typeface="Roboto"/>
              <a:ea typeface="Roboto"/>
              <a:cs typeface="Roboto"/>
              <a:sym typeface="Roboto"/>
            </a:endParaRPr>
          </a:p>
          <a:p>
            <a:pPr indent="0" lvl="0" marL="0" rtl="0" algn="l">
              <a:spcBef>
                <a:spcPts val="0"/>
              </a:spcBef>
              <a:spcAft>
                <a:spcPts val="0"/>
              </a:spcAft>
              <a:buNone/>
            </a:pPr>
            <a:r>
              <a:rPr b="1" i="1" lang="en" sz="1000">
                <a:solidFill>
                  <a:srgbClr val="FFFF00"/>
                </a:solidFill>
                <a:latin typeface="Roboto"/>
                <a:ea typeface="Roboto"/>
                <a:cs typeface="Roboto"/>
                <a:sym typeface="Roboto"/>
              </a:rPr>
              <a:t>Insight:-It turns out that male users are more consistent in rating an anime than female users.</a:t>
            </a:r>
            <a:endParaRPr b="1" i="1" sz="1000">
              <a:solidFill>
                <a:srgbClr val="FFFF00"/>
              </a:solidFill>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41275" y="1683400"/>
            <a:ext cx="8454176" cy="346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6167250" y="379800"/>
            <a:ext cx="2575800" cy="41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These graphs show the top 5 most watched animes among the various genders.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X-axis = Anime Title</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Y-axis = Avg Score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Condition -The </a:t>
            </a:r>
            <a:r>
              <a:rPr lang="en">
                <a:solidFill>
                  <a:schemeClr val="dk1"/>
                </a:solidFill>
                <a:latin typeface="Roboto"/>
                <a:ea typeface="Roboto"/>
                <a:cs typeface="Roboto"/>
                <a:sym typeface="Roboto"/>
              </a:rPr>
              <a:t>number</a:t>
            </a:r>
            <a:r>
              <a:rPr lang="en">
                <a:solidFill>
                  <a:schemeClr val="dk1"/>
                </a:solidFill>
                <a:latin typeface="Roboto"/>
                <a:ea typeface="Roboto"/>
                <a:cs typeface="Roboto"/>
                <a:sym typeface="Roboto"/>
              </a:rPr>
              <a:t> of users who </a:t>
            </a:r>
            <a:r>
              <a:rPr lang="en">
                <a:solidFill>
                  <a:schemeClr val="dk1"/>
                </a:solidFill>
                <a:latin typeface="Roboto"/>
                <a:ea typeface="Roboto"/>
                <a:cs typeface="Roboto"/>
                <a:sym typeface="Roboto"/>
              </a:rPr>
              <a:t>have</a:t>
            </a:r>
            <a:r>
              <a:rPr lang="en">
                <a:solidFill>
                  <a:schemeClr val="dk1"/>
                </a:solidFill>
                <a:latin typeface="Roboto"/>
                <a:ea typeface="Roboto"/>
                <a:cs typeface="Roboto"/>
                <a:sym typeface="Roboto"/>
              </a:rPr>
              <a:t> watched a particular anime and given a score should be more than 100.</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Reason- To prevent animes which are watched by just 1 or 2 users and have been given the </a:t>
            </a:r>
            <a:r>
              <a:rPr lang="en">
                <a:solidFill>
                  <a:schemeClr val="dk1"/>
                </a:solidFill>
                <a:latin typeface="Roboto"/>
                <a:ea typeface="Roboto"/>
                <a:cs typeface="Roboto"/>
                <a:sym typeface="Roboto"/>
              </a:rPr>
              <a:t>highest</a:t>
            </a:r>
            <a:r>
              <a:rPr lang="en">
                <a:solidFill>
                  <a:schemeClr val="dk1"/>
                </a:solidFill>
                <a:latin typeface="Roboto"/>
                <a:ea typeface="Roboto"/>
                <a:cs typeface="Roboto"/>
                <a:sym typeface="Roboto"/>
              </a:rPr>
              <a:t> scores.</a:t>
            </a:r>
            <a:endParaRPr>
              <a:solidFill>
                <a:schemeClr val="dk1"/>
              </a:solidFill>
              <a:latin typeface="Roboto"/>
              <a:ea typeface="Roboto"/>
              <a:cs typeface="Roboto"/>
              <a:sym typeface="Roboto"/>
            </a:endParaRPr>
          </a:p>
        </p:txBody>
      </p:sp>
      <p:pic>
        <p:nvPicPr>
          <p:cNvPr id="140" name="Google Shape;140;p24"/>
          <p:cNvPicPr preferRelativeResize="0"/>
          <p:nvPr/>
        </p:nvPicPr>
        <p:blipFill>
          <a:blip r:embed="rId3">
            <a:alphaModFix/>
          </a:blip>
          <a:stretch>
            <a:fillRect/>
          </a:stretch>
        </p:blipFill>
        <p:spPr>
          <a:xfrm>
            <a:off x="0" y="0"/>
            <a:ext cx="5936076" cy="5110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34950" y="64700"/>
            <a:ext cx="17868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solidFill>
                  <a:srgbClr val="E06666"/>
                </a:solidFill>
              </a:rPr>
              <a:t>4.Genre</a:t>
            </a:r>
            <a:endParaRPr sz="2400">
              <a:solidFill>
                <a:srgbClr val="E06666"/>
              </a:solidFill>
            </a:endParaRPr>
          </a:p>
        </p:txBody>
      </p:sp>
      <p:sp>
        <p:nvSpPr>
          <p:cNvPr id="146" name="Google Shape;146;p25"/>
          <p:cNvSpPr txBox="1"/>
          <p:nvPr>
            <p:ph idx="1" type="body"/>
          </p:nvPr>
        </p:nvSpPr>
        <p:spPr>
          <a:xfrm>
            <a:off x="41150" y="1320975"/>
            <a:ext cx="2435700" cy="26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top most </a:t>
            </a:r>
            <a:r>
              <a:rPr lang="en" sz="1400"/>
              <a:t>watched genre are </a:t>
            </a:r>
            <a:endParaRPr sz="1400"/>
          </a:p>
          <a:p>
            <a:pPr indent="-317500" lvl="0" marL="457200" rtl="0" algn="l">
              <a:spcBef>
                <a:spcPts val="1200"/>
              </a:spcBef>
              <a:spcAft>
                <a:spcPts val="0"/>
              </a:spcAft>
              <a:buSzPts val="1400"/>
              <a:buAutoNum type="arabicPeriod"/>
            </a:pPr>
            <a:r>
              <a:rPr lang="en" sz="1400"/>
              <a:t>Comedy</a:t>
            </a:r>
            <a:endParaRPr sz="1400"/>
          </a:p>
          <a:p>
            <a:pPr indent="-317500" lvl="0" marL="457200" rtl="0" algn="l">
              <a:spcBef>
                <a:spcPts val="0"/>
              </a:spcBef>
              <a:spcAft>
                <a:spcPts val="0"/>
              </a:spcAft>
              <a:buSzPts val="1400"/>
              <a:buAutoNum type="arabicPeriod"/>
            </a:pPr>
            <a:r>
              <a:rPr lang="en" sz="1400"/>
              <a:t>Action</a:t>
            </a:r>
            <a:endParaRPr sz="1400"/>
          </a:p>
          <a:p>
            <a:pPr indent="-317500" lvl="0" marL="457200" rtl="0" algn="l">
              <a:spcBef>
                <a:spcPts val="0"/>
              </a:spcBef>
              <a:spcAft>
                <a:spcPts val="0"/>
              </a:spcAft>
              <a:buSzPts val="1400"/>
              <a:buAutoNum type="arabicPeriod"/>
            </a:pPr>
            <a:r>
              <a:rPr lang="en" sz="1400"/>
              <a:t>Fantasy </a:t>
            </a:r>
            <a:endParaRPr sz="1400"/>
          </a:p>
          <a:p>
            <a:pPr indent="-317500" lvl="0" marL="457200" rtl="0" algn="l">
              <a:spcBef>
                <a:spcPts val="0"/>
              </a:spcBef>
              <a:spcAft>
                <a:spcPts val="0"/>
              </a:spcAft>
              <a:buSzPts val="1400"/>
              <a:buAutoNum type="arabicPeriod"/>
            </a:pPr>
            <a:r>
              <a:rPr lang="en" sz="1400"/>
              <a:t>Sci-Fi</a:t>
            </a:r>
            <a:endParaRPr sz="1400"/>
          </a:p>
          <a:p>
            <a:pPr indent="-317500" lvl="0" marL="457200" rtl="0" algn="l">
              <a:spcBef>
                <a:spcPts val="0"/>
              </a:spcBef>
              <a:spcAft>
                <a:spcPts val="0"/>
              </a:spcAft>
              <a:buSzPts val="1400"/>
              <a:buAutoNum type="arabicPeriod"/>
            </a:pPr>
            <a:r>
              <a:rPr lang="en" sz="1400"/>
              <a:t>Drama</a:t>
            </a:r>
            <a:endParaRPr sz="1400"/>
          </a:p>
          <a:p>
            <a:pPr indent="-317500" lvl="0" marL="457200" rtl="0" algn="l">
              <a:spcBef>
                <a:spcPts val="0"/>
              </a:spcBef>
              <a:spcAft>
                <a:spcPts val="0"/>
              </a:spcAft>
              <a:buSzPts val="1400"/>
              <a:buAutoNum type="arabicPeriod"/>
            </a:pPr>
            <a:r>
              <a:rPr lang="en" sz="1400"/>
              <a:t>Adventure</a:t>
            </a:r>
            <a:endParaRPr sz="1400"/>
          </a:p>
        </p:txBody>
      </p:sp>
      <p:pic>
        <p:nvPicPr>
          <p:cNvPr id="147" name="Google Shape;147;p25"/>
          <p:cNvPicPr preferRelativeResize="0"/>
          <p:nvPr/>
        </p:nvPicPr>
        <p:blipFill>
          <a:blip r:embed="rId3">
            <a:alphaModFix/>
          </a:blip>
          <a:stretch>
            <a:fillRect/>
          </a:stretch>
        </p:blipFill>
        <p:spPr>
          <a:xfrm>
            <a:off x="2476900" y="67775"/>
            <a:ext cx="6815600" cy="500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27375" y="90825"/>
            <a:ext cx="8368200" cy="44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1200">
                <a:solidFill>
                  <a:srgbClr val="FFFF00"/>
                </a:solidFill>
              </a:rPr>
              <a:t>The top 3 animes from each genre</a:t>
            </a:r>
            <a:endParaRPr b="1" sz="1200">
              <a:solidFill>
                <a:srgbClr val="FFFF00"/>
              </a:solidFill>
            </a:endParaRPr>
          </a:p>
        </p:txBody>
      </p:sp>
      <p:sp>
        <p:nvSpPr>
          <p:cNvPr id="153" name="Google Shape;153;p26"/>
          <p:cNvSpPr txBox="1"/>
          <p:nvPr/>
        </p:nvSpPr>
        <p:spPr>
          <a:xfrm>
            <a:off x="327375" y="495350"/>
            <a:ext cx="8618100" cy="8172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Here is a table  which contains the top three animes from each genre. </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An anime is picked for a  particular genre if more than 100 users have watched it and have given a score.</a:t>
            </a:r>
            <a:endParaRPr sz="1000">
              <a:solidFill>
                <a:schemeClr val="dk1"/>
              </a:solidFill>
              <a:latin typeface="Roboto"/>
              <a:ea typeface="Roboto"/>
              <a:cs typeface="Roboto"/>
              <a:sym typeface="Roboto"/>
            </a:endParaRPr>
          </a:p>
          <a:p>
            <a:pPr indent="-292100" lvl="0" marL="457200" rtl="0" algn="l">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In this way an anime which has been watched by just one user and has been given the highest score does not get included. </a:t>
            </a:r>
            <a:endParaRPr sz="1000">
              <a:solidFill>
                <a:schemeClr val="dk1"/>
              </a:solidFill>
              <a:latin typeface="Roboto"/>
              <a:ea typeface="Roboto"/>
              <a:cs typeface="Roboto"/>
              <a:sym typeface="Roboto"/>
            </a:endParaRPr>
          </a:p>
        </p:txBody>
      </p:sp>
      <p:graphicFrame>
        <p:nvGraphicFramePr>
          <p:cNvPr id="154" name="Google Shape;154;p26"/>
          <p:cNvGraphicFramePr/>
          <p:nvPr/>
        </p:nvGraphicFramePr>
        <p:xfrm>
          <a:off x="202450" y="1508730"/>
          <a:ext cx="3000000" cy="3000000"/>
        </p:xfrm>
        <a:graphic>
          <a:graphicData uri="http://schemas.openxmlformats.org/drawingml/2006/table">
            <a:tbl>
              <a:tblPr>
                <a:noFill/>
                <a:tableStyleId>{064D47C3-FCD7-4CBB-82E8-D9CA4A4873B6}</a:tableStyleId>
              </a:tblPr>
              <a:tblGrid>
                <a:gridCol w="2148025"/>
                <a:gridCol w="2156675"/>
                <a:gridCol w="2156675"/>
                <a:gridCol w="2156675"/>
              </a:tblGrid>
              <a:tr h="395400">
                <a:tc>
                  <a:txBody>
                    <a:bodyPr/>
                    <a:lstStyle/>
                    <a:p>
                      <a:pPr indent="0" lvl="0" marL="0" rtl="0" algn="l">
                        <a:spcBef>
                          <a:spcPts val="0"/>
                        </a:spcBef>
                        <a:spcAft>
                          <a:spcPts val="0"/>
                        </a:spcAft>
                        <a:buNone/>
                      </a:pPr>
                      <a:r>
                        <a:rPr b="1" i="1" lang="en" sz="1000">
                          <a:solidFill>
                            <a:schemeClr val="dk1"/>
                          </a:solidFill>
                        </a:rPr>
                        <a:t>Genre</a:t>
                      </a:r>
                      <a:endParaRPr b="1" i="1" sz="1000">
                        <a:solidFill>
                          <a:schemeClr val="dk1"/>
                        </a:solidFill>
                      </a:endParaRPr>
                    </a:p>
                  </a:txBody>
                  <a:tcPr marT="91425" marB="91425" marR="91425" marL="91425"/>
                </a:tc>
                <a:tc>
                  <a:txBody>
                    <a:bodyPr/>
                    <a:lstStyle/>
                    <a:p>
                      <a:pPr indent="0" lvl="0" marL="0" rtl="0" algn="l">
                        <a:spcBef>
                          <a:spcPts val="0"/>
                        </a:spcBef>
                        <a:spcAft>
                          <a:spcPts val="0"/>
                        </a:spcAft>
                        <a:buNone/>
                      </a:pPr>
                      <a:r>
                        <a:rPr b="1" lang="en" sz="1000">
                          <a:solidFill>
                            <a:schemeClr val="dk1"/>
                          </a:solidFill>
                        </a:rPr>
                        <a:t>Anime 1</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b="1" lang="en" sz="1000">
                          <a:solidFill>
                            <a:schemeClr val="dk1"/>
                          </a:solidFill>
                        </a:rPr>
                        <a:t>Anime 2</a:t>
                      </a:r>
                      <a:endParaRPr b="1" sz="1000">
                        <a:solidFill>
                          <a:schemeClr val="dk1"/>
                        </a:solidFill>
                      </a:endParaRPr>
                    </a:p>
                  </a:txBody>
                  <a:tcPr marT="91425" marB="91425" marR="91425" marL="91425"/>
                </a:tc>
                <a:tc>
                  <a:txBody>
                    <a:bodyPr/>
                    <a:lstStyle/>
                    <a:p>
                      <a:pPr indent="0" lvl="0" marL="0" rtl="0" algn="l">
                        <a:spcBef>
                          <a:spcPts val="0"/>
                        </a:spcBef>
                        <a:spcAft>
                          <a:spcPts val="0"/>
                        </a:spcAft>
                        <a:buNone/>
                      </a:pPr>
                      <a:r>
                        <a:rPr b="1" lang="en" sz="1000">
                          <a:solidFill>
                            <a:schemeClr val="dk1"/>
                          </a:solidFill>
                        </a:rPr>
                        <a:t>Anime 3</a:t>
                      </a:r>
                      <a:endParaRPr b="1" sz="1000">
                        <a:solidFill>
                          <a:schemeClr val="dk1"/>
                        </a:solidFill>
                      </a:endParaRPr>
                    </a:p>
                  </a:txBody>
                  <a:tcPr marT="91425" marB="91425" marR="91425" marL="91425"/>
                </a:tc>
              </a:tr>
              <a:tr h="401925">
                <a:tc>
                  <a:txBody>
                    <a:bodyPr/>
                    <a:lstStyle/>
                    <a:p>
                      <a:pPr indent="0" lvl="0" marL="0" rtl="0" algn="l">
                        <a:spcBef>
                          <a:spcPts val="0"/>
                        </a:spcBef>
                        <a:spcAft>
                          <a:spcPts val="0"/>
                        </a:spcAft>
                        <a:buNone/>
                      </a:pPr>
                      <a:r>
                        <a:rPr lang="en" sz="1000">
                          <a:solidFill>
                            <a:srgbClr val="00FF00"/>
                          </a:solidFill>
                        </a:rPr>
                        <a:t>Comedy</a:t>
                      </a:r>
                      <a:endParaRPr sz="1000">
                        <a:solidFill>
                          <a:srgbClr val="00FF00"/>
                        </a:solidFill>
                      </a:endParaRPr>
                    </a:p>
                  </a:txBody>
                  <a:tcPr marT="91425" marB="91425" marR="91425" marL="91425"/>
                </a:tc>
                <a:tc>
                  <a:txBody>
                    <a:bodyPr/>
                    <a:lstStyle/>
                    <a:p>
                      <a:pPr indent="0" lvl="0" marL="0" rtl="0" algn="l">
                        <a:spcBef>
                          <a:spcPts val="0"/>
                        </a:spcBef>
                        <a:spcAft>
                          <a:spcPts val="0"/>
                        </a:spcAft>
                        <a:buNone/>
                      </a:pPr>
                      <a:r>
                        <a:rPr lang="en" sz="1000">
                          <a:solidFill>
                            <a:srgbClr val="00FF00"/>
                          </a:solidFill>
                        </a:rPr>
                        <a:t>Suzumiya Haruhi no shoushitsu</a:t>
                      </a:r>
                      <a:endParaRPr sz="1000">
                        <a:solidFill>
                          <a:srgbClr val="00FF00"/>
                        </a:solidFill>
                      </a:endParaRPr>
                    </a:p>
                  </a:txBody>
                  <a:tcPr marT="91425" marB="91425" marR="91425" marL="91425"/>
                </a:tc>
                <a:tc>
                  <a:txBody>
                    <a:bodyPr/>
                    <a:lstStyle/>
                    <a:p>
                      <a:pPr indent="0" lvl="0" marL="0" rtl="0" algn="l">
                        <a:spcBef>
                          <a:spcPts val="0"/>
                        </a:spcBef>
                        <a:spcAft>
                          <a:spcPts val="0"/>
                        </a:spcAft>
                        <a:buNone/>
                      </a:pPr>
                      <a:r>
                        <a:rPr lang="en" sz="1000">
                          <a:solidFill>
                            <a:srgbClr val="00FF00"/>
                          </a:solidFill>
                        </a:rPr>
                        <a:t>Ansatsu Kyoushitsu 2nd Season</a:t>
                      </a:r>
                      <a:endParaRPr sz="1000">
                        <a:solidFill>
                          <a:srgbClr val="00FF00"/>
                        </a:solidFill>
                      </a:endParaRPr>
                    </a:p>
                  </a:txBody>
                  <a:tcPr marT="91425" marB="91425" marR="91425" marL="91425"/>
                </a:tc>
                <a:tc>
                  <a:txBody>
                    <a:bodyPr/>
                    <a:lstStyle/>
                    <a:p>
                      <a:pPr indent="0" lvl="0" marL="0" rtl="0" algn="l">
                        <a:spcBef>
                          <a:spcPts val="0"/>
                        </a:spcBef>
                        <a:spcAft>
                          <a:spcPts val="0"/>
                        </a:spcAft>
                        <a:buNone/>
                      </a:pPr>
                      <a:r>
                        <a:rPr lang="en" sz="1000">
                          <a:solidFill>
                            <a:srgbClr val="00FF00"/>
                          </a:solidFill>
                        </a:rPr>
                        <a:t>Fullmetal alchemist :</a:t>
                      </a:r>
                      <a:endParaRPr sz="1000">
                        <a:solidFill>
                          <a:srgbClr val="00FF00"/>
                        </a:solidFill>
                      </a:endParaRPr>
                    </a:p>
                    <a:p>
                      <a:pPr indent="0" lvl="0" marL="0" rtl="0" algn="l">
                        <a:spcBef>
                          <a:spcPts val="0"/>
                        </a:spcBef>
                        <a:spcAft>
                          <a:spcPts val="0"/>
                        </a:spcAft>
                        <a:buNone/>
                      </a:pPr>
                      <a:r>
                        <a:rPr lang="en" sz="1000">
                          <a:solidFill>
                            <a:srgbClr val="00FF00"/>
                          </a:solidFill>
                        </a:rPr>
                        <a:t>Brotherhood</a:t>
                      </a:r>
                      <a:endParaRPr sz="1000">
                        <a:solidFill>
                          <a:srgbClr val="00FF00"/>
                        </a:solidFill>
                      </a:endParaRPr>
                    </a:p>
                  </a:txBody>
                  <a:tcPr marT="91425" marB="91425" marR="91425" marL="91425"/>
                </a:tc>
              </a:tr>
              <a:tr h="408875">
                <a:tc>
                  <a:txBody>
                    <a:bodyPr/>
                    <a:lstStyle/>
                    <a:p>
                      <a:pPr indent="0" lvl="0" marL="0" rtl="0" algn="l">
                        <a:spcBef>
                          <a:spcPts val="0"/>
                        </a:spcBef>
                        <a:spcAft>
                          <a:spcPts val="0"/>
                        </a:spcAft>
                        <a:buNone/>
                      </a:pPr>
                      <a:r>
                        <a:rPr lang="en" sz="1000">
                          <a:solidFill>
                            <a:srgbClr val="FF0000"/>
                          </a:solidFill>
                        </a:rPr>
                        <a:t>Action</a:t>
                      </a:r>
                      <a:endParaRPr sz="1000">
                        <a:solidFill>
                          <a:srgbClr val="FF0000"/>
                        </a:solidFill>
                      </a:endParaRPr>
                    </a:p>
                  </a:txBody>
                  <a:tcPr marT="91425" marB="91425" marR="91425" marL="91425"/>
                </a:tc>
                <a:tc>
                  <a:txBody>
                    <a:bodyPr/>
                    <a:lstStyle/>
                    <a:p>
                      <a:pPr indent="0" lvl="0" marL="0" rtl="0" algn="l">
                        <a:spcBef>
                          <a:spcPts val="0"/>
                        </a:spcBef>
                        <a:spcAft>
                          <a:spcPts val="0"/>
                        </a:spcAft>
                        <a:buNone/>
                      </a:pPr>
                      <a:r>
                        <a:rPr lang="en" sz="1000">
                          <a:solidFill>
                            <a:srgbClr val="FF0000"/>
                          </a:solidFill>
                        </a:rPr>
                        <a:t>Ansatsu Kyoushitsu 2nd Season</a:t>
                      </a:r>
                      <a:endParaRPr sz="1000">
                        <a:solidFill>
                          <a:srgbClr val="FF0000"/>
                        </a:solidFill>
                      </a:endParaRPr>
                    </a:p>
                    <a:p>
                      <a:pPr indent="0" lvl="0" marL="0" rtl="0" algn="l">
                        <a:spcBef>
                          <a:spcPts val="0"/>
                        </a:spcBef>
                        <a:spcAft>
                          <a:spcPts val="0"/>
                        </a:spcAft>
                        <a:buNone/>
                      </a:pPr>
                      <a:r>
                        <a:t/>
                      </a:r>
                      <a:endParaRPr sz="1000">
                        <a:solidFill>
                          <a:srgbClr val="FF0000"/>
                        </a:solidFill>
                      </a:endParaRPr>
                    </a:p>
                  </a:txBody>
                  <a:tcPr marT="91425" marB="91425" marR="91425" marL="91425"/>
                </a:tc>
                <a:tc>
                  <a:txBody>
                    <a:bodyPr/>
                    <a:lstStyle/>
                    <a:p>
                      <a:pPr indent="0" lvl="0" marL="0" rtl="0" algn="l">
                        <a:spcBef>
                          <a:spcPts val="0"/>
                        </a:spcBef>
                        <a:spcAft>
                          <a:spcPts val="0"/>
                        </a:spcAft>
                        <a:buNone/>
                      </a:pPr>
                      <a:r>
                        <a:rPr lang="en" sz="1000">
                          <a:solidFill>
                            <a:srgbClr val="FF0000"/>
                          </a:solidFill>
                        </a:rPr>
                        <a:t>Fullmetal alchemist :Brotherhood</a:t>
                      </a:r>
                      <a:endParaRPr sz="1000">
                        <a:solidFill>
                          <a:srgbClr val="FF0000"/>
                        </a:solidFill>
                      </a:endParaRPr>
                    </a:p>
                    <a:p>
                      <a:pPr indent="0" lvl="0" marL="0" rtl="0" algn="l">
                        <a:spcBef>
                          <a:spcPts val="0"/>
                        </a:spcBef>
                        <a:spcAft>
                          <a:spcPts val="0"/>
                        </a:spcAft>
                        <a:buNone/>
                      </a:pPr>
                      <a:r>
                        <a:t/>
                      </a:r>
                      <a:endParaRPr sz="1000">
                        <a:solidFill>
                          <a:srgbClr val="FF0000"/>
                        </a:solidFill>
                      </a:endParaRPr>
                    </a:p>
                  </a:txBody>
                  <a:tcPr marT="91425" marB="91425" marR="91425" marL="91425"/>
                </a:tc>
                <a:tc>
                  <a:txBody>
                    <a:bodyPr/>
                    <a:lstStyle/>
                    <a:p>
                      <a:pPr indent="0" lvl="0" marL="0" rtl="0" algn="l">
                        <a:spcBef>
                          <a:spcPts val="0"/>
                        </a:spcBef>
                        <a:spcAft>
                          <a:spcPts val="0"/>
                        </a:spcAft>
                        <a:buNone/>
                      </a:pPr>
                      <a:r>
                        <a:rPr lang="en" sz="1000">
                          <a:solidFill>
                            <a:srgbClr val="FF0000"/>
                          </a:solidFill>
                        </a:rPr>
                        <a:t>Gintama</a:t>
                      </a:r>
                      <a:endParaRPr sz="1000">
                        <a:solidFill>
                          <a:srgbClr val="FF0000"/>
                        </a:solidFill>
                      </a:endParaRPr>
                    </a:p>
                  </a:txBody>
                  <a:tcPr marT="91425" marB="91425" marR="91425" marL="91425"/>
                </a:tc>
              </a:tr>
              <a:tr h="517500">
                <a:tc>
                  <a:txBody>
                    <a:bodyPr/>
                    <a:lstStyle/>
                    <a:p>
                      <a:pPr indent="0" lvl="0" marL="0" rtl="0" algn="l">
                        <a:spcBef>
                          <a:spcPts val="0"/>
                        </a:spcBef>
                        <a:spcAft>
                          <a:spcPts val="0"/>
                        </a:spcAft>
                        <a:buNone/>
                      </a:pPr>
                      <a:r>
                        <a:rPr lang="en" sz="1000">
                          <a:solidFill>
                            <a:srgbClr val="00FFFF"/>
                          </a:solidFill>
                        </a:rPr>
                        <a:t>Fantasy</a:t>
                      </a:r>
                      <a:endParaRPr sz="1000">
                        <a:solidFill>
                          <a:srgbClr val="00FFFF"/>
                        </a:solidFill>
                      </a:endParaRPr>
                    </a:p>
                  </a:txBody>
                  <a:tcPr marT="91425" marB="91425" marR="91425" marL="91425"/>
                </a:tc>
                <a:tc>
                  <a:txBody>
                    <a:bodyPr/>
                    <a:lstStyle/>
                    <a:p>
                      <a:pPr indent="0" lvl="0" marL="0" rtl="0" algn="l">
                        <a:spcBef>
                          <a:spcPts val="0"/>
                        </a:spcBef>
                        <a:spcAft>
                          <a:spcPts val="0"/>
                        </a:spcAft>
                        <a:buNone/>
                      </a:pPr>
                      <a:r>
                        <a:rPr lang="en" sz="1000">
                          <a:solidFill>
                            <a:srgbClr val="00FFFF"/>
                          </a:solidFill>
                        </a:rPr>
                        <a:t>Fullmetal alchemist :Brotherhood</a:t>
                      </a:r>
                      <a:endParaRPr sz="1000">
                        <a:solidFill>
                          <a:srgbClr val="00FFFF"/>
                        </a:solidFill>
                      </a:endParaRPr>
                    </a:p>
                  </a:txBody>
                  <a:tcPr marT="91425" marB="91425" marR="91425" marL="91425"/>
                </a:tc>
                <a:tc>
                  <a:txBody>
                    <a:bodyPr/>
                    <a:lstStyle/>
                    <a:p>
                      <a:pPr indent="0" lvl="0" marL="0" rtl="0" algn="l">
                        <a:spcBef>
                          <a:spcPts val="0"/>
                        </a:spcBef>
                        <a:spcAft>
                          <a:spcPts val="0"/>
                        </a:spcAft>
                        <a:buNone/>
                      </a:pPr>
                      <a:r>
                        <a:rPr lang="en" sz="1000">
                          <a:solidFill>
                            <a:srgbClr val="00FFFF"/>
                          </a:solidFill>
                        </a:rPr>
                        <a:t>Fullmetal alchemist</a:t>
                      </a:r>
                      <a:endParaRPr sz="1000">
                        <a:solidFill>
                          <a:srgbClr val="00FFFF"/>
                        </a:solidFill>
                      </a:endParaRPr>
                    </a:p>
                  </a:txBody>
                  <a:tcPr marT="91425" marB="91425" marR="91425" marL="91425"/>
                </a:tc>
                <a:tc>
                  <a:txBody>
                    <a:bodyPr/>
                    <a:lstStyle/>
                    <a:p>
                      <a:pPr indent="0" lvl="0" marL="0" rtl="0" algn="l">
                        <a:spcBef>
                          <a:spcPts val="0"/>
                        </a:spcBef>
                        <a:spcAft>
                          <a:spcPts val="0"/>
                        </a:spcAft>
                        <a:buNone/>
                      </a:pPr>
                      <a:r>
                        <a:rPr lang="en" sz="1000">
                          <a:solidFill>
                            <a:srgbClr val="00FFFF"/>
                          </a:solidFill>
                        </a:rPr>
                        <a:t>Ookami to Koushinryou</a:t>
                      </a:r>
                      <a:endParaRPr sz="1000">
                        <a:solidFill>
                          <a:srgbClr val="00FFFF"/>
                        </a:solidFill>
                      </a:endParaRPr>
                    </a:p>
                  </a:txBody>
                  <a:tcPr marT="91425" marB="91425" marR="91425" marL="91425"/>
                </a:tc>
              </a:tr>
              <a:tr h="466225">
                <a:tc>
                  <a:txBody>
                    <a:bodyPr/>
                    <a:lstStyle/>
                    <a:p>
                      <a:pPr indent="0" lvl="0" marL="0" rtl="0" algn="l">
                        <a:spcBef>
                          <a:spcPts val="0"/>
                        </a:spcBef>
                        <a:spcAft>
                          <a:spcPts val="0"/>
                        </a:spcAft>
                        <a:buNone/>
                      </a:pPr>
                      <a:r>
                        <a:rPr lang="en" sz="1000">
                          <a:solidFill>
                            <a:srgbClr val="FF9900"/>
                          </a:solidFill>
                        </a:rPr>
                        <a:t>Sci-Fi</a:t>
                      </a:r>
                      <a:endParaRPr sz="1000">
                        <a:solidFill>
                          <a:srgbClr val="FF9900"/>
                        </a:solidFill>
                      </a:endParaRPr>
                    </a:p>
                  </a:txBody>
                  <a:tcPr marT="91425" marB="91425" marR="91425" marL="91425"/>
                </a:tc>
                <a:tc>
                  <a:txBody>
                    <a:bodyPr/>
                    <a:lstStyle/>
                    <a:p>
                      <a:pPr indent="0" lvl="0" marL="0" rtl="0" algn="l">
                        <a:spcBef>
                          <a:spcPts val="0"/>
                        </a:spcBef>
                        <a:spcAft>
                          <a:spcPts val="0"/>
                        </a:spcAft>
                        <a:buNone/>
                      </a:pPr>
                      <a:r>
                        <a:rPr lang="en" sz="1000">
                          <a:solidFill>
                            <a:srgbClr val="FF9900"/>
                          </a:solidFill>
                        </a:rPr>
                        <a:t>Suzumiya Haruhi no shoushitsu</a:t>
                      </a:r>
                      <a:endParaRPr sz="1000">
                        <a:solidFill>
                          <a:srgbClr val="FF9900"/>
                        </a:solidFill>
                      </a:endParaRPr>
                    </a:p>
                    <a:p>
                      <a:pPr indent="0" lvl="0" marL="0" rtl="0" algn="l">
                        <a:spcBef>
                          <a:spcPts val="0"/>
                        </a:spcBef>
                        <a:spcAft>
                          <a:spcPts val="0"/>
                        </a:spcAft>
                        <a:buNone/>
                      </a:pPr>
                      <a:r>
                        <a:t/>
                      </a:r>
                      <a:endParaRPr sz="1000">
                        <a:solidFill>
                          <a:srgbClr val="FF9900"/>
                        </a:solidFill>
                      </a:endParaRPr>
                    </a:p>
                  </a:txBody>
                  <a:tcPr marT="91425" marB="91425" marR="91425" marL="91425"/>
                </a:tc>
                <a:tc>
                  <a:txBody>
                    <a:bodyPr/>
                    <a:lstStyle/>
                    <a:p>
                      <a:pPr indent="0" lvl="0" marL="0" rtl="0" algn="l">
                        <a:spcBef>
                          <a:spcPts val="0"/>
                        </a:spcBef>
                        <a:spcAft>
                          <a:spcPts val="0"/>
                        </a:spcAft>
                        <a:buNone/>
                      </a:pPr>
                      <a:r>
                        <a:rPr lang="en" sz="1000">
                          <a:solidFill>
                            <a:srgbClr val="FF9900"/>
                          </a:solidFill>
                        </a:rPr>
                        <a:t>Gintama</a:t>
                      </a:r>
                      <a:endParaRPr sz="1000">
                        <a:solidFill>
                          <a:srgbClr val="FF9900"/>
                        </a:solidFill>
                      </a:endParaRPr>
                    </a:p>
                    <a:p>
                      <a:pPr indent="0" lvl="0" marL="0" rtl="0" algn="l">
                        <a:spcBef>
                          <a:spcPts val="0"/>
                        </a:spcBef>
                        <a:spcAft>
                          <a:spcPts val="0"/>
                        </a:spcAft>
                        <a:buNone/>
                      </a:pPr>
                      <a:r>
                        <a:t/>
                      </a:r>
                      <a:endParaRPr sz="1000">
                        <a:solidFill>
                          <a:srgbClr val="FF9900"/>
                        </a:solidFill>
                      </a:endParaRPr>
                    </a:p>
                  </a:txBody>
                  <a:tcPr marT="91425" marB="91425" marR="91425" marL="91425"/>
                </a:tc>
                <a:tc>
                  <a:txBody>
                    <a:bodyPr/>
                    <a:lstStyle/>
                    <a:p>
                      <a:pPr indent="0" lvl="0" marL="0" rtl="0" algn="l">
                        <a:spcBef>
                          <a:spcPts val="0"/>
                        </a:spcBef>
                        <a:spcAft>
                          <a:spcPts val="0"/>
                        </a:spcAft>
                        <a:buNone/>
                      </a:pPr>
                      <a:r>
                        <a:rPr lang="en" sz="1000">
                          <a:solidFill>
                            <a:srgbClr val="FF9900"/>
                          </a:solidFill>
                        </a:rPr>
                        <a:t>Steins Gate</a:t>
                      </a:r>
                      <a:endParaRPr sz="1000">
                        <a:solidFill>
                          <a:srgbClr val="FF9900"/>
                        </a:solidFill>
                      </a:endParaRPr>
                    </a:p>
                  </a:txBody>
                  <a:tcPr marT="91425" marB="91425" marR="91425" marL="91425"/>
                </a:tc>
              </a:tr>
              <a:tr h="520650">
                <a:tc>
                  <a:txBody>
                    <a:bodyPr/>
                    <a:lstStyle/>
                    <a:p>
                      <a:pPr indent="0" lvl="0" marL="0" rtl="0" algn="l">
                        <a:spcBef>
                          <a:spcPts val="0"/>
                        </a:spcBef>
                        <a:spcAft>
                          <a:spcPts val="0"/>
                        </a:spcAft>
                        <a:buNone/>
                      </a:pPr>
                      <a:r>
                        <a:rPr lang="en" sz="1000">
                          <a:solidFill>
                            <a:srgbClr val="FF00FF"/>
                          </a:solidFill>
                        </a:rPr>
                        <a:t>Drama</a:t>
                      </a:r>
                      <a:endParaRPr sz="1000">
                        <a:solidFill>
                          <a:srgbClr val="FF00FF"/>
                        </a:solidFill>
                      </a:endParaRPr>
                    </a:p>
                  </a:txBody>
                  <a:tcPr marT="91425" marB="91425" marR="91425" marL="91425"/>
                </a:tc>
                <a:tc>
                  <a:txBody>
                    <a:bodyPr/>
                    <a:lstStyle/>
                    <a:p>
                      <a:pPr indent="0" lvl="0" marL="0" rtl="0" algn="l">
                        <a:spcBef>
                          <a:spcPts val="0"/>
                        </a:spcBef>
                        <a:spcAft>
                          <a:spcPts val="0"/>
                        </a:spcAft>
                        <a:buNone/>
                      </a:pPr>
                      <a:r>
                        <a:rPr lang="en" sz="1000">
                          <a:solidFill>
                            <a:srgbClr val="FF00FF"/>
                          </a:solidFill>
                        </a:rPr>
                        <a:t>Fullmetal alchemist :Brotherhood</a:t>
                      </a:r>
                      <a:endParaRPr sz="1000">
                        <a:solidFill>
                          <a:srgbClr val="FF00FF"/>
                        </a:solidFill>
                      </a:endParaRPr>
                    </a:p>
                    <a:p>
                      <a:pPr indent="0" lvl="0" marL="0" rtl="0" algn="l">
                        <a:spcBef>
                          <a:spcPts val="0"/>
                        </a:spcBef>
                        <a:spcAft>
                          <a:spcPts val="0"/>
                        </a:spcAft>
                        <a:buNone/>
                      </a:pPr>
                      <a:r>
                        <a:t/>
                      </a:r>
                      <a:endParaRPr sz="1000">
                        <a:solidFill>
                          <a:srgbClr val="FF00FF"/>
                        </a:solidFill>
                      </a:endParaRPr>
                    </a:p>
                  </a:txBody>
                  <a:tcPr marT="91425" marB="91425" marR="91425" marL="91425"/>
                </a:tc>
                <a:tc>
                  <a:txBody>
                    <a:bodyPr/>
                    <a:lstStyle/>
                    <a:p>
                      <a:pPr indent="0" lvl="0" marL="0" rtl="0" algn="l">
                        <a:spcBef>
                          <a:spcPts val="0"/>
                        </a:spcBef>
                        <a:spcAft>
                          <a:spcPts val="0"/>
                        </a:spcAft>
                        <a:buNone/>
                      </a:pPr>
                      <a:r>
                        <a:rPr lang="en" sz="1000">
                          <a:solidFill>
                            <a:srgbClr val="FF00FF"/>
                          </a:solidFill>
                        </a:rPr>
                        <a:t>Hajime no Ippo</a:t>
                      </a:r>
                      <a:endParaRPr sz="1000">
                        <a:solidFill>
                          <a:srgbClr val="FF00FF"/>
                        </a:solidFill>
                      </a:endParaRPr>
                    </a:p>
                  </a:txBody>
                  <a:tcPr marT="91425" marB="91425" marR="91425" marL="91425"/>
                </a:tc>
                <a:tc>
                  <a:txBody>
                    <a:bodyPr/>
                    <a:lstStyle/>
                    <a:p>
                      <a:pPr indent="0" lvl="0" marL="0" rtl="0" algn="l">
                        <a:spcBef>
                          <a:spcPts val="0"/>
                        </a:spcBef>
                        <a:spcAft>
                          <a:spcPts val="0"/>
                        </a:spcAft>
                        <a:buNone/>
                      </a:pPr>
                      <a:r>
                        <a:rPr lang="en" sz="1000">
                          <a:solidFill>
                            <a:srgbClr val="FF00FF"/>
                          </a:solidFill>
                        </a:rPr>
                        <a:t>Clannad After story</a:t>
                      </a:r>
                      <a:endParaRPr sz="1000">
                        <a:solidFill>
                          <a:srgbClr val="FF00FF"/>
                        </a:solidFill>
                      </a:endParaRPr>
                    </a:p>
                  </a:txBody>
                  <a:tcPr marT="91425" marB="91425" marR="91425" marL="91425"/>
                </a:tc>
              </a:tr>
              <a:tr h="395400">
                <a:tc>
                  <a:txBody>
                    <a:bodyPr/>
                    <a:lstStyle/>
                    <a:p>
                      <a:pPr indent="0" lvl="0" marL="0" rtl="0" algn="l">
                        <a:spcBef>
                          <a:spcPts val="0"/>
                        </a:spcBef>
                        <a:spcAft>
                          <a:spcPts val="0"/>
                        </a:spcAft>
                        <a:buNone/>
                      </a:pPr>
                      <a:r>
                        <a:rPr lang="en" sz="1000">
                          <a:solidFill>
                            <a:srgbClr val="C27BA0"/>
                          </a:solidFill>
                        </a:rPr>
                        <a:t>Adventure</a:t>
                      </a:r>
                      <a:endParaRPr sz="1000">
                        <a:solidFill>
                          <a:srgbClr val="C27BA0"/>
                        </a:solidFill>
                      </a:endParaRPr>
                    </a:p>
                  </a:txBody>
                  <a:tcPr marT="91425" marB="91425" marR="91425" marL="91425"/>
                </a:tc>
                <a:tc>
                  <a:txBody>
                    <a:bodyPr/>
                    <a:lstStyle/>
                    <a:p>
                      <a:pPr indent="0" lvl="0" marL="0" rtl="0" algn="l">
                        <a:spcBef>
                          <a:spcPts val="0"/>
                        </a:spcBef>
                        <a:spcAft>
                          <a:spcPts val="0"/>
                        </a:spcAft>
                        <a:buNone/>
                      </a:pPr>
                      <a:r>
                        <a:rPr lang="en" sz="1000">
                          <a:solidFill>
                            <a:srgbClr val="EA9999"/>
                          </a:solidFill>
                        </a:rPr>
                        <a:t>Fullmetal alchemist :Brotherhood</a:t>
                      </a:r>
                      <a:endParaRPr sz="1000">
                        <a:solidFill>
                          <a:srgbClr val="EA9999"/>
                        </a:solidFill>
                      </a:endParaRPr>
                    </a:p>
                    <a:p>
                      <a:pPr indent="0" lvl="0" marL="0" rtl="0" algn="l">
                        <a:spcBef>
                          <a:spcPts val="0"/>
                        </a:spcBef>
                        <a:spcAft>
                          <a:spcPts val="0"/>
                        </a:spcAft>
                        <a:buNone/>
                      </a:pPr>
                      <a:r>
                        <a:t/>
                      </a:r>
                      <a:endParaRPr sz="1000">
                        <a:solidFill>
                          <a:srgbClr val="EA9999"/>
                        </a:solidFill>
                      </a:endParaRPr>
                    </a:p>
                  </a:txBody>
                  <a:tcPr marT="91425" marB="91425" marR="91425" marL="91425"/>
                </a:tc>
                <a:tc>
                  <a:txBody>
                    <a:bodyPr/>
                    <a:lstStyle/>
                    <a:p>
                      <a:pPr indent="0" lvl="0" marL="0" rtl="0" algn="l">
                        <a:spcBef>
                          <a:spcPts val="0"/>
                        </a:spcBef>
                        <a:spcAft>
                          <a:spcPts val="0"/>
                        </a:spcAft>
                        <a:buNone/>
                      </a:pPr>
                      <a:r>
                        <a:rPr lang="en" sz="1000">
                          <a:solidFill>
                            <a:srgbClr val="EA9999"/>
                          </a:solidFill>
                        </a:rPr>
                        <a:t>Sen to chihiro no kamikakushi</a:t>
                      </a:r>
                      <a:endParaRPr sz="1000">
                        <a:solidFill>
                          <a:srgbClr val="EA9999"/>
                        </a:solidFill>
                      </a:endParaRPr>
                    </a:p>
                  </a:txBody>
                  <a:tcPr marT="91425" marB="91425" marR="91425" marL="91425"/>
                </a:tc>
                <a:tc>
                  <a:txBody>
                    <a:bodyPr/>
                    <a:lstStyle/>
                    <a:p>
                      <a:pPr indent="0" lvl="0" marL="0" rtl="0" algn="l">
                        <a:spcBef>
                          <a:spcPts val="0"/>
                        </a:spcBef>
                        <a:spcAft>
                          <a:spcPts val="0"/>
                        </a:spcAft>
                        <a:buNone/>
                      </a:pPr>
                      <a:r>
                        <a:rPr lang="en" sz="1000">
                          <a:solidFill>
                            <a:srgbClr val="EA9999"/>
                          </a:solidFill>
                        </a:rPr>
                        <a:t>Sora yori mo tooi Basho</a:t>
                      </a:r>
                      <a:endParaRPr sz="1000">
                        <a:solidFill>
                          <a:srgbClr val="EA9999"/>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97150" y="0"/>
            <a:ext cx="4275000" cy="445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800">
                <a:solidFill>
                  <a:srgbClr val="FF00FF"/>
                </a:solidFill>
              </a:rPr>
              <a:t>II.Anime based categories </a:t>
            </a:r>
            <a:endParaRPr sz="1800">
              <a:solidFill>
                <a:srgbClr val="FF00FF"/>
              </a:solidFill>
            </a:endParaRPr>
          </a:p>
        </p:txBody>
      </p:sp>
      <p:sp>
        <p:nvSpPr>
          <p:cNvPr id="160" name="Google Shape;160;p27"/>
          <p:cNvSpPr txBox="1"/>
          <p:nvPr/>
        </p:nvSpPr>
        <p:spPr>
          <a:xfrm>
            <a:off x="6332375" y="619200"/>
            <a:ext cx="2716200" cy="3285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the percentage of users who have given a rating of 10 is 23%.</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22% have given a rating of 8.</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Anything below six should not be considered.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top 5 animes with high average score in the category ‘’</a:t>
            </a:r>
            <a:r>
              <a:rPr i="1" lang="en" sz="1200">
                <a:solidFill>
                  <a:schemeClr val="dk1"/>
                </a:solidFill>
                <a:latin typeface="Roboto"/>
                <a:ea typeface="Roboto"/>
                <a:cs typeface="Roboto"/>
                <a:sym typeface="Roboto"/>
              </a:rPr>
              <a:t>animation</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9144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condition is that the animes should have been watched by at least 100 users.</a:t>
            </a:r>
            <a:endParaRPr sz="1200">
              <a:solidFill>
                <a:schemeClr val="dk1"/>
              </a:solidFill>
              <a:latin typeface="Roboto"/>
              <a:ea typeface="Roboto"/>
              <a:cs typeface="Roboto"/>
              <a:sym typeface="Roboto"/>
            </a:endParaRPr>
          </a:p>
        </p:txBody>
      </p:sp>
      <p:pic>
        <p:nvPicPr>
          <p:cNvPr id="161" name="Google Shape;161;p27"/>
          <p:cNvPicPr preferRelativeResize="0"/>
          <p:nvPr/>
        </p:nvPicPr>
        <p:blipFill>
          <a:blip r:embed="rId3">
            <a:alphaModFix/>
          </a:blip>
          <a:stretch>
            <a:fillRect/>
          </a:stretch>
        </p:blipFill>
        <p:spPr>
          <a:xfrm>
            <a:off x="102850" y="911950"/>
            <a:ext cx="5948800" cy="4231550"/>
          </a:xfrm>
          <a:prstGeom prst="rect">
            <a:avLst/>
          </a:prstGeom>
          <a:noFill/>
          <a:ln>
            <a:noFill/>
          </a:ln>
        </p:spPr>
      </p:pic>
      <p:sp>
        <p:nvSpPr>
          <p:cNvPr id="162" name="Google Shape;162;p27"/>
          <p:cNvSpPr txBox="1"/>
          <p:nvPr/>
        </p:nvSpPr>
        <p:spPr>
          <a:xfrm>
            <a:off x="102850" y="445800"/>
            <a:ext cx="28566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Roboto"/>
                <a:ea typeface="Roboto"/>
                <a:cs typeface="Roboto"/>
                <a:sym typeface="Roboto"/>
              </a:rPr>
              <a:t>1.Animation</a:t>
            </a:r>
            <a:endParaRPr>
              <a:solidFill>
                <a:srgbClr val="00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03600" y="-66050"/>
            <a:ext cx="3098700" cy="577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solidFill>
                  <a:srgbClr val="FFD966"/>
                </a:solidFill>
              </a:rPr>
              <a:t>2.Story</a:t>
            </a:r>
            <a:endParaRPr sz="2400">
              <a:solidFill>
                <a:srgbClr val="FFD966"/>
              </a:solidFill>
            </a:endParaRPr>
          </a:p>
        </p:txBody>
      </p:sp>
      <p:pic>
        <p:nvPicPr>
          <p:cNvPr id="168" name="Google Shape;168;p28"/>
          <p:cNvPicPr preferRelativeResize="0"/>
          <p:nvPr/>
        </p:nvPicPr>
        <p:blipFill>
          <a:blip r:embed="rId3">
            <a:alphaModFix/>
          </a:blip>
          <a:stretch>
            <a:fillRect/>
          </a:stretch>
        </p:blipFill>
        <p:spPr>
          <a:xfrm>
            <a:off x="66050" y="686100"/>
            <a:ext cx="5229149" cy="4305001"/>
          </a:xfrm>
          <a:prstGeom prst="rect">
            <a:avLst/>
          </a:prstGeom>
          <a:noFill/>
          <a:ln>
            <a:noFill/>
          </a:ln>
        </p:spPr>
      </p:pic>
      <p:sp>
        <p:nvSpPr>
          <p:cNvPr id="169" name="Google Shape;169;p28"/>
          <p:cNvSpPr txBox="1"/>
          <p:nvPr/>
        </p:nvSpPr>
        <p:spPr>
          <a:xfrm>
            <a:off x="5581075" y="627450"/>
            <a:ext cx="3310800" cy="4144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the percentage of users who have given a rating of 10 is 20%.</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 17.5 % have given a rating of 8.</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Anything below six should not be considered.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can be observed that users care more about animation than story (look at the decreasing trend in rating)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top 5 animes with high average  score under the category ‘</a:t>
            </a:r>
            <a:r>
              <a:rPr b="1" i="1" lang="en" sz="1200">
                <a:solidFill>
                  <a:schemeClr val="dk1"/>
                </a:solidFill>
                <a:latin typeface="Roboto"/>
                <a:ea typeface="Roboto"/>
                <a:cs typeface="Roboto"/>
                <a:sym typeface="Roboto"/>
              </a:rPr>
              <a:t>‘story’’</a:t>
            </a:r>
            <a:r>
              <a:rPr lang="en" sz="1200">
                <a:solidFill>
                  <a:schemeClr val="dk1"/>
                </a:solidFill>
                <a:latin typeface="Roboto"/>
                <a:ea typeface="Roboto"/>
                <a:cs typeface="Roboto"/>
                <a:sym typeface="Roboto"/>
              </a:rPr>
              <a:t>.</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again the condition by which these animes are top 5 is that they should have been watched by at least 100 users.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04675" y="79675"/>
            <a:ext cx="2758500" cy="485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solidFill>
                  <a:srgbClr val="FFE599"/>
                </a:solidFill>
              </a:rPr>
              <a:t> 3.Enjoyment </a:t>
            </a:r>
            <a:endParaRPr sz="2400">
              <a:solidFill>
                <a:srgbClr val="FFE599"/>
              </a:solidFill>
            </a:endParaRPr>
          </a:p>
        </p:txBody>
      </p:sp>
      <p:pic>
        <p:nvPicPr>
          <p:cNvPr id="175" name="Google Shape;175;p29"/>
          <p:cNvPicPr preferRelativeResize="0"/>
          <p:nvPr/>
        </p:nvPicPr>
        <p:blipFill>
          <a:blip r:embed="rId3">
            <a:alphaModFix/>
          </a:blip>
          <a:stretch>
            <a:fillRect/>
          </a:stretch>
        </p:blipFill>
        <p:spPr>
          <a:xfrm>
            <a:off x="0" y="488825"/>
            <a:ext cx="5893125" cy="4733876"/>
          </a:xfrm>
          <a:prstGeom prst="rect">
            <a:avLst/>
          </a:prstGeom>
          <a:noFill/>
          <a:ln>
            <a:noFill/>
          </a:ln>
        </p:spPr>
      </p:pic>
      <p:sp>
        <p:nvSpPr>
          <p:cNvPr id="176" name="Google Shape;176;p29"/>
          <p:cNvSpPr txBox="1"/>
          <p:nvPr/>
        </p:nvSpPr>
        <p:spPr>
          <a:xfrm>
            <a:off x="6037625" y="548875"/>
            <a:ext cx="2983500" cy="4426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From the graph it can be observed that users are particular about whether they enjoy an anime or not.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can be seen that 35% of users have rated 10 for various anime under enjoyment.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So anything below 6 should not be considered.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 The top 5 animes with high average  score under the category ‘</a:t>
            </a:r>
            <a:r>
              <a:rPr b="1" i="1" lang="en" sz="1200">
                <a:solidFill>
                  <a:schemeClr val="dk1"/>
                </a:solidFill>
                <a:latin typeface="Roboto"/>
                <a:ea typeface="Roboto"/>
                <a:cs typeface="Roboto"/>
                <a:sym typeface="Roboto"/>
              </a:rPr>
              <a:t>‘enjoyment’’</a:t>
            </a:r>
            <a:r>
              <a:rPr lang="en" sz="1200">
                <a:solidFill>
                  <a:schemeClr val="dk1"/>
                </a:solidFill>
                <a:latin typeface="Roboto"/>
                <a:ea typeface="Roboto"/>
                <a:cs typeface="Roboto"/>
                <a:sym typeface="Roboto"/>
              </a:rPr>
              <a:t>.</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again the condition by which these animes are top 5 is that they should have been watched by at least 100 users.</a:t>
            </a:r>
            <a:endParaRPr>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59325" y="151275"/>
            <a:ext cx="8368200" cy="552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a:t>
            </a:r>
            <a:endParaRPr/>
          </a:p>
        </p:txBody>
      </p:sp>
      <p:sp>
        <p:nvSpPr>
          <p:cNvPr id="182" name="Google Shape;182;p30"/>
          <p:cNvSpPr txBox="1"/>
          <p:nvPr>
            <p:ph idx="1" type="body"/>
          </p:nvPr>
        </p:nvSpPr>
        <p:spPr>
          <a:xfrm>
            <a:off x="222775" y="779800"/>
            <a:ext cx="8368200" cy="5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Below are some code snapshots which I used to gain insights for my analysis</a:t>
            </a:r>
            <a:endParaRPr sz="1400"/>
          </a:p>
          <a:p>
            <a:pPr indent="0" lvl="0" marL="0" rtl="0" algn="l">
              <a:spcBef>
                <a:spcPts val="1200"/>
              </a:spcBef>
              <a:spcAft>
                <a:spcPts val="1200"/>
              </a:spcAft>
              <a:buNone/>
            </a:pPr>
            <a:r>
              <a:t/>
            </a:r>
            <a:endParaRPr/>
          </a:p>
        </p:txBody>
      </p:sp>
      <p:pic>
        <p:nvPicPr>
          <p:cNvPr id="183" name="Google Shape;183;p30"/>
          <p:cNvPicPr preferRelativeResize="0"/>
          <p:nvPr/>
        </p:nvPicPr>
        <p:blipFill>
          <a:blip r:embed="rId3">
            <a:alphaModFix/>
          </a:blip>
          <a:stretch>
            <a:fillRect/>
          </a:stretch>
        </p:blipFill>
        <p:spPr>
          <a:xfrm>
            <a:off x="2686063" y="1135325"/>
            <a:ext cx="2320975" cy="1845100"/>
          </a:xfrm>
          <a:prstGeom prst="rect">
            <a:avLst/>
          </a:prstGeom>
          <a:noFill/>
          <a:ln>
            <a:noFill/>
          </a:ln>
        </p:spPr>
      </p:pic>
      <p:pic>
        <p:nvPicPr>
          <p:cNvPr id="184" name="Google Shape;184;p30"/>
          <p:cNvPicPr preferRelativeResize="0"/>
          <p:nvPr/>
        </p:nvPicPr>
        <p:blipFill>
          <a:blip r:embed="rId4">
            <a:alphaModFix/>
          </a:blip>
          <a:stretch>
            <a:fillRect/>
          </a:stretch>
        </p:blipFill>
        <p:spPr>
          <a:xfrm>
            <a:off x="168200" y="1135325"/>
            <a:ext cx="2434525" cy="1845100"/>
          </a:xfrm>
          <a:prstGeom prst="rect">
            <a:avLst/>
          </a:prstGeom>
          <a:noFill/>
          <a:ln>
            <a:noFill/>
          </a:ln>
        </p:spPr>
      </p:pic>
      <p:pic>
        <p:nvPicPr>
          <p:cNvPr id="185" name="Google Shape;185;p30"/>
          <p:cNvPicPr preferRelativeResize="0"/>
          <p:nvPr/>
        </p:nvPicPr>
        <p:blipFill>
          <a:blip r:embed="rId5">
            <a:alphaModFix/>
          </a:blip>
          <a:stretch>
            <a:fillRect/>
          </a:stretch>
        </p:blipFill>
        <p:spPr>
          <a:xfrm>
            <a:off x="5090375" y="1135325"/>
            <a:ext cx="2036175" cy="1845100"/>
          </a:xfrm>
          <a:prstGeom prst="rect">
            <a:avLst/>
          </a:prstGeom>
          <a:noFill/>
          <a:ln>
            <a:noFill/>
          </a:ln>
        </p:spPr>
      </p:pic>
      <p:pic>
        <p:nvPicPr>
          <p:cNvPr id="186" name="Google Shape;186;p30"/>
          <p:cNvPicPr preferRelativeResize="0"/>
          <p:nvPr/>
        </p:nvPicPr>
        <p:blipFill>
          <a:blip r:embed="rId6">
            <a:alphaModFix/>
          </a:blip>
          <a:stretch>
            <a:fillRect/>
          </a:stretch>
        </p:blipFill>
        <p:spPr>
          <a:xfrm>
            <a:off x="362975" y="3132825"/>
            <a:ext cx="2110400" cy="1858275"/>
          </a:xfrm>
          <a:prstGeom prst="rect">
            <a:avLst/>
          </a:prstGeom>
          <a:noFill/>
          <a:ln>
            <a:noFill/>
          </a:ln>
        </p:spPr>
      </p:pic>
      <p:pic>
        <p:nvPicPr>
          <p:cNvPr id="187" name="Google Shape;187;p30"/>
          <p:cNvPicPr preferRelativeResize="0"/>
          <p:nvPr/>
        </p:nvPicPr>
        <p:blipFill>
          <a:blip r:embed="rId7">
            <a:alphaModFix/>
          </a:blip>
          <a:stretch>
            <a:fillRect/>
          </a:stretch>
        </p:blipFill>
        <p:spPr>
          <a:xfrm>
            <a:off x="2781675" y="3132825"/>
            <a:ext cx="1963450" cy="1858275"/>
          </a:xfrm>
          <a:prstGeom prst="rect">
            <a:avLst/>
          </a:prstGeom>
          <a:noFill/>
          <a:ln>
            <a:noFill/>
          </a:ln>
        </p:spPr>
      </p:pic>
      <p:pic>
        <p:nvPicPr>
          <p:cNvPr id="188" name="Google Shape;188;p30"/>
          <p:cNvPicPr preferRelativeResize="0"/>
          <p:nvPr/>
        </p:nvPicPr>
        <p:blipFill>
          <a:blip r:embed="rId8">
            <a:alphaModFix/>
          </a:blip>
          <a:stretch>
            <a:fillRect/>
          </a:stretch>
        </p:blipFill>
        <p:spPr>
          <a:xfrm>
            <a:off x="4957600" y="3083175"/>
            <a:ext cx="2279550" cy="1957575"/>
          </a:xfrm>
          <a:prstGeom prst="rect">
            <a:avLst/>
          </a:prstGeom>
          <a:noFill/>
          <a:ln>
            <a:noFill/>
          </a:ln>
        </p:spPr>
      </p:pic>
      <p:pic>
        <p:nvPicPr>
          <p:cNvPr id="189" name="Google Shape;189;p30"/>
          <p:cNvPicPr preferRelativeResize="0"/>
          <p:nvPr/>
        </p:nvPicPr>
        <p:blipFill>
          <a:blip r:embed="rId9">
            <a:alphaModFix/>
          </a:blip>
          <a:stretch>
            <a:fillRect/>
          </a:stretch>
        </p:blipFill>
        <p:spPr>
          <a:xfrm>
            <a:off x="7249725" y="1135325"/>
            <a:ext cx="1890075" cy="1957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95" name="Google Shape;19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tools used for this project are </a:t>
            </a:r>
            <a:endParaRPr/>
          </a:p>
          <a:p>
            <a:pPr indent="-342900" lvl="0" marL="457200" rtl="0" algn="l">
              <a:spcBef>
                <a:spcPts val="1200"/>
              </a:spcBef>
              <a:spcAft>
                <a:spcPts val="0"/>
              </a:spcAft>
              <a:buSzPts val="1800"/>
              <a:buChar char="●"/>
            </a:pPr>
            <a:r>
              <a:rPr lang="en"/>
              <a:t>Microsoft excel</a:t>
            </a:r>
            <a:endParaRPr/>
          </a:p>
          <a:p>
            <a:pPr indent="-342900" lvl="0" marL="457200" rtl="0" algn="l">
              <a:spcBef>
                <a:spcPts val="0"/>
              </a:spcBef>
              <a:spcAft>
                <a:spcPts val="0"/>
              </a:spcAft>
              <a:buSzPts val="1800"/>
              <a:buChar char="●"/>
            </a:pPr>
            <a:r>
              <a:rPr lang="en"/>
              <a:t>Tableau</a:t>
            </a:r>
            <a:endParaRPr/>
          </a:p>
          <a:p>
            <a:pPr indent="-342900" lvl="0" marL="457200" rtl="0" algn="l">
              <a:spcBef>
                <a:spcPts val="0"/>
              </a:spcBef>
              <a:spcAft>
                <a:spcPts val="0"/>
              </a:spcAft>
              <a:buSzPts val="1800"/>
              <a:buChar char="●"/>
            </a:pPr>
            <a:r>
              <a:rPr lang="en"/>
              <a:t>Mysql workbench</a:t>
            </a:r>
            <a:endParaRPr/>
          </a:p>
          <a:p>
            <a:pPr indent="-342900" lvl="0" marL="457200" rtl="0" algn="l">
              <a:spcBef>
                <a:spcPts val="0"/>
              </a:spcBef>
              <a:spcAft>
                <a:spcPts val="0"/>
              </a:spcAft>
              <a:buSzPts val="1800"/>
              <a:buChar char="●"/>
            </a:pPr>
            <a:r>
              <a:rPr lang="en"/>
              <a:t>Canva</a:t>
            </a:r>
            <a:endParaRPr/>
          </a:p>
          <a:p>
            <a:pPr indent="0" lvl="0" marL="0" rtl="0" algn="l">
              <a:spcBef>
                <a:spcPts val="1200"/>
              </a:spcBef>
              <a:spcAft>
                <a:spcPts val="1200"/>
              </a:spcAft>
              <a:buNone/>
            </a:pPr>
            <a:r>
              <a:rPr lang="en"/>
              <a:t>Additional information about the other categories including sound and characters are below.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sz="2300"/>
          </a:p>
          <a:p>
            <a:pPr indent="0" lvl="0" marL="0" rtl="0" algn="l">
              <a:spcBef>
                <a:spcPts val="1200"/>
              </a:spcBef>
              <a:spcAft>
                <a:spcPts val="0"/>
              </a:spcAft>
              <a:buNone/>
            </a:pPr>
            <a:r>
              <a:t/>
            </a:r>
            <a:endParaRPr sz="2300"/>
          </a:p>
          <a:p>
            <a:pPr indent="0" lvl="0" marL="0" rtl="0" algn="just">
              <a:spcBef>
                <a:spcPts val="1200"/>
              </a:spcBef>
              <a:spcAft>
                <a:spcPts val="0"/>
              </a:spcAft>
              <a:buNone/>
            </a:pPr>
            <a:r>
              <a:rPr lang="en" sz="6400"/>
              <a:t>I</a:t>
            </a:r>
            <a:r>
              <a:rPr lang="en" sz="6400"/>
              <a:t> am a junior data analyst working for a company called Myanime, a website which contains a variety of animes. My  manager asked me to give recommendations to users based on what they have watched and new users the top animes based on a variety of criteria. My job is to figure out a data driven strategy to give recommendations.</a:t>
            </a:r>
            <a:endParaRPr sz="6400"/>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sz="3600"/>
              <a:t>                       </a:t>
            </a:r>
            <a:r>
              <a:rPr lang="en" sz="4800"/>
              <a:t>Questions? </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70625" y="88525"/>
            <a:ext cx="3291000" cy="52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solidFill>
                  <a:srgbClr val="F1C232"/>
                </a:solidFill>
              </a:rPr>
              <a:t>4.Characters</a:t>
            </a:r>
            <a:endParaRPr sz="2400">
              <a:solidFill>
                <a:srgbClr val="F1C232"/>
              </a:solidFill>
            </a:endParaRPr>
          </a:p>
        </p:txBody>
      </p:sp>
      <p:pic>
        <p:nvPicPr>
          <p:cNvPr id="206" name="Google Shape;206;p33"/>
          <p:cNvPicPr preferRelativeResize="0"/>
          <p:nvPr/>
        </p:nvPicPr>
        <p:blipFill>
          <a:blip r:embed="rId3">
            <a:alphaModFix/>
          </a:blip>
          <a:stretch>
            <a:fillRect/>
          </a:stretch>
        </p:blipFill>
        <p:spPr>
          <a:xfrm>
            <a:off x="0" y="615325"/>
            <a:ext cx="5235951" cy="4483899"/>
          </a:xfrm>
          <a:prstGeom prst="rect">
            <a:avLst/>
          </a:prstGeom>
          <a:noFill/>
          <a:ln>
            <a:noFill/>
          </a:ln>
        </p:spPr>
      </p:pic>
      <p:sp>
        <p:nvSpPr>
          <p:cNvPr id="207" name="Google Shape;207;p33"/>
          <p:cNvSpPr txBox="1"/>
          <p:nvPr/>
        </p:nvSpPr>
        <p:spPr>
          <a:xfrm>
            <a:off x="5559575" y="478050"/>
            <a:ext cx="3479100" cy="4523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the percentage of users who have given a rating of 10 is 25%.</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16.5 % have given a rating of 9.</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There is a drastic drop in the ratings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Anything below six should not be considered.</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top 5 anime with high avg score in “</a:t>
            </a:r>
            <a:r>
              <a:rPr i="1" lang="en" sz="1200">
                <a:solidFill>
                  <a:schemeClr val="dk1"/>
                </a:solidFill>
                <a:latin typeface="Roboto"/>
                <a:ea typeface="Roboto"/>
                <a:cs typeface="Roboto"/>
                <a:sym typeface="Roboto"/>
              </a:rPr>
              <a:t>characters</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9144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again the condition by which these animes are top 5 is that they should have been watched by at least 100 users.</a:t>
            </a:r>
            <a:endParaRPr>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87900" y="0"/>
            <a:ext cx="3294300" cy="4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CFE2F3"/>
                </a:solidFill>
              </a:rPr>
              <a:t>5.Sound</a:t>
            </a:r>
            <a:endParaRPr sz="2400">
              <a:solidFill>
                <a:srgbClr val="CFE2F3"/>
              </a:solidFill>
            </a:endParaRPr>
          </a:p>
        </p:txBody>
      </p:sp>
      <p:sp>
        <p:nvSpPr>
          <p:cNvPr id="213" name="Google Shape;213;p34"/>
          <p:cNvSpPr txBox="1"/>
          <p:nvPr/>
        </p:nvSpPr>
        <p:spPr>
          <a:xfrm>
            <a:off x="5713175" y="470600"/>
            <a:ext cx="3042900" cy="4437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the percentage of users who have given a rating of 6 is 45%</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Then 24.9% have given a rating of 8</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can be observed that users are not really liking the sound quality of the anime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Either the voices quality is not good or the music of the anime.This needs further analysis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top 5 anime with high avg score in “</a:t>
            </a:r>
            <a:r>
              <a:rPr i="1" lang="en" sz="1200">
                <a:solidFill>
                  <a:schemeClr val="dk1"/>
                </a:solidFill>
                <a:latin typeface="Roboto"/>
                <a:ea typeface="Roboto"/>
                <a:cs typeface="Roboto"/>
                <a:sym typeface="Roboto"/>
              </a:rPr>
              <a:t>sound</a:t>
            </a:r>
            <a:r>
              <a:rPr lang="en" sz="1200">
                <a:solidFill>
                  <a:schemeClr val="dk1"/>
                </a:solidFill>
                <a:latin typeface="Roboto"/>
                <a:ea typeface="Roboto"/>
                <a:cs typeface="Roboto"/>
                <a:sym typeface="Roboto"/>
              </a:rPr>
              <a:t>”</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Here again the condition by which these animes are top 5 is that they should have been watched by at least 100 users.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14" name="Google Shape;214;p34"/>
          <p:cNvPicPr preferRelativeResize="0"/>
          <p:nvPr/>
        </p:nvPicPr>
        <p:blipFill>
          <a:blip r:embed="rId3">
            <a:alphaModFix/>
          </a:blip>
          <a:stretch>
            <a:fillRect/>
          </a:stretch>
        </p:blipFill>
        <p:spPr>
          <a:xfrm>
            <a:off x="152400" y="623100"/>
            <a:ext cx="5408375" cy="43442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lang="en"/>
              <a:t>Q. What is an anime?</a:t>
            </a:r>
            <a:endParaRPr/>
          </a:p>
        </p:txBody>
      </p:sp>
      <p:sp>
        <p:nvSpPr>
          <p:cNvPr id="77" name="Google Shape;77;p15"/>
          <p:cNvSpPr txBox="1"/>
          <p:nvPr>
            <p:ph idx="1" type="body"/>
          </p:nvPr>
        </p:nvSpPr>
        <p:spPr>
          <a:xfrm>
            <a:off x="387900" y="1489824"/>
            <a:ext cx="8368200" cy="3078900"/>
          </a:xfrm>
          <a:prstGeom prst="rect">
            <a:avLst/>
          </a:prstGeom>
          <a:solidFill>
            <a:schemeClr val="lt1"/>
          </a:solidFill>
        </p:spPr>
        <p:txBody>
          <a:bodyPr anchorCtr="0" anchor="t" bIns="91425" lIns="91425" spcFirstLastPara="1" rIns="91425" wrap="square" tIns="91425">
            <a:normAutofit/>
          </a:bodyPr>
          <a:lstStyle/>
          <a:p>
            <a:pPr indent="-342900" lvl="0" marL="457200" rtl="0" algn="just">
              <a:spcBef>
                <a:spcPts val="0"/>
              </a:spcBef>
              <a:spcAft>
                <a:spcPts val="0"/>
              </a:spcAft>
              <a:buSzPts val="1800"/>
              <a:buAutoNum type="alphaUcPeriod"/>
            </a:pPr>
            <a:r>
              <a:rPr lang="en">
                <a:highlight>
                  <a:schemeClr val="lt1"/>
                </a:highlight>
              </a:rPr>
              <a:t>Anime (アニメ) is a Japanese term for hand-drawn or computer animation. The word is the abbreviated pronunciation of "animation" in Japanese, where this term references all animation. Outside Japan, anime is used to refer specifically to animation from Japan or as a Japanese-disseminated animation style.</a:t>
            </a:r>
            <a:endParaRPr>
              <a:highlight>
                <a:schemeClr val="lt1"/>
              </a:highlight>
            </a:endParaRPr>
          </a:p>
          <a:p>
            <a:pPr indent="0" lvl="0" marL="0" rtl="0" algn="l">
              <a:spcBef>
                <a:spcPts val="1200"/>
              </a:spcBef>
              <a:spcAft>
                <a:spcPts val="0"/>
              </a:spcAft>
              <a:buNone/>
            </a:pPr>
            <a:r>
              <a:t/>
            </a:r>
            <a:endParaRPr>
              <a:highlight>
                <a:schemeClr val="lt1"/>
              </a:highlight>
            </a:endParaRPr>
          </a:p>
          <a:p>
            <a:pPr indent="0" lvl="0" marL="0" rtl="0" algn="l">
              <a:spcBef>
                <a:spcPts val="1200"/>
              </a:spcBef>
              <a:spcAft>
                <a:spcPts val="1200"/>
              </a:spcAft>
              <a:buNone/>
            </a:pPr>
            <a:r>
              <a:t/>
            </a:r>
            <a:endParaRPr>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Exploring the database</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Exploration of the database was split into three parts</a:t>
            </a:r>
            <a:endParaRPr/>
          </a:p>
          <a:p>
            <a:pPr indent="0" lvl="0" marL="0" rtl="0" algn="just">
              <a:spcBef>
                <a:spcPts val="1200"/>
              </a:spcBef>
              <a:spcAft>
                <a:spcPts val="0"/>
              </a:spcAft>
              <a:buNone/>
            </a:pPr>
            <a:r>
              <a:t/>
            </a:r>
            <a:endParaRPr/>
          </a:p>
          <a:p>
            <a:pPr indent="-342900" lvl="0" marL="457200" rtl="0" algn="l">
              <a:spcBef>
                <a:spcPts val="1200"/>
              </a:spcBef>
              <a:spcAft>
                <a:spcPts val="0"/>
              </a:spcAft>
              <a:buSzPts val="1800"/>
              <a:buAutoNum type="arabicPeriod"/>
            </a:pPr>
            <a:r>
              <a:rPr lang="en"/>
              <a:t>Cleaning the database </a:t>
            </a:r>
            <a:endParaRPr/>
          </a:p>
          <a:p>
            <a:pPr indent="-342900" lvl="0" marL="457200" rtl="0" algn="l">
              <a:spcBef>
                <a:spcPts val="0"/>
              </a:spcBef>
              <a:spcAft>
                <a:spcPts val="0"/>
              </a:spcAft>
              <a:buSzPts val="1800"/>
              <a:buAutoNum type="arabicPeriod"/>
            </a:pPr>
            <a:r>
              <a:rPr lang="en"/>
              <a:t>Analysing the </a:t>
            </a:r>
            <a:r>
              <a:rPr lang="en"/>
              <a:t>database</a:t>
            </a:r>
            <a:endParaRPr/>
          </a:p>
          <a:p>
            <a:pPr indent="-342900" lvl="0" marL="457200" rtl="0" algn="l">
              <a:spcBef>
                <a:spcPts val="0"/>
              </a:spcBef>
              <a:spcAft>
                <a:spcPts val="0"/>
              </a:spcAft>
              <a:buSzPts val="1800"/>
              <a:buAutoNum type="arabicPeriod"/>
            </a:pPr>
            <a:r>
              <a:rPr lang="en"/>
              <a:t>Visualizations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Cleaning the database</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308610" lvl="0" marL="457200" rtl="0" algn="just">
              <a:spcBef>
                <a:spcPts val="0"/>
              </a:spcBef>
              <a:spcAft>
                <a:spcPts val="0"/>
              </a:spcAft>
              <a:buSzPct val="100000"/>
              <a:buAutoNum type="arabicPeriod"/>
            </a:pPr>
            <a:r>
              <a:rPr lang="en"/>
              <a:t>The  database has three excel files </a:t>
            </a:r>
            <a:r>
              <a:rPr lang="en"/>
              <a:t>which</a:t>
            </a:r>
            <a:r>
              <a:rPr lang="en"/>
              <a:t> are called  anime, reviews and profile.</a:t>
            </a:r>
            <a:endParaRPr/>
          </a:p>
          <a:p>
            <a:pPr indent="-308610" lvl="0" marL="457200" rtl="0" algn="l">
              <a:spcBef>
                <a:spcPts val="0"/>
              </a:spcBef>
              <a:spcAft>
                <a:spcPts val="0"/>
              </a:spcAft>
              <a:buSzPct val="100000"/>
              <a:buAutoNum type="arabicPeriod"/>
            </a:pPr>
            <a:r>
              <a:rPr lang="en"/>
              <a:t>Each file has almost 30,000-40,000 records.</a:t>
            </a:r>
            <a:endParaRPr/>
          </a:p>
          <a:p>
            <a:pPr indent="-308610" lvl="0" marL="457200" rtl="0" algn="l">
              <a:spcBef>
                <a:spcPts val="0"/>
              </a:spcBef>
              <a:spcAft>
                <a:spcPts val="0"/>
              </a:spcAft>
              <a:buSzPct val="100000"/>
              <a:buAutoNum type="arabicPeriod"/>
            </a:pPr>
            <a:r>
              <a:rPr lang="en"/>
              <a:t>I had to check if I could automatically import the data into mysql workbench using the import wizard.</a:t>
            </a:r>
            <a:endParaRPr/>
          </a:p>
          <a:p>
            <a:pPr indent="-308610" lvl="0" marL="457200" rtl="0" algn="l">
              <a:spcBef>
                <a:spcPts val="0"/>
              </a:spcBef>
              <a:spcAft>
                <a:spcPts val="0"/>
              </a:spcAft>
              <a:buSzPct val="100000"/>
              <a:buAutoNum type="arabicPeriod"/>
            </a:pPr>
            <a:r>
              <a:rPr lang="en"/>
              <a:t>Here is where I ran into a lot of </a:t>
            </a:r>
            <a:r>
              <a:rPr lang="en"/>
              <a:t>issues</a:t>
            </a:r>
            <a:r>
              <a:rPr lang="en"/>
              <a:t> and with </a:t>
            </a:r>
            <a:r>
              <a:rPr lang="en"/>
              <a:t>which</a:t>
            </a:r>
            <a:r>
              <a:rPr lang="en"/>
              <a:t> I understood why cleaning of the </a:t>
            </a:r>
            <a:r>
              <a:rPr lang="en"/>
              <a:t>database</a:t>
            </a:r>
            <a:r>
              <a:rPr lang="en"/>
              <a:t> is so </a:t>
            </a:r>
            <a:r>
              <a:rPr lang="en"/>
              <a:t>important.</a:t>
            </a:r>
            <a:r>
              <a:rPr lang="en"/>
              <a:t> </a:t>
            </a:r>
            <a:endParaRPr/>
          </a:p>
          <a:p>
            <a:pPr indent="-308610" lvl="0" marL="457200" rtl="0" algn="l">
              <a:spcBef>
                <a:spcPts val="0"/>
              </a:spcBef>
              <a:spcAft>
                <a:spcPts val="0"/>
              </a:spcAft>
              <a:buSzPct val="100000"/>
              <a:buAutoNum type="arabicPeriod"/>
            </a:pPr>
            <a:r>
              <a:rPr lang="en"/>
              <a:t>The major issues I faced were :</a:t>
            </a:r>
            <a:endParaRPr/>
          </a:p>
          <a:p>
            <a:pPr indent="0" lvl="0" marL="914400" rtl="0" algn="l">
              <a:spcBef>
                <a:spcPts val="1200"/>
              </a:spcBef>
              <a:spcAft>
                <a:spcPts val="0"/>
              </a:spcAft>
              <a:buNone/>
            </a:pPr>
            <a:r>
              <a:rPr lang="en"/>
              <a:t>5.</a:t>
            </a:r>
            <a:r>
              <a:rPr lang="en"/>
              <a:t>1. Special characters: If the excel file has a lot of special characters it does not get imported. Even importing manually by creating a table and importing the csv, the records get dropped. Here the excel had to be cleaned by replacing special characters with a blank space.</a:t>
            </a:r>
            <a:endParaRPr/>
          </a:p>
          <a:p>
            <a:pPr indent="0" lvl="0" marL="914400" rtl="0" algn="l">
              <a:spcBef>
                <a:spcPts val="1200"/>
              </a:spcBef>
              <a:spcAft>
                <a:spcPts val="0"/>
              </a:spcAft>
              <a:buNone/>
            </a:pPr>
            <a:r>
              <a:rPr lang="en"/>
              <a:t>5.2.  I had to be very careful of the data types which was used to define the variables while creating tables.</a:t>
            </a:r>
            <a:endParaRPr/>
          </a:p>
          <a:p>
            <a:pPr indent="0" lvl="0" marL="914400" rtl="0" algn="l">
              <a:spcBef>
                <a:spcPts val="1200"/>
              </a:spcBef>
              <a:spcAft>
                <a:spcPts val="1200"/>
              </a:spcAft>
              <a:buNone/>
            </a:pPr>
            <a:r>
              <a:rPr lang="en"/>
              <a:t>5.3 #Name?  is  an error when the names have an = or @ so such values had to be changed by replacing them with an underscore(_) as these records were getting dropped while importing.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22775" y="947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95" name="Google Shape;95;p18"/>
          <p:cNvSpPr txBox="1"/>
          <p:nvPr>
            <p:ph idx="1" type="body"/>
          </p:nvPr>
        </p:nvSpPr>
        <p:spPr>
          <a:xfrm>
            <a:off x="107175" y="780850"/>
            <a:ext cx="8368200" cy="41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database </a:t>
            </a:r>
            <a:r>
              <a:rPr lang="en" sz="1200"/>
              <a:t>consists</a:t>
            </a:r>
            <a:r>
              <a:rPr lang="en" sz="1200"/>
              <a:t> of three tables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graphicFrame>
        <p:nvGraphicFramePr>
          <p:cNvPr id="96" name="Google Shape;96;p18"/>
          <p:cNvGraphicFramePr/>
          <p:nvPr/>
        </p:nvGraphicFramePr>
        <p:xfrm>
          <a:off x="107175" y="1626725"/>
          <a:ext cx="3000000" cy="3000000"/>
        </p:xfrm>
        <a:graphic>
          <a:graphicData uri="http://schemas.openxmlformats.org/drawingml/2006/table">
            <a:tbl>
              <a:tblPr>
                <a:noFill/>
                <a:tableStyleId>{064D47C3-FCD7-4CBB-82E8-D9CA4A4873B6}</a:tableStyleId>
              </a:tblPr>
              <a:tblGrid>
                <a:gridCol w="2413000"/>
                <a:gridCol w="2413000"/>
                <a:gridCol w="2413000"/>
              </a:tblGrid>
              <a:tr h="381000">
                <a:tc>
                  <a:txBody>
                    <a:bodyPr/>
                    <a:lstStyle/>
                    <a:p>
                      <a:pPr indent="0" lvl="0" marL="0" rtl="0" algn="l">
                        <a:spcBef>
                          <a:spcPts val="0"/>
                        </a:spcBef>
                        <a:spcAft>
                          <a:spcPts val="0"/>
                        </a:spcAft>
                        <a:buNone/>
                      </a:pPr>
                      <a:r>
                        <a:rPr lang="en">
                          <a:solidFill>
                            <a:srgbClr val="00FFFF"/>
                          </a:solidFill>
                        </a:rPr>
                        <a:t>Table</a:t>
                      </a:r>
                      <a:r>
                        <a:rPr lang="en"/>
                        <a:t> </a:t>
                      </a:r>
                      <a:endParaRPr/>
                    </a:p>
                  </a:txBody>
                  <a:tcPr marT="91425" marB="91425" marR="91425" marL="91425"/>
                </a:tc>
                <a:tc>
                  <a:txBody>
                    <a:bodyPr/>
                    <a:lstStyle/>
                    <a:p>
                      <a:pPr indent="0" lvl="0" marL="0" rtl="0" algn="l">
                        <a:spcBef>
                          <a:spcPts val="0"/>
                        </a:spcBef>
                        <a:spcAft>
                          <a:spcPts val="0"/>
                        </a:spcAft>
                        <a:buNone/>
                      </a:pPr>
                      <a:r>
                        <a:rPr lang="en">
                          <a:solidFill>
                            <a:srgbClr val="00FFFF"/>
                          </a:solidFill>
                        </a:rPr>
                        <a:t>Rows</a:t>
                      </a:r>
                      <a:endParaRPr>
                        <a:solidFill>
                          <a:srgbClr val="00FFFF"/>
                        </a:solidFill>
                      </a:endParaRPr>
                    </a:p>
                  </a:txBody>
                  <a:tcPr marT="91425" marB="91425" marR="91425" marL="91425"/>
                </a:tc>
                <a:tc>
                  <a:txBody>
                    <a:bodyPr/>
                    <a:lstStyle/>
                    <a:p>
                      <a:pPr indent="0" lvl="0" marL="0" rtl="0" algn="l">
                        <a:spcBef>
                          <a:spcPts val="0"/>
                        </a:spcBef>
                        <a:spcAft>
                          <a:spcPts val="0"/>
                        </a:spcAft>
                        <a:buNone/>
                      </a:pPr>
                      <a:r>
                        <a:rPr lang="en">
                          <a:solidFill>
                            <a:srgbClr val="00FFFF"/>
                          </a:solidFill>
                        </a:rPr>
                        <a:t>Columns</a:t>
                      </a:r>
                      <a:endParaRPr>
                        <a:solidFill>
                          <a:srgbClr val="00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00FF00"/>
                          </a:solidFill>
                        </a:rPr>
                        <a:t>Anime</a:t>
                      </a:r>
                      <a:endParaRPr>
                        <a:solidFill>
                          <a:srgbClr val="00FF00"/>
                        </a:solidFill>
                      </a:endParaRPr>
                    </a:p>
                  </a:txBody>
                  <a:tcPr marT="91425" marB="91425" marR="91425" marL="91425"/>
                </a:tc>
                <a:tc>
                  <a:txBody>
                    <a:bodyPr/>
                    <a:lstStyle/>
                    <a:p>
                      <a:pPr indent="0" lvl="0" marL="0" rtl="0" algn="l">
                        <a:spcBef>
                          <a:spcPts val="0"/>
                        </a:spcBef>
                        <a:spcAft>
                          <a:spcPts val="0"/>
                        </a:spcAft>
                        <a:buNone/>
                      </a:pPr>
                      <a:r>
                        <a:rPr lang="en">
                          <a:solidFill>
                            <a:srgbClr val="00FF00"/>
                          </a:solidFill>
                        </a:rPr>
                        <a:t>16,217</a:t>
                      </a:r>
                      <a:endParaRPr>
                        <a:solidFill>
                          <a:srgbClr val="00FF00"/>
                        </a:solidFill>
                      </a:endParaRPr>
                    </a:p>
                  </a:txBody>
                  <a:tcPr marT="91425" marB="91425" marR="91425" marL="91425"/>
                </a:tc>
                <a:tc>
                  <a:txBody>
                    <a:bodyPr/>
                    <a:lstStyle/>
                    <a:p>
                      <a:pPr indent="0" lvl="0" marL="0" rtl="0" algn="l">
                        <a:spcBef>
                          <a:spcPts val="0"/>
                        </a:spcBef>
                        <a:spcAft>
                          <a:spcPts val="0"/>
                        </a:spcAft>
                        <a:buNone/>
                      </a:pPr>
                      <a:r>
                        <a:rPr lang="en">
                          <a:solidFill>
                            <a:srgbClr val="00FF00"/>
                          </a:solidFill>
                        </a:rPr>
                        <a:t>9</a:t>
                      </a:r>
                      <a:endParaRPr>
                        <a:solidFill>
                          <a:srgbClr val="00FF00"/>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9900"/>
                          </a:solidFill>
                        </a:rPr>
                        <a:t>Review</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192,117</a:t>
                      </a:r>
                      <a:endParaRPr>
                        <a:solidFill>
                          <a:srgbClr val="FF9900"/>
                        </a:solidFill>
                      </a:endParaRPr>
                    </a:p>
                  </a:txBody>
                  <a:tcPr marT="91425" marB="91425" marR="91425" marL="91425"/>
                </a:tc>
                <a:tc>
                  <a:txBody>
                    <a:bodyPr/>
                    <a:lstStyle/>
                    <a:p>
                      <a:pPr indent="0" lvl="0" marL="0" rtl="0" algn="l">
                        <a:spcBef>
                          <a:spcPts val="0"/>
                        </a:spcBef>
                        <a:spcAft>
                          <a:spcPts val="0"/>
                        </a:spcAft>
                        <a:buNone/>
                      </a:pPr>
                      <a:r>
                        <a:rPr lang="en">
                          <a:solidFill>
                            <a:srgbClr val="FF9900"/>
                          </a:solidFill>
                        </a:rPr>
                        <a:t>10</a:t>
                      </a:r>
                      <a:endParaRPr>
                        <a:solidFill>
                          <a:srgbClr val="FF9900"/>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00FF"/>
                          </a:solidFill>
                        </a:rPr>
                        <a:t>Profile</a:t>
                      </a:r>
                      <a:endParaRPr>
                        <a:solidFill>
                          <a:srgbClr val="FF00FF"/>
                        </a:solidFill>
                      </a:endParaRPr>
                    </a:p>
                  </a:txBody>
                  <a:tcPr marT="91425" marB="91425" marR="91425" marL="91425"/>
                </a:tc>
                <a:tc>
                  <a:txBody>
                    <a:bodyPr/>
                    <a:lstStyle/>
                    <a:p>
                      <a:pPr indent="0" lvl="0" marL="0" rtl="0" algn="l">
                        <a:spcBef>
                          <a:spcPts val="0"/>
                        </a:spcBef>
                        <a:spcAft>
                          <a:spcPts val="0"/>
                        </a:spcAft>
                        <a:buNone/>
                      </a:pPr>
                      <a:r>
                        <a:rPr lang="en">
                          <a:solidFill>
                            <a:srgbClr val="FF00FF"/>
                          </a:solidFill>
                        </a:rPr>
                        <a:t>81,727</a:t>
                      </a:r>
                      <a:endParaRPr>
                        <a:solidFill>
                          <a:srgbClr val="FF00FF"/>
                        </a:solidFill>
                      </a:endParaRPr>
                    </a:p>
                  </a:txBody>
                  <a:tcPr marT="91425" marB="91425" marR="91425" marL="91425"/>
                </a:tc>
                <a:tc>
                  <a:txBody>
                    <a:bodyPr/>
                    <a:lstStyle/>
                    <a:p>
                      <a:pPr indent="0" lvl="0" marL="0" rtl="0" algn="l">
                        <a:spcBef>
                          <a:spcPts val="0"/>
                        </a:spcBef>
                        <a:spcAft>
                          <a:spcPts val="0"/>
                        </a:spcAft>
                        <a:buNone/>
                      </a:pPr>
                      <a:r>
                        <a:rPr lang="en">
                          <a:solidFill>
                            <a:srgbClr val="FF00FF"/>
                          </a:solidFill>
                        </a:rPr>
                        <a:t>3</a:t>
                      </a:r>
                      <a:endParaRPr>
                        <a:solidFill>
                          <a:srgbClr val="FF00FF"/>
                        </a:solidFill>
                      </a:endParaRPr>
                    </a:p>
                  </a:txBody>
                  <a:tcPr marT="91425" marB="91425" marR="91425" marL="91425"/>
                </a:tc>
              </a:tr>
            </a:tbl>
          </a:graphicData>
        </a:graphic>
      </p:graphicFrame>
      <p:sp>
        <p:nvSpPr>
          <p:cNvPr id="97" name="Google Shape;97;p18"/>
          <p:cNvSpPr txBox="1"/>
          <p:nvPr/>
        </p:nvSpPr>
        <p:spPr>
          <a:xfrm>
            <a:off x="107175" y="3417975"/>
            <a:ext cx="8941500" cy="16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Anime: This table consists of the anime name, id, genre, no of </a:t>
            </a:r>
            <a:r>
              <a:rPr lang="en">
                <a:solidFill>
                  <a:schemeClr val="dk1"/>
                </a:solidFill>
                <a:latin typeface="Roboto"/>
                <a:ea typeface="Roboto"/>
                <a:cs typeface="Roboto"/>
                <a:sym typeface="Roboto"/>
              </a:rPr>
              <a:t>episodes, the dates from which it aired on television, the no of people who have watched the anime, popularity, score and the rank of each anime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Review: This table consists of the anime id, user id of the users who have scored a particular anime, score, and score on various categories which are story, sound, animation, characters, enjoyment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Profile: This table consists of the user id, the gender of each user and their favourite animes.</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22775" y="700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Visualization</a:t>
            </a:r>
            <a:endParaRPr/>
          </a:p>
        </p:txBody>
      </p:sp>
      <p:sp>
        <p:nvSpPr>
          <p:cNvPr id="103" name="Google Shape;103;p19"/>
          <p:cNvSpPr txBox="1"/>
          <p:nvPr>
            <p:ph idx="1" type="body"/>
          </p:nvPr>
        </p:nvSpPr>
        <p:spPr>
          <a:xfrm>
            <a:off x="181500" y="697300"/>
            <a:ext cx="8368200" cy="132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t>Since our website provides a variety of animes, we have to customize the animes based on user preferences. I</a:t>
            </a:r>
            <a:r>
              <a:rPr lang="en" sz="1900"/>
              <a:t> have grouped the anime based on some of the choices we are going to give our users.</a:t>
            </a:r>
            <a:endParaRPr sz="1900"/>
          </a:p>
          <a:p>
            <a:pPr indent="0" lvl="0" marL="0" rtl="0" algn="l">
              <a:spcBef>
                <a:spcPts val="1200"/>
              </a:spcBef>
              <a:spcAft>
                <a:spcPts val="1200"/>
              </a:spcAft>
              <a:buNone/>
            </a:pPr>
            <a:r>
              <a:rPr lang="en" sz="1900"/>
              <a:t>The </a:t>
            </a:r>
            <a:r>
              <a:rPr lang="en" sz="1900"/>
              <a:t>categories</a:t>
            </a:r>
            <a:r>
              <a:rPr lang="en" sz="1900"/>
              <a:t> are as follows: </a:t>
            </a:r>
            <a:endParaRPr/>
          </a:p>
        </p:txBody>
      </p:sp>
      <p:graphicFrame>
        <p:nvGraphicFramePr>
          <p:cNvPr id="104" name="Google Shape;104;p19"/>
          <p:cNvGraphicFramePr/>
          <p:nvPr/>
        </p:nvGraphicFramePr>
        <p:xfrm>
          <a:off x="465425" y="2179400"/>
          <a:ext cx="3000000" cy="3000000"/>
        </p:xfrm>
        <a:graphic>
          <a:graphicData uri="http://schemas.openxmlformats.org/drawingml/2006/table">
            <a:tbl>
              <a:tblPr>
                <a:noFill/>
                <a:tableStyleId>{064D47C3-FCD7-4CBB-82E8-D9CA4A4873B6}</a:tableStyleId>
              </a:tblPr>
              <a:tblGrid>
                <a:gridCol w="3619500"/>
                <a:gridCol w="3883675"/>
              </a:tblGrid>
              <a:tr h="290200">
                <a:tc>
                  <a:txBody>
                    <a:bodyPr/>
                    <a:lstStyle/>
                    <a:p>
                      <a:pPr indent="0" lvl="0" marL="0" rtl="0" algn="l">
                        <a:spcBef>
                          <a:spcPts val="0"/>
                        </a:spcBef>
                        <a:spcAft>
                          <a:spcPts val="0"/>
                        </a:spcAft>
                        <a:buNone/>
                      </a:pPr>
                      <a:r>
                        <a:rPr lang="en">
                          <a:solidFill>
                            <a:srgbClr val="00FF00"/>
                          </a:solidFill>
                        </a:rPr>
                        <a:t>User based Categories </a:t>
                      </a:r>
                      <a:endParaRPr>
                        <a:solidFill>
                          <a:srgbClr val="00FF00"/>
                        </a:solidFill>
                      </a:endParaRPr>
                    </a:p>
                  </a:txBody>
                  <a:tcPr marT="91425" marB="91425" marR="91425" marL="91425"/>
                </a:tc>
                <a:tc>
                  <a:txBody>
                    <a:bodyPr/>
                    <a:lstStyle/>
                    <a:p>
                      <a:pPr indent="0" lvl="0" marL="0" rtl="0" algn="l">
                        <a:spcBef>
                          <a:spcPts val="0"/>
                        </a:spcBef>
                        <a:spcAft>
                          <a:spcPts val="0"/>
                        </a:spcAft>
                        <a:buNone/>
                      </a:pPr>
                      <a:r>
                        <a:rPr lang="en">
                          <a:solidFill>
                            <a:srgbClr val="00FF00"/>
                          </a:solidFill>
                        </a:rPr>
                        <a:t>Anime based Categories </a:t>
                      </a:r>
                      <a:endParaRPr>
                        <a:solidFill>
                          <a:srgbClr val="00FF00"/>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 Popularity</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i="1" lang="en">
                          <a:solidFill>
                            <a:srgbClr val="FFFF00"/>
                          </a:solidFill>
                        </a:rPr>
                        <a:t>1.Story</a:t>
                      </a:r>
                      <a:endParaRPr b="1" i="1">
                        <a:solidFill>
                          <a:srgbClr val="FFFF00"/>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 Score</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i="1" lang="en">
                          <a:solidFill>
                            <a:srgbClr val="FFFF00"/>
                          </a:solidFill>
                        </a:rPr>
                        <a:t>2.Animation</a:t>
                      </a:r>
                      <a:endParaRPr b="1" i="1">
                        <a:solidFill>
                          <a:srgbClr val="FFFF00"/>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 Gender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b="1" i="1" lang="en">
                          <a:solidFill>
                            <a:srgbClr val="FFFF00"/>
                          </a:solidFill>
                        </a:rPr>
                        <a:t>3. Enjoyment</a:t>
                      </a:r>
                      <a:endParaRPr b="1" i="1">
                        <a:solidFill>
                          <a:srgbClr val="FFFF00"/>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 Genre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rgbClr val="FFFF00"/>
                          </a:solidFill>
                        </a:rPr>
                        <a:t>4.Characters</a:t>
                      </a:r>
                      <a:endParaRPr>
                        <a:solidFill>
                          <a:srgbClr val="FFFF00"/>
                        </a:solidFill>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00"/>
                          </a:solidFill>
                        </a:rPr>
                        <a:t>5. Sound</a:t>
                      </a:r>
                      <a:endParaRPr>
                        <a:solidFill>
                          <a:srgbClr val="FFFF00"/>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1275" y="0"/>
            <a:ext cx="8533200" cy="65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MyAnime user page</a:t>
            </a:r>
            <a:endParaRPr/>
          </a:p>
        </p:txBody>
      </p:sp>
      <p:pic>
        <p:nvPicPr>
          <p:cNvPr id="110" name="Google Shape;110;p20"/>
          <p:cNvPicPr preferRelativeResize="0"/>
          <p:nvPr/>
        </p:nvPicPr>
        <p:blipFill>
          <a:blip r:embed="rId3">
            <a:alphaModFix/>
          </a:blip>
          <a:stretch>
            <a:fillRect/>
          </a:stretch>
        </p:blipFill>
        <p:spPr>
          <a:xfrm>
            <a:off x="0" y="577825"/>
            <a:ext cx="7356700" cy="4375800"/>
          </a:xfrm>
          <a:prstGeom prst="rect">
            <a:avLst/>
          </a:prstGeom>
          <a:noFill/>
          <a:ln>
            <a:noFill/>
          </a:ln>
        </p:spPr>
      </p:pic>
      <p:sp>
        <p:nvSpPr>
          <p:cNvPr id="111" name="Google Shape;111;p20"/>
          <p:cNvSpPr txBox="1"/>
          <p:nvPr/>
        </p:nvSpPr>
        <p:spPr>
          <a:xfrm>
            <a:off x="7124950" y="718275"/>
            <a:ext cx="2016900" cy="4375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is the </a:t>
            </a:r>
            <a:r>
              <a:rPr lang="en" sz="1200">
                <a:solidFill>
                  <a:schemeClr val="dk1"/>
                </a:solidFill>
                <a:latin typeface="Roboto"/>
                <a:ea typeface="Roboto"/>
                <a:cs typeface="Roboto"/>
                <a:sym typeface="Roboto"/>
              </a:rPr>
              <a:t>web page</a:t>
            </a:r>
            <a:r>
              <a:rPr lang="en" sz="1200">
                <a:solidFill>
                  <a:schemeClr val="dk1"/>
                </a:solidFill>
                <a:latin typeface="Roboto"/>
                <a:ea typeface="Roboto"/>
                <a:cs typeface="Roboto"/>
                <a:sym typeface="Roboto"/>
              </a:rPr>
              <a:t> when a user logins into his/her </a:t>
            </a:r>
            <a:r>
              <a:rPr lang="en" sz="1200">
                <a:solidFill>
                  <a:schemeClr val="dk1"/>
                </a:solidFill>
                <a:latin typeface="Roboto"/>
                <a:ea typeface="Roboto"/>
                <a:cs typeface="Roboto"/>
                <a:sym typeface="Roboto"/>
              </a:rPr>
              <a:t>account</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an example, I have taken a female user.</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These are the anime </a:t>
            </a:r>
            <a:r>
              <a:rPr lang="en" sz="1200">
                <a:solidFill>
                  <a:schemeClr val="dk1"/>
                </a:solidFill>
                <a:latin typeface="Roboto"/>
                <a:ea typeface="Roboto"/>
                <a:cs typeface="Roboto"/>
                <a:sym typeface="Roboto"/>
              </a:rPr>
              <a:t>recommendations</a:t>
            </a:r>
            <a:r>
              <a:rPr lang="en" sz="1200">
                <a:solidFill>
                  <a:schemeClr val="dk1"/>
                </a:solidFill>
                <a:latin typeface="Roboto"/>
                <a:ea typeface="Roboto"/>
                <a:cs typeface="Roboto"/>
                <a:sym typeface="Roboto"/>
              </a:rPr>
              <a:t> based on the results obtained</a:t>
            </a: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through </a:t>
            </a:r>
            <a:r>
              <a:rPr lang="en" sz="1200">
                <a:solidFill>
                  <a:schemeClr val="dk1"/>
                </a:solidFill>
                <a:latin typeface="Roboto"/>
                <a:ea typeface="Roboto"/>
                <a:cs typeface="Roboto"/>
                <a:sym typeface="Roboto"/>
              </a:rPr>
              <a:t>analysis</a:t>
            </a:r>
            <a:r>
              <a:rPr lang="en" sz="1200">
                <a:solidFill>
                  <a:schemeClr val="dk1"/>
                </a:solidFill>
                <a:latin typeface="Roboto"/>
                <a:ea typeface="Roboto"/>
                <a:cs typeface="Roboto"/>
                <a:sym typeface="Roboto"/>
              </a:rPr>
              <a:t> of the database.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Let me show you my </a:t>
            </a:r>
            <a:r>
              <a:rPr lang="en" sz="1200">
                <a:solidFill>
                  <a:schemeClr val="dk1"/>
                </a:solidFill>
                <a:latin typeface="Roboto"/>
                <a:ea typeface="Roboto"/>
                <a:cs typeface="Roboto"/>
                <a:sym typeface="Roboto"/>
              </a:rPr>
              <a:t>analysis</a:t>
            </a:r>
            <a:r>
              <a:rPr lang="en" sz="1200">
                <a:solidFill>
                  <a:schemeClr val="dk1"/>
                </a:solidFill>
                <a:latin typeface="Roboto"/>
                <a:ea typeface="Roboto"/>
                <a:cs typeface="Roboto"/>
                <a:sym typeface="Roboto"/>
              </a:rPr>
              <a:t> next.</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3275" y="33025"/>
            <a:ext cx="4586400" cy="748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400"/>
              <a:t>I. User based categories</a:t>
            </a:r>
            <a:endParaRPr b="1" sz="2400"/>
          </a:p>
          <a:p>
            <a:pPr indent="0" lvl="0" marL="0" rtl="0" algn="l">
              <a:spcBef>
                <a:spcPts val="0"/>
              </a:spcBef>
              <a:spcAft>
                <a:spcPts val="0"/>
              </a:spcAft>
              <a:buNone/>
            </a:pPr>
            <a:r>
              <a:rPr lang="en" sz="2400">
                <a:solidFill>
                  <a:srgbClr val="6AA84F"/>
                </a:solidFill>
              </a:rPr>
              <a:t>1.Popularity </a:t>
            </a:r>
            <a:endParaRPr sz="2400">
              <a:solidFill>
                <a:srgbClr val="6AA84F"/>
              </a:solidFill>
            </a:endParaRPr>
          </a:p>
        </p:txBody>
      </p:sp>
      <p:sp>
        <p:nvSpPr>
          <p:cNvPr id="117" name="Google Shape;117;p21"/>
          <p:cNvSpPr txBox="1"/>
          <p:nvPr/>
        </p:nvSpPr>
        <p:spPr>
          <a:xfrm>
            <a:off x="7798450" y="1913675"/>
            <a:ext cx="1074000" cy="19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8" name="Google Shape;118;p21"/>
          <p:cNvSpPr txBox="1"/>
          <p:nvPr/>
        </p:nvSpPr>
        <p:spPr>
          <a:xfrm>
            <a:off x="6778175" y="679775"/>
            <a:ext cx="2240700" cy="44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06666"/>
                </a:solidFill>
                <a:latin typeface="Roboto"/>
                <a:ea typeface="Roboto"/>
                <a:cs typeface="Roboto"/>
                <a:sym typeface="Roboto"/>
              </a:rPr>
              <a:t>Here the </a:t>
            </a:r>
            <a:r>
              <a:rPr lang="en" sz="1000">
                <a:solidFill>
                  <a:srgbClr val="E06666"/>
                </a:solidFill>
                <a:latin typeface="Roboto"/>
                <a:ea typeface="Roboto"/>
                <a:cs typeface="Roboto"/>
                <a:sym typeface="Roboto"/>
              </a:rPr>
              <a:t>popularity</a:t>
            </a:r>
            <a:r>
              <a:rPr lang="en" sz="1000">
                <a:solidFill>
                  <a:srgbClr val="E06666"/>
                </a:solidFill>
                <a:latin typeface="Roboto"/>
                <a:ea typeface="Roboto"/>
                <a:cs typeface="Roboto"/>
                <a:sym typeface="Roboto"/>
              </a:rPr>
              <a:t> of the anime is based on the number of users who have watched  these animes </a:t>
            </a:r>
            <a:endParaRPr sz="1000">
              <a:solidFill>
                <a:srgbClr val="E06666"/>
              </a:solidFill>
              <a:latin typeface="Roboto"/>
              <a:ea typeface="Roboto"/>
              <a:cs typeface="Roboto"/>
              <a:sym typeface="Roboto"/>
            </a:endParaRPr>
          </a:p>
          <a:p>
            <a:pPr indent="0" lvl="0" marL="0" rtl="0" algn="l">
              <a:spcBef>
                <a:spcPts val="0"/>
              </a:spcBef>
              <a:spcAft>
                <a:spcPts val="0"/>
              </a:spcAft>
              <a:buNone/>
            </a:pPr>
            <a:r>
              <a:t/>
            </a:r>
            <a:endParaRPr>
              <a:solidFill>
                <a:srgbClr val="E06666"/>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19" name="Google Shape;119;p21"/>
          <p:cNvPicPr preferRelativeResize="0"/>
          <p:nvPr/>
        </p:nvPicPr>
        <p:blipFill>
          <a:blip r:embed="rId3">
            <a:alphaModFix/>
          </a:blip>
          <a:stretch>
            <a:fillRect/>
          </a:stretch>
        </p:blipFill>
        <p:spPr>
          <a:xfrm>
            <a:off x="152400" y="933475"/>
            <a:ext cx="6531173" cy="3856379"/>
          </a:xfrm>
          <a:prstGeom prst="rect">
            <a:avLst/>
          </a:prstGeom>
          <a:noFill/>
          <a:ln>
            <a:noFill/>
          </a:ln>
        </p:spPr>
      </p:pic>
      <p:graphicFrame>
        <p:nvGraphicFramePr>
          <p:cNvPr id="120" name="Google Shape;120;p21"/>
          <p:cNvGraphicFramePr/>
          <p:nvPr/>
        </p:nvGraphicFramePr>
        <p:xfrm>
          <a:off x="6857950" y="1740290"/>
          <a:ext cx="3000000" cy="3000000"/>
        </p:xfrm>
        <a:graphic>
          <a:graphicData uri="http://schemas.openxmlformats.org/drawingml/2006/table">
            <a:tbl>
              <a:tblPr>
                <a:noFill/>
                <a:tableStyleId>{064D47C3-FCD7-4CBB-82E8-D9CA4A4873B6}</a:tableStyleId>
              </a:tblPr>
              <a:tblGrid>
                <a:gridCol w="1103925"/>
                <a:gridCol w="977225"/>
              </a:tblGrid>
              <a:tr h="575900">
                <a:tc>
                  <a:txBody>
                    <a:bodyPr/>
                    <a:lstStyle/>
                    <a:p>
                      <a:pPr indent="0" lvl="0" marL="0" rtl="0" algn="l">
                        <a:spcBef>
                          <a:spcPts val="0"/>
                        </a:spcBef>
                        <a:spcAft>
                          <a:spcPts val="0"/>
                        </a:spcAft>
                        <a:buNone/>
                      </a:pPr>
                      <a:r>
                        <a:rPr lang="en" sz="1000">
                          <a:solidFill>
                            <a:schemeClr val="dk1"/>
                          </a:solidFill>
                        </a:rPr>
                        <a:t>Anime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Users watched</a:t>
                      </a:r>
                      <a:endParaRPr sz="1000">
                        <a:solidFill>
                          <a:schemeClr val="dk1"/>
                        </a:solidFill>
                      </a:endParaRPr>
                    </a:p>
                  </a:txBody>
                  <a:tcPr marT="91425" marB="91425" marR="91425" marL="91425"/>
                </a:tc>
              </a:tr>
              <a:tr h="493500">
                <a:tc>
                  <a:txBody>
                    <a:bodyPr/>
                    <a:lstStyle/>
                    <a:p>
                      <a:pPr indent="0" lvl="0" marL="0" rtl="0" algn="l">
                        <a:spcBef>
                          <a:spcPts val="0"/>
                        </a:spcBef>
                        <a:spcAft>
                          <a:spcPts val="0"/>
                        </a:spcAft>
                        <a:buNone/>
                      </a:pPr>
                      <a:r>
                        <a:rPr lang="en" sz="1000">
                          <a:solidFill>
                            <a:schemeClr val="dk1"/>
                          </a:solidFill>
                        </a:rPr>
                        <a:t>Death Note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1,871,043</a:t>
                      </a:r>
                      <a:endParaRPr sz="1000">
                        <a:solidFill>
                          <a:schemeClr val="dk1"/>
                        </a:solidFill>
                      </a:endParaRPr>
                    </a:p>
                  </a:txBody>
                  <a:tcPr marT="91425" marB="91425" marR="91425" marL="91425"/>
                </a:tc>
              </a:tr>
              <a:tr h="492650">
                <a:tc>
                  <a:txBody>
                    <a:bodyPr/>
                    <a:lstStyle/>
                    <a:p>
                      <a:pPr indent="0" lvl="0" marL="0" rtl="0" algn="l">
                        <a:spcBef>
                          <a:spcPts val="0"/>
                        </a:spcBef>
                        <a:spcAft>
                          <a:spcPts val="0"/>
                        </a:spcAft>
                        <a:buNone/>
                      </a:pPr>
                      <a:r>
                        <a:rPr lang="en" sz="1000">
                          <a:solidFill>
                            <a:schemeClr val="dk1"/>
                          </a:solidFill>
                        </a:rPr>
                        <a:t>Shingeki no Kyojin</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1,754,979</a:t>
                      </a:r>
                      <a:endParaRPr sz="1000">
                        <a:solidFill>
                          <a:schemeClr val="dk1"/>
                        </a:solidFill>
                      </a:endParaRPr>
                    </a:p>
                  </a:txBody>
                  <a:tcPr marT="91425" marB="91425" marR="91425" marL="91425"/>
                </a:tc>
              </a:tr>
              <a:tr h="492650">
                <a:tc>
                  <a:txBody>
                    <a:bodyPr/>
                    <a:lstStyle/>
                    <a:p>
                      <a:pPr indent="0" lvl="0" marL="0" rtl="0" algn="l">
                        <a:spcBef>
                          <a:spcPts val="0"/>
                        </a:spcBef>
                        <a:spcAft>
                          <a:spcPts val="0"/>
                        </a:spcAft>
                        <a:buNone/>
                      </a:pPr>
                      <a:r>
                        <a:rPr lang="en" sz="1000">
                          <a:solidFill>
                            <a:schemeClr val="dk1"/>
                          </a:solidFill>
                        </a:rPr>
                        <a:t>Sword Art Online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1,657,823</a:t>
                      </a:r>
                      <a:endParaRPr sz="1000">
                        <a:solidFill>
                          <a:schemeClr val="dk1"/>
                        </a:solidFill>
                      </a:endParaRPr>
                    </a:p>
                  </a:txBody>
                  <a:tcPr marT="91425" marB="91425" marR="91425" marL="91425"/>
                </a:tc>
              </a:tr>
              <a:tr h="652025">
                <a:tc>
                  <a:txBody>
                    <a:bodyPr/>
                    <a:lstStyle/>
                    <a:p>
                      <a:pPr indent="0" lvl="0" marL="0" rtl="0" algn="l">
                        <a:spcBef>
                          <a:spcPts val="0"/>
                        </a:spcBef>
                        <a:spcAft>
                          <a:spcPts val="0"/>
                        </a:spcAft>
                        <a:buNone/>
                      </a:pPr>
                      <a:r>
                        <a:rPr lang="en" sz="1000">
                          <a:solidFill>
                            <a:schemeClr val="dk1"/>
                          </a:solidFill>
                        </a:rPr>
                        <a:t>Fullmetal alchemist :Brotherhood</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1,615,084</a:t>
                      </a:r>
                      <a:endParaRPr sz="1000">
                        <a:solidFill>
                          <a:schemeClr val="dk1"/>
                        </a:solidFill>
                      </a:endParaRPr>
                    </a:p>
                  </a:txBody>
                  <a:tcPr marT="91425" marB="91425" marR="91425" marL="91425"/>
                </a:tc>
              </a:tr>
              <a:tr h="492650">
                <a:tc>
                  <a:txBody>
                    <a:bodyPr/>
                    <a:lstStyle/>
                    <a:p>
                      <a:pPr indent="0" lvl="0" marL="0" rtl="0" algn="l">
                        <a:spcBef>
                          <a:spcPts val="0"/>
                        </a:spcBef>
                        <a:spcAft>
                          <a:spcPts val="0"/>
                        </a:spcAft>
                        <a:buNone/>
                      </a:pPr>
                      <a:r>
                        <a:rPr lang="en" sz="1000">
                          <a:solidFill>
                            <a:schemeClr val="dk1"/>
                          </a:solidFill>
                        </a:rPr>
                        <a:t>One Punch Man</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1,475,219</a:t>
                      </a:r>
                      <a:endParaRPr sz="10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