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AA590-C3AB-4472-AE83-063A1F75B57D}">
  <a:tblStyle styleId="{A2CAA590-C3AB-4472-AE83-063A1F75B5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0d0e9c4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0d0e9c4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0d0e9c4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0d0e9c4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0d0e9c4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0d0e9c4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0d0e9c4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f0d0e9c4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0d0e9c4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f0d0e9c4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0d0e9c4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f0d0e9c4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0d0e9c4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f0d0e9c4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0d0e9c4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0d0e9c4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f0d0e9c4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f0d0e9c4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0d0e9c4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f0d0e9c4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0d0e9c4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0d0e9c4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f0d0e9c4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f0d0e9c4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0d0e9c4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0d0e9c4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f0d0e9c4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f0d0e9c4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0d0e9c4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f0d0e9c4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f0d0e9c4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f0d0e9c4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0d0e9c4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0d0e9c4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0d0e9c4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0d0e9c4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0d0e9c4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f0d0e9c4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ithreyee9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091300"/>
            <a:ext cx="7801500" cy="9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of SuperStore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77700" y="122100"/>
            <a:ext cx="71886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" sz="4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Visualization Project</a:t>
            </a:r>
            <a:r>
              <a:rPr lang="en" sz="4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48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01600" y="3037225"/>
            <a:ext cx="45408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Presented by : Maithreyee B Bharadwaj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       Email : </a:t>
            </a:r>
            <a:r>
              <a:rPr lang="en">
                <a:solidFill>
                  <a:srgbClr val="FF9900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maithreyee95@gmail.com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       Date: 6th August 2023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511850" y="2011100"/>
            <a:ext cx="6120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                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4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 A Supermarket Sales Dataset</a:t>
            </a:r>
            <a:endParaRPr sz="24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025" y="17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Comparison Between the Sales and Profit of all the States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000"/>
            <a:ext cx="5287625" cy="44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5715850" y="732600"/>
            <a:ext cx="32892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Here is just a graph showing the sales and profit of all the states.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can be observed that California, New York, Washington and Texas are the states with the most sales.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case of higher profits it is California,  New York, Washington and Michigan.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43250" y="11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450" y="692025"/>
            <a:ext cx="5755951" cy="44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931875" y="734475"/>
            <a:ext cx="3009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Here is the dashboard which shows the sales and profits of each of the region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Depending on the region which is selected the dashboard shows the top 3 states with the highest sales and profit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9850" y="32925"/>
            <a:ext cx="62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Our Products from 2014-2017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814750" y="786025"/>
            <a:ext cx="2243700" cy="4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Our store products are under three categories which are: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1. Furniture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2. Office Supplies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3. Technology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sales of Furniture have been steady over the years.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sales of Technology and Office supplies dipped in 2015.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They there has been a gradual increase from 2015-2016 and 2016-2017.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0" y="633400"/>
            <a:ext cx="6602499" cy="44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20925" y="155050"/>
            <a:ext cx="6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of our </a:t>
            </a:r>
            <a:r>
              <a:rPr lang="en"/>
              <a:t>Products</a:t>
            </a:r>
            <a:r>
              <a:rPr lang="en"/>
              <a:t> from 2014-2017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0950"/>
            <a:ext cx="6250050" cy="4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6349250" y="564725"/>
            <a:ext cx="27243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Profits of the products are shown on the graph left side.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 the graph it can be understood that profits from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furniture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really low.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Deeper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analysis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has to be done as to why products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related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furniture are  not giving much profits.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can be observed that profits from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office supplies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technology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steadily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increasing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Products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related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Technology are showing higher profits.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52225" y="22550"/>
            <a:ext cx="66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Profits R</a:t>
            </a:r>
            <a:r>
              <a:rPr lang="en"/>
              <a:t>elated</a:t>
            </a:r>
            <a:r>
              <a:rPr lang="en"/>
              <a:t> to Furniture Products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990550" y="595250"/>
            <a:ext cx="29532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sales of products under Furniture category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include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1. Bookcases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2.Chairs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3.Furnishing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4.Tables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sales of chairs are steadily increasing.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Sales of  bookcases and furnishing are steadily decreasing . We should do more analysis on how to improve the sales of these two products.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Losses have been incurred with respect to tables and bookcases.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00" y="674325"/>
            <a:ext cx="5798326" cy="44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52250" y="109250"/>
            <a:ext cx="64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Profits Related to Office Supplies products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6547650" y="681950"/>
            <a:ext cx="24573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graph indicates that sales of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binders and storage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having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steadily been increasing over the years.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 of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envelopes,fasteners and labels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have not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show any improvement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case of profits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paper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has shown the highest profits compared to its sales.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Following the next highest profits are binders and storage.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supplies have incurred losses in 2016-2017.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950"/>
            <a:ext cx="6311100" cy="44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59850" y="13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Profits Related to Technology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475"/>
            <a:ext cx="5608999" cy="443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5746375" y="747875"/>
            <a:ext cx="31974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 the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graphs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it can be observed that sales of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machines and accessories 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consistently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low for all the four years.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Phones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 have been steadily going up.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Copiers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 having been steadily going up in a very slow pace.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graph tells us that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machines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have incurred a loss from 2016.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Copiers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have provided with more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profits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then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phones and accessories. 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325" y="5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300"/>
            <a:ext cx="6066625" cy="4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6369850" y="689550"/>
            <a:ext cx="26505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dashboard shows us the sales and profit for each category and its sub-category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 you can see in the dashboard it shows the sales of the three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categories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as sales has been selected as the value to be measured.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dashboard shows the profits of all the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products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that come under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Furniture 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Tools used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Microsoft Excel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Tableau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MySQL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was obtained from Kaggle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3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</a:t>
            </a:r>
            <a:r>
              <a:rPr lang="en" sz="3600">
                <a:solidFill>
                  <a:srgbClr val="FFD966"/>
                </a:solidFill>
              </a:rPr>
              <a:t>THANK YOU</a:t>
            </a:r>
            <a:endParaRPr sz="36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4267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 am a data analyst working for a store called as SuperStore in the USA. My manager asks me to get the information about the store</a:t>
            </a:r>
            <a:r>
              <a:rPr lang="en"/>
              <a:t>’s</a:t>
            </a:r>
            <a:r>
              <a:rPr lang="en" sz="1800"/>
              <a:t> </a:t>
            </a:r>
            <a:r>
              <a:rPr lang="en" sz="1800"/>
              <a:t>performance</a:t>
            </a:r>
            <a:r>
              <a:rPr lang="en" sz="1800"/>
              <a:t> from 2014 to 2017,  </a:t>
            </a:r>
            <a:r>
              <a:rPr lang="en"/>
              <a:t>including </a:t>
            </a:r>
            <a:r>
              <a:rPr lang="en"/>
              <a:t>products</a:t>
            </a:r>
            <a:r>
              <a:rPr lang="en"/>
              <a:t> which are </a:t>
            </a:r>
            <a:r>
              <a:rPr lang="en"/>
              <a:t>having</a:t>
            </a:r>
            <a:r>
              <a:rPr lang="en"/>
              <a:t> the highest sales and profits. The goal </a:t>
            </a:r>
            <a:r>
              <a:rPr lang="en" sz="1800"/>
              <a:t>is to find out the revenue and the </a:t>
            </a:r>
            <a:r>
              <a:rPr lang="en" sz="1800"/>
              <a:t>profits</a:t>
            </a:r>
            <a:r>
              <a:rPr lang="en" sz="1800"/>
              <a:t> of our stores which are </a:t>
            </a:r>
            <a:r>
              <a:rPr lang="en" sz="1800"/>
              <a:t>present</a:t>
            </a:r>
            <a:r>
              <a:rPr lang="en" sz="1800"/>
              <a:t> across various states in the</a:t>
            </a:r>
            <a:r>
              <a:rPr lang="en" sz="1800"/>
              <a:t> </a:t>
            </a:r>
            <a:r>
              <a:rPr lang="en"/>
              <a:t>c</a:t>
            </a:r>
            <a:r>
              <a:rPr lang="en" sz="1800"/>
              <a:t>ountry</a:t>
            </a:r>
            <a:r>
              <a:rPr lang="en" sz="1800"/>
              <a:t>.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</a:t>
            </a:r>
            <a:r>
              <a:rPr lang="en">
                <a:solidFill>
                  <a:srgbClr val="FF00FF"/>
                </a:solidFill>
              </a:rPr>
              <a:t> </a:t>
            </a:r>
            <a:r>
              <a:rPr lang="en" sz="3600">
                <a:solidFill>
                  <a:srgbClr val="FF00FF"/>
                </a:solidFill>
              </a:rPr>
              <a:t>QUESTIONS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83150" y="363850"/>
            <a:ext cx="7505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83150" y="165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{A2CAA590-C3AB-4472-AE83-063A1F75B57D}</a:tableStyleId>
              </a:tblPr>
              <a:tblGrid>
                <a:gridCol w="3619500"/>
                <a:gridCol w="3619500"/>
              </a:tblGrid>
              <a:tr h="3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Columns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Rows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49400" y="948000"/>
            <a:ext cx="481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consists of the following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6625" y="2670950"/>
            <a:ext cx="77490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various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order_id, order_date, ship_date, ship_mode, custoemr_id, customer-name, segment, country, city, state, postal_code, region, product_id, category, sub-category, product_name,sales, quantity, discount,profit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is a snapshot of the data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34188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75525" y="3601975"/>
            <a:ext cx="73719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Summary of overall sales between 2014-2017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b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The total revenue from the stores is $2.02 million.</a:t>
            </a:r>
            <a:endParaRPr b="1" sz="1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The total profits from the stores is $0.27 million. </a:t>
            </a:r>
            <a:endParaRPr b="1" sz="1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The total number of goods sold is 0.38 million.</a:t>
            </a:r>
            <a:endParaRPr b="1" sz="1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29725" y="0"/>
            <a:ext cx="54030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Profit with Respect to Regions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550" y="720000"/>
            <a:ext cx="5112976" cy="44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471650" y="236575"/>
            <a:ext cx="3502800" cy="4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graph has been plotted from the year 2014 to 2017.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graph indicates the sales and 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profit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from the four regions of the USA.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sales graph tells us that South region has not been doing so well as 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compared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West or East.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profits from South and Central regions have 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decreased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from 2016 onwards.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Below is a table showing the 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profit of each region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5676500" y="2674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{A2CAA590-C3AB-4472-AE83-063A1F75B57D}</a:tableStyleId>
              </a:tblPr>
              <a:tblGrid>
                <a:gridCol w="884525"/>
                <a:gridCol w="1046150"/>
                <a:gridCol w="1021800"/>
              </a:tblGrid>
              <a:tr h="35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Region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Sales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Profit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$0.64 million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$0.10 million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East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$0.58 million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$0.089 million(89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thousand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Central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$0.45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million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$0.043 million(43 thousand 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Sount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$0.35 million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$0.041 million(41 thousand)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20925" y="4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States with Respect to Sales and Profit in Each Region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83150" y="503675"/>
            <a:ext cx="2518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West Region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807125" y="915750"/>
            <a:ext cx="22206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One of the insights is that if the sales are high does not mean even the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profits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high.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top three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countries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sales are: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1.California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2.Washington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3.Arizona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example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 would like to give is Arizona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which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takes the third spot in sales but it is incurring losses.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Nevada is 6th in sales but it is in the 3rd spot when it comes to profits.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have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selected the top 6 states with respect to sales.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5625"/>
            <a:ext cx="6807124" cy="4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28550" y="221300"/>
            <a:ext cx="22602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2. East Region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883450" y="740225"/>
            <a:ext cx="21750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top 3 countries with the highest sale in the east region: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1.New York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2.Pennsylvania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3.Ohio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case of Pennsylvania and Ohio they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have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incurred a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loss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 $15K each.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New Jersey shows a profit of $9K.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Massachusetts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shows a profit of $6.7K.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have selected the top 6 states with respect to sales.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275"/>
            <a:ext cx="6883452" cy="43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025" y="177950"/>
            <a:ext cx="27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3. Central Region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364500" y="320525"/>
            <a:ext cx="2716800" cy="4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top three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countries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respect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sales are :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1. Texas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2. Illinois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3.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Michigan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top 2 countries with the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sales have incurred losses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Texas -Incurred a loss of $25K.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Illinois- Incurred a loss of $12K.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top 3 countries with respect to profits are :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1.Michigan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2. Indiana.                 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3. Wisconsin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●"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have selected the top 6 states with respect to sales.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900" y="618000"/>
            <a:ext cx="6387400" cy="45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0400" y="78725"/>
            <a:ext cx="31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FFFF"/>
                </a:solidFill>
              </a:rPr>
              <a:t>4. South Region</a:t>
            </a:r>
            <a:endParaRPr sz="2650">
              <a:solidFill>
                <a:srgbClr val="00FFFF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960050" y="651425"/>
            <a:ext cx="3144000" cy="4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three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countries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with the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sales are :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1. Florida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2. Virginia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3. North Carolina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With respect to profits the top three countries are     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1. Virginia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2. Georgia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3. Kentucky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Florida has incurred a  loss of $3.3K and North Carolina has incurred a loss of $7K.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data is accumulated through 2014-2017.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have selected the top 6 states with respect to sales.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425"/>
            <a:ext cx="6036374" cy="44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