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3"/>
  </p:notesMasterIdLst>
  <p:sldIdLst>
    <p:sldId id="256" r:id="rId2"/>
    <p:sldId id="257" r:id="rId3"/>
    <p:sldId id="258" r:id="rId4"/>
    <p:sldId id="259" r:id="rId5"/>
    <p:sldId id="260" r:id="rId6"/>
    <p:sldId id="261" r:id="rId7"/>
    <p:sldId id="262" r:id="rId8"/>
    <p:sldId id="266" r:id="rId9"/>
    <p:sldId id="268" r:id="rId10"/>
    <p:sldId id="270" r:id="rId11"/>
    <p:sldId id="264" r:id="rId12"/>
    <p:sldId id="271" r:id="rId13"/>
    <p:sldId id="272" r:id="rId14"/>
    <p:sldId id="274" r:id="rId15"/>
    <p:sldId id="275" r:id="rId16"/>
    <p:sldId id="283" r:id="rId17"/>
    <p:sldId id="276" r:id="rId18"/>
    <p:sldId id="278" r:id="rId19"/>
    <p:sldId id="281" r:id="rId20"/>
    <p:sldId id="279" r:id="rId21"/>
    <p:sldId id="28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2337" autoAdjust="0"/>
  </p:normalViewPr>
  <p:slideViewPr>
    <p:cSldViewPr snapToGrid="0">
      <p:cViewPr varScale="1">
        <p:scale>
          <a:sx n="105" d="100"/>
          <a:sy n="105" d="100"/>
        </p:scale>
        <p:origin x="83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8CCF02C-13B7-EA24-A6EA-8492ADC8F86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6AB59A7C-397D-52B8-64AF-B240CE1A69FC}"/>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00A829-B523-423D-B8D0-F4E19F5CBC7B}" type="datetimeFigureOut">
              <a:rPr lang="en-IN" smtClean="0"/>
              <a:t>13-07-2024</a:t>
            </a:fld>
            <a:endParaRPr lang="en-IN"/>
          </a:p>
        </p:txBody>
      </p:sp>
      <p:sp>
        <p:nvSpPr>
          <p:cNvPr id="4" name="Slide Image Placeholder 3">
            <a:extLst>
              <a:ext uri="{FF2B5EF4-FFF2-40B4-BE49-F238E27FC236}">
                <a16:creationId xmlns:a16="http://schemas.microsoft.com/office/drawing/2014/main" id="{C156C586-23C5-8DB9-036E-B0B17586277E}"/>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a:extLst>
              <a:ext uri="{FF2B5EF4-FFF2-40B4-BE49-F238E27FC236}">
                <a16:creationId xmlns:a16="http://schemas.microsoft.com/office/drawing/2014/main" id="{0AD8CB6A-8C36-BD48-A100-9595776E7105}"/>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a:extLst>
              <a:ext uri="{FF2B5EF4-FFF2-40B4-BE49-F238E27FC236}">
                <a16:creationId xmlns:a16="http://schemas.microsoft.com/office/drawing/2014/main" id="{9AF5A85F-0D59-385C-E47F-B5A79F4E162A}"/>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a:extLst>
              <a:ext uri="{FF2B5EF4-FFF2-40B4-BE49-F238E27FC236}">
                <a16:creationId xmlns:a16="http://schemas.microsoft.com/office/drawing/2014/main" id="{DA19F4EB-D75C-79EF-0F99-D29091552016}"/>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B29332-68CB-4456-821A-FCE3DD0DD5CA}"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About 66.36% of customers who have opted Fiber optic have churned </a:t>
            </a:r>
          </a:p>
        </p:txBody>
      </p:sp>
      <p:sp>
        <p:nvSpPr>
          <p:cNvPr id="4" name="Slide Number Placeholder 3"/>
          <p:cNvSpPr>
            <a:spLocks noGrp="1"/>
          </p:cNvSpPr>
          <p:nvPr>
            <p:ph type="sldNum" sz="quarter" idx="5"/>
          </p:nvPr>
        </p:nvSpPr>
        <p:spPr/>
        <p:txBody>
          <a:bodyPr/>
          <a:lstStyle/>
          <a:p>
            <a:fld id="{EE249C5B-04A5-4A83-AEA4-D4408D1BCDAA}" type="slidenum">
              <a:rPr lang="en-IN" smtClean="0"/>
              <a:t>13</a:t>
            </a:fld>
            <a:endParaRPr lang="en-IN"/>
          </a:p>
        </p:txBody>
      </p:sp>
    </p:spTree>
    <p:extLst>
      <p:ext uri="{BB962C8B-B14F-4D97-AF65-F5344CB8AC3E}">
        <p14:creationId xmlns:p14="http://schemas.microsoft.com/office/powerpoint/2010/main" val="2616022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249C5B-04A5-4A83-AEA4-D4408D1BCDAA}" type="slidenum">
              <a:rPr lang="en-IN" smtClean="0"/>
              <a:t>15</a:t>
            </a:fld>
            <a:endParaRPr lang="en-IN"/>
          </a:p>
        </p:txBody>
      </p:sp>
    </p:spTree>
    <p:extLst>
      <p:ext uri="{BB962C8B-B14F-4D97-AF65-F5344CB8AC3E}">
        <p14:creationId xmlns:p14="http://schemas.microsoft.com/office/powerpoint/2010/main" val="1843313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249C5B-04A5-4A83-AEA4-D4408D1BCDAA}" type="slidenum">
              <a:rPr lang="en-IN" smtClean="0"/>
              <a:t>20</a:t>
            </a:fld>
            <a:endParaRPr lang="en-IN"/>
          </a:p>
        </p:txBody>
      </p:sp>
    </p:spTree>
    <p:extLst>
      <p:ext uri="{BB962C8B-B14F-4D97-AF65-F5344CB8AC3E}">
        <p14:creationId xmlns:p14="http://schemas.microsoft.com/office/powerpoint/2010/main" val="2197675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073D55F9-11A3-4523-8F38-6BA37933791A}" type="datetime1">
              <a:rPr lang="en-US" smtClean="0"/>
              <a:t>7/13/2024</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217482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0B4E757A-3EC2-4683-9080-1A460C37C843}" type="datetime1">
              <a:rPr lang="en-US" smtClean="0"/>
              <a:t>7/13/2024</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433957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a:xfrm>
            <a:off x="523539" y="6324600"/>
            <a:ext cx="2560220" cy="365125"/>
          </a:xfrm>
        </p:spPr>
        <p:txBody>
          <a:bodyPr/>
          <a:lstStyle/>
          <a:p>
            <a:fld id="{5CC8096C-64ED-4153-A483-5C02E44AD5C3}" type="datetime1">
              <a:rPr lang="en-US" smtClean="0"/>
              <a:t>7/13/2024</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a:xfrm>
            <a:off x="4267200" y="6319838"/>
            <a:ext cx="3982781"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954583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marL="228600" indent="-228600">
              <a:buFont typeface="Arial" panose="020B0604020202020204" pitchFamily="34" charset="0"/>
              <a:buChar char="•"/>
              <a:defRPr/>
            </a:lvl1pPr>
            <a:lvl2pPr marL="228600" indent="-228600">
              <a:buFont typeface="Arial" panose="020B0604020202020204" pitchFamily="34" charset="0"/>
              <a:buChar char="•"/>
              <a:defRPr/>
            </a:lvl2pPr>
            <a:lvl3pPr marL="228600" indent="-228600">
              <a:buFont typeface="Arial" panose="020B0604020202020204" pitchFamily="34" charset="0"/>
              <a:buChar char="•"/>
              <a:defRPr/>
            </a:lvl3pPr>
            <a:lvl4pPr marL="228600" indent="-228600">
              <a:buFont typeface="Arial" panose="020B0604020202020204" pitchFamily="34" charset="0"/>
              <a:buChar char="•"/>
              <a:defRPr/>
            </a:lvl4pPr>
            <a:lvl5pPr marL="2286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1CB9D56B-6EBE-4E5F-99D9-2A3DBDF37D0A}" type="datetime1">
              <a:rPr lang="en-US" smtClean="0"/>
              <a:t>7/13/2024</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700855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457200" y="1709738"/>
            <a:ext cx="1089025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457200" y="4589463"/>
            <a:ext cx="10890250" cy="1500187"/>
          </a:xfrm>
        </p:spPr>
        <p:txBody>
          <a:bodyPr/>
          <a:lstStyle>
            <a:lvl1pPr marL="0" indent="0">
              <a:buNone/>
              <a:defRPr sz="24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8C33F3CA-C7E3-432D-9282-18F13836509A}" type="datetime1">
              <a:rPr lang="en-US" smtClean="0"/>
              <a:t>7/13/2024</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954128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457200" y="1825625"/>
            <a:ext cx="5562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75BE9C62-1337-40B8-BA50-E9F4861DB4BC}" type="datetime1">
              <a:rPr lang="en-US" smtClean="0"/>
              <a:t>7/13/2024</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678166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0863"/>
            <a:ext cx="5157787"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3101975"/>
            <a:ext cx="5157787"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0863"/>
            <a:ext cx="5183188"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3101975"/>
            <a:ext cx="5183188"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47C195EB-2DA3-4B24-8725-19BC22A7BE50}" type="datetime1">
              <a:rPr lang="en-US" smtClean="0"/>
              <a:t>7/13/2024</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536664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F4E237E6-0076-4915-A5A8-B7C11FA4F374}" type="datetime1">
              <a:rPr lang="en-US" smtClean="0"/>
              <a:t>7/13/2024</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302504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3505F58F-C0B5-422A-8E5A-6B99E5D80F0A}" type="datetime1">
              <a:rPr lang="en-US" smtClean="0"/>
              <a:t>7/13/2024</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214325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981200"/>
          </a:xfrm>
        </p:spPr>
        <p:txBody>
          <a:bodyPr anchor="b"/>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7565E655-9687-48DF-A33F-F8824CCCB5D1}" type="datetime1">
              <a:rPr lang="en-US" smtClean="0"/>
              <a:t>7/13/2024</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50982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2209799"/>
          </a:xfrm>
        </p:spPr>
        <p:txBody>
          <a:bodyPr anchor="b"/>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B97FD56A-AAB8-4544-A495-D0645413C9E3}" type="datetime1">
              <a:rPr lang="en-US" smtClean="0"/>
              <a:t>7/13/2024</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730028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A4798C7F-C8CA-4799-BF37-3AB4642CDB66}"/>
              </a:ext>
            </a:extLst>
          </p:cNvPr>
          <p:cNvSpPr/>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0" name="Group 79">
            <a:extLst>
              <a:ext uri="{FF2B5EF4-FFF2-40B4-BE49-F238E27FC236}">
                <a16:creationId xmlns:a16="http://schemas.microsoft.com/office/drawing/2014/main" id="{87F0794B-55D3-4D2D-BDE7-4688ED321E42}"/>
              </a:ext>
            </a:extLst>
          </p:cNvPr>
          <p:cNvGrpSpPr/>
          <p:nvPr/>
        </p:nvGrpSpPr>
        <p:grpSpPr>
          <a:xfrm>
            <a:off x="-11413" y="0"/>
            <a:ext cx="12214827" cy="6858000"/>
            <a:chOff x="-6214" y="-1"/>
            <a:chExt cx="12214827" cy="6858000"/>
          </a:xfrm>
        </p:grpSpPr>
        <p:cxnSp>
          <p:nvCxnSpPr>
            <p:cNvPr id="81" name="Straight Connector 80">
              <a:extLst>
                <a:ext uri="{FF2B5EF4-FFF2-40B4-BE49-F238E27FC236}">
                  <a16:creationId xmlns:a16="http://schemas.microsoft.com/office/drawing/2014/main" id="{BE4C795B-1813-4CC6-B03F-8DD130BEAABD}"/>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0F4C04D-5CD8-446B-BE3D-257172E6E4CB}"/>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DDC802E-606F-4F39-84B6-90DF0FE54461}"/>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5B0C75-0136-4A39-9AB6-0F02C4527810}"/>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5ED2B52-3D40-46DE-8B54-99A4071578D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8BCEC75-1B6B-45B2-8041-8D933FCF60F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A2FC789-056A-43CC-807E-4262CDC3E0F5}"/>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8C32FD3-76B0-40E7-89F2-E9C523210AF4}"/>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82E9447-8362-426C-840A-B6F2231F7BCC}"/>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F141DC8-83CE-4C21-A5BA-E2FFF3D866E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2A697C-ECBC-40A9-AC69-BF96A34B91A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E988AF-5EFB-43D3-B93F-6E4F41A2C90B}"/>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B312C1B-AAE2-4A6D-ACC7-ABAA75D42854}"/>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7B96146-61DA-44D6-A9DF-6DB41FCF2D80}"/>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B33F93D-4439-46EE-97C4-9CECAAFDCF60}"/>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914B275-A3D7-4BA4-B8CB-E7657100F3AD}"/>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26EF3B-FBE7-4D57-8E01-553F50734A68}"/>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CC1E671-BA54-4B31-9A2E-8F50BC57A260}"/>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36A704-3624-4ABF-9A67-0F52C2F3EFB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DC385D-BA34-481F-A991-A776E0B19301}"/>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1EF033A-D8FB-416B-AE51-4E098A27D68C}"/>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7C17B48-F458-4E9B-9331-56FCDC5B6AB2}"/>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7E44A4B-D453-46F0-A83D-AF0B33D5C59F}"/>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46BEA9F-314B-440D-AE8D-21E1252EC5A0}"/>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15EAFD0-4869-4612-ACDE-ABC703104E88}"/>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0F26706-7F23-4FF0-9CAF-F3C4F47C119D}"/>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0195A72-345A-4E88-8D71-14DB3D1B607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DBF51A6-A3BC-49FE-BB01-E8992811774E}"/>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78DF911-744C-419B-83DC-39F270BBF41F}"/>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reeform: Shape 148">
            <a:extLst>
              <a:ext uri="{FF2B5EF4-FFF2-40B4-BE49-F238E27FC236}">
                <a16:creationId xmlns:a16="http://schemas.microsoft.com/office/drawing/2014/main" id="{216BB147-20D5-4D93-BDA5-1BC614D6A4B2}"/>
              </a:ext>
            </a:extLst>
          </p:cNvPr>
          <p:cNvSpPr/>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457200" y="365125"/>
            <a:ext cx="1072293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457200" y="1825625"/>
            <a:ext cx="107229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457200" y="6324600"/>
            <a:ext cx="256022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193BAB95-8DA7-460B-B00A-7037C8394FB0}" type="datetime1">
              <a:rPr lang="en-US" smtClean="0"/>
              <a:pPr/>
              <a:t>7/13/2024</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200861" y="6319838"/>
            <a:ext cx="3982781"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t>Sample Footer Text</a:t>
            </a:r>
            <a:endParaRPr lang="en-US" dirty="0">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11190806" y="6324600"/>
            <a:ext cx="799078" cy="365125"/>
          </a:xfrm>
          <a:prstGeom prst="rect">
            <a:avLst/>
          </a:prstGeom>
        </p:spPr>
        <p:txBody>
          <a:bodyPr vert="horz" lIns="91440" tIns="45720" rIns="91440" bIns="45720" rtlCol="0" anchor="ctr"/>
          <a:lstStyle>
            <a:lvl1pPr algn="ctr">
              <a:defRPr sz="900" cap="all" spc="150" baseline="0">
                <a:solidFill>
                  <a:srgbClr val="FFFFFF"/>
                </a:solidFill>
              </a:defRPr>
            </a:lvl1pPr>
          </a:lstStyle>
          <a:p>
            <a:fld id="{11A71338-8BA2-4C79-A6C5-5A8E30081D0C}" type="slidenum">
              <a:rPr lang="en-US" smtClean="0"/>
              <a:pPr/>
              <a:t>‹#›</a:t>
            </a:fld>
            <a:endParaRPr lang="en-US" dirty="0"/>
          </a:p>
        </p:txBody>
      </p:sp>
      <p:sp>
        <p:nvSpPr>
          <p:cNvPr id="77" name="Freeform: Shape 76">
            <a:extLst>
              <a:ext uri="{FF2B5EF4-FFF2-40B4-BE49-F238E27FC236}">
                <a16:creationId xmlns:a16="http://schemas.microsoft.com/office/drawing/2014/main" id="{0A253F60-DE40-4508-A37A-61331DF1DD5D}"/>
              </a:ext>
            </a:extLst>
          </p:cNvPr>
          <p:cNvSpPr/>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3719394807"/>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Email-maithreyee95@gmail.com"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2.tmp"/></Relationships>
</file>

<file path=ppt/slides/_rels/slide16.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tmp"/><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1.tmp"/><Relationship Id="rId3" Type="http://schemas.openxmlformats.org/officeDocument/2006/relationships/image" Target="../media/image16.tmp"/><Relationship Id="rId7" Type="http://schemas.openxmlformats.org/officeDocument/2006/relationships/image" Target="../media/image20.tmp"/><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9.tmp"/><Relationship Id="rId5" Type="http://schemas.openxmlformats.org/officeDocument/2006/relationships/image" Target="../media/image18.tmp"/><Relationship Id="rId4" Type="http://schemas.openxmlformats.org/officeDocument/2006/relationships/image" Target="../media/image17.tmp"/></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tangle 10">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4" name="Picture 3" descr="Top view of a background splashed with colors">
            <a:extLst>
              <a:ext uri="{FF2B5EF4-FFF2-40B4-BE49-F238E27FC236}">
                <a16:creationId xmlns:a16="http://schemas.microsoft.com/office/drawing/2014/main" id="{F5272998-5DCB-0830-B043-BE58BD36BFDC}"/>
              </a:ext>
            </a:extLst>
          </p:cNvPr>
          <p:cNvPicPr>
            <a:picLocks noChangeAspect="1"/>
          </p:cNvPicPr>
          <p:nvPr/>
        </p:nvPicPr>
        <p:blipFill rotWithShape="1">
          <a:blip r:embed="rId2">
            <a:alphaModFix amt="30000"/>
          </a:blip>
          <a:srcRect t="33" r="-1" b="1688"/>
          <a:stretch/>
        </p:blipFill>
        <p:spPr>
          <a:xfrm>
            <a:off x="-13545" y="-85849"/>
            <a:ext cx="12188932" cy="6877261"/>
          </a:xfrm>
          <a:prstGeom prst="rect">
            <a:avLst/>
          </a:prstGeom>
        </p:spPr>
      </p:pic>
      <p:grpSp>
        <p:nvGrpSpPr>
          <p:cNvPr id="13" name="Group 12">
            <a:extLst>
              <a:ext uri="{FF2B5EF4-FFF2-40B4-BE49-F238E27FC236}">
                <a16:creationId xmlns:a16="http://schemas.microsoft.com/office/drawing/2014/main" id="{91108A0F-8C78-4294-B028-9F09581FC0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4" name="Straight Connector 13">
              <a:extLst>
                <a:ext uri="{FF2B5EF4-FFF2-40B4-BE49-F238E27FC236}">
                  <a16:creationId xmlns:a16="http://schemas.microsoft.com/office/drawing/2014/main" id="{313489AA-CF3C-45B5-9A6B-D686CDD1DD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ABF1CE3-37BC-462F-BC4B-5EF9C8287D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21847A4-7B07-4976-81EF-E68ABFC4FB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F3EBBA6-8771-481B-BACA-142F0C8053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F58D94E-BB4B-436D-8172-0F5737BEEA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F75AA9A-4678-41CB-AEFA-13C324B847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C95E447-C172-476B-98BE-453E4049FB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F3BD247-696E-47F7-964F-89A5823D11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E31E4B8-694B-447A-AA13-36B0A4EEC9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8321B73-1AE7-4FA0-90EB-4E969A095D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15F8082-1C6D-496D-937D-964948B109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B84AF1D-3604-4213-B891-4880C86F6E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3631262-5E4E-4A33-9D72-17996A538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A4C49C9-CD9F-417C-A832-DD9D6F9C4B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A3BBBFA-B462-4340-82C8-3EE5CCFB1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A7D3C2E-F100-49BC-9F4E-DFB50B2F9F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46D4A85-2FF9-491B-BBF7-4D83EB8881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8F6747A-BC05-4E83-8FE8-976BBCE305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C1FEEA0-B31C-4DD8-9CC4-DAE0655780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A783C12-3D0A-495D-B461-9D1FCC415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AD7D205-DA43-40B9-82B4-D570FB270F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DD4F5FF-D993-454E-AB84-8634B9E53F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64AEBB-D378-4CCE-9266-B45FC822E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2217ABD-7AF1-44DF-9243-75E5C9792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D885E59-AA75-4026-972E-4DEE1AB599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AB41BAB-F8B8-402D-BC3D-82F73208A3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67CC234-9EF0-4613-9013-F7F9AEC49E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32D8DE3-B3FD-47EC-B6D3-90CE4F037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4218772-C699-478C-9D44-9459ABA4CA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689B55B-4073-F7A6-B973-DFA6B00A660A}"/>
              </a:ext>
            </a:extLst>
          </p:cNvPr>
          <p:cNvSpPr>
            <a:spLocks noGrp="1"/>
          </p:cNvSpPr>
          <p:nvPr>
            <p:ph type="ctrTitle"/>
          </p:nvPr>
        </p:nvSpPr>
        <p:spPr>
          <a:xfrm>
            <a:off x="198741" y="3043516"/>
            <a:ext cx="11200185" cy="769708"/>
          </a:xfrm>
        </p:spPr>
        <p:txBody>
          <a:bodyPr anchor="t">
            <a:normAutofit/>
          </a:bodyPr>
          <a:lstStyle/>
          <a:p>
            <a:r>
              <a:rPr lang="en-IN" sz="4000" dirty="0">
                <a:solidFill>
                  <a:schemeClr val="tx2"/>
                </a:solidFill>
              </a:rPr>
              <a:t>Telco Customer Churn</a:t>
            </a:r>
          </a:p>
        </p:txBody>
      </p:sp>
      <p:sp>
        <p:nvSpPr>
          <p:cNvPr id="3" name="Subtitle 2">
            <a:extLst>
              <a:ext uri="{FF2B5EF4-FFF2-40B4-BE49-F238E27FC236}">
                <a16:creationId xmlns:a16="http://schemas.microsoft.com/office/drawing/2014/main" id="{03117F8F-BAA7-3E8D-8C0B-94A1A286CBB3}"/>
              </a:ext>
            </a:extLst>
          </p:cNvPr>
          <p:cNvSpPr>
            <a:spLocks noGrp="1"/>
          </p:cNvSpPr>
          <p:nvPr>
            <p:ph type="subTitle" idx="1"/>
          </p:nvPr>
        </p:nvSpPr>
        <p:spPr>
          <a:xfrm>
            <a:off x="594333" y="1237638"/>
            <a:ext cx="10162093" cy="1065411"/>
          </a:xfrm>
        </p:spPr>
        <p:txBody>
          <a:bodyPr anchor="b">
            <a:normAutofit/>
          </a:bodyPr>
          <a:lstStyle/>
          <a:p>
            <a:r>
              <a:rPr lang="en-IN" sz="4000" dirty="0">
                <a:solidFill>
                  <a:schemeClr val="tx2"/>
                </a:solidFill>
              </a:rPr>
              <a:t>Data Analytics Project </a:t>
            </a:r>
          </a:p>
        </p:txBody>
      </p:sp>
      <p:sp>
        <p:nvSpPr>
          <p:cNvPr id="44" name="Right Triangle 43">
            <a:extLst>
              <a:ext uri="{FF2B5EF4-FFF2-40B4-BE49-F238E27FC236}">
                <a16:creationId xmlns:a16="http://schemas.microsoft.com/office/drawing/2014/main" id="{94D786EB-944C-47D5-B631-899F4029B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5905012" y="-284145"/>
            <a:ext cx="568289" cy="568289"/>
          </a:xfrm>
          <a:prstGeom prst="rtTriangle">
            <a:avLst/>
          </a:pr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B5362F3-7C22-4E0F-AAC1-4F8135090A17}"/>
              </a:ext>
            </a:extLst>
          </p:cNvPr>
          <p:cNvSpPr txBox="1"/>
          <p:nvPr/>
        </p:nvSpPr>
        <p:spPr>
          <a:xfrm>
            <a:off x="786861" y="3923931"/>
            <a:ext cx="3731872" cy="2031325"/>
          </a:xfrm>
          <a:prstGeom prst="rect">
            <a:avLst/>
          </a:prstGeom>
          <a:noFill/>
        </p:spPr>
        <p:txBody>
          <a:bodyPr wrap="square" rtlCol="0">
            <a:spAutoFit/>
          </a:bodyPr>
          <a:lstStyle/>
          <a:p>
            <a:endParaRPr lang="en-IN" sz="1400" dirty="0"/>
          </a:p>
          <a:p>
            <a:endParaRPr lang="en-IN" sz="1400" dirty="0"/>
          </a:p>
          <a:p>
            <a:endParaRPr lang="en-IN" sz="1400" dirty="0"/>
          </a:p>
          <a:p>
            <a:endParaRPr lang="en-IN" sz="1400" dirty="0"/>
          </a:p>
          <a:p>
            <a:endParaRPr lang="en-IN" sz="1400" dirty="0"/>
          </a:p>
          <a:p>
            <a:endParaRPr lang="en-IN" sz="1400" dirty="0"/>
          </a:p>
          <a:p>
            <a:r>
              <a:rPr lang="en-IN" sz="1400" dirty="0"/>
              <a:t>Presented by: Maithreyee B Bharadwaj</a:t>
            </a:r>
          </a:p>
          <a:p>
            <a:r>
              <a:rPr lang="en-IN" sz="1400" dirty="0">
                <a:hlinkClick r:id="rId3">
                  <a:extLst>
                    <a:ext uri="{A12FA001-AC4F-418D-AE19-62706E023703}">
                      <ahyp:hlinkClr xmlns:ahyp="http://schemas.microsoft.com/office/drawing/2018/hyperlinkcolor" val="tx"/>
                    </a:ext>
                  </a:extLst>
                </a:hlinkClick>
              </a:rPr>
              <a:t>Email- maithreyee95@gmail.com</a:t>
            </a:r>
            <a:endParaRPr lang="en-IN" sz="1400" dirty="0"/>
          </a:p>
          <a:p>
            <a:r>
              <a:rPr lang="en-IN" sz="1400" dirty="0"/>
              <a:t>Date :</a:t>
            </a:r>
          </a:p>
        </p:txBody>
      </p:sp>
    </p:spTree>
    <p:extLst>
      <p:ext uri="{BB962C8B-B14F-4D97-AF65-F5344CB8AC3E}">
        <p14:creationId xmlns:p14="http://schemas.microsoft.com/office/powerpoint/2010/main" val="2271387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E1CC2-583A-AFC9-59B5-C7FF343DA7CE}"/>
              </a:ext>
            </a:extLst>
          </p:cNvPr>
          <p:cNvSpPr>
            <a:spLocks noGrp="1"/>
          </p:cNvSpPr>
          <p:nvPr>
            <p:ph type="title"/>
          </p:nvPr>
        </p:nvSpPr>
        <p:spPr>
          <a:xfrm>
            <a:off x="109728" y="81661"/>
            <a:ext cx="10722932" cy="759587"/>
          </a:xfrm>
        </p:spPr>
        <p:txBody>
          <a:bodyPr>
            <a:normAutofit/>
          </a:bodyPr>
          <a:lstStyle/>
          <a:p>
            <a:r>
              <a:rPr lang="en-IN" sz="3600" dirty="0"/>
              <a:t>Region</a:t>
            </a:r>
          </a:p>
        </p:txBody>
      </p:sp>
      <p:sp>
        <p:nvSpPr>
          <p:cNvPr id="3" name="Content Placeholder 2">
            <a:extLst>
              <a:ext uri="{FF2B5EF4-FFF2-40B4-BE49-F238E27FC236}">
                <a16:creationId xmlns:a16="http://schemas.microsoft.com/office/drawing/2014/main" id="{B536AF13-C563-33E5-C495-C19454E5575B}"/>
              </a:ext>
            </a:extLst>
          </p:cNvPr>
          <p:cNvSpPr>
            <a:spLocks noGrp="1"/>
          </p:cNvSpPr>
          <p:nvPr>
            <p:ph idx="1"/>
          </p:nvPr>
        </p:nvSpPr>
        <p:spPr>
          <a:xfrm>
            <a:off x="0" y="749808"/>
            <a:ext cx="10722932" cy="4351338"/>
          </a:xfrm>
        </p:spPr>
        <p:txBody>
          <a:bodyPr>
            <a:normAutofit/>
          </a:bodyPr>
          <a:lstStyle/>
          <a:p>
            <a:r>
              <a:rPr lang="en-IN" sz="1600" dirty="0"/>
              <a:t>It can be clearly observed from the visualization, that these are the top ten Zip Codes that clearly present  the highest churn. </a:t>
            </a:r>
          </a:p>
          <a:p>
            <a:r>
              <a:rPr lang="en-IN" sz="1600" dirty="0"/>
              <a:t>All these Zip Codes are clustered in southern California in the San Diego area.</a:t>
            </a:r>
          </a:p>
          <a:p>
            <a:r>
              <a:rPr lang="en-IN" sz="1600" dirty="0"/>
              <a:t>Further analysis showed that most of the customers  gave the churn reason to be competitor made a better offer.</a:t>
            </a:r>
          </a:p>
          <a:p>
            <a:r>
              <a:rPr lang="en-IN" sz="1600" dirty="0"/>
              <a:t>This implies that a new competitor has moved into the area </a:t>
            </a:r>
          </a:p>
        </p:txBody>
      </p:sp>
      <p:pic>
        <p:nvPicPr>
          <p:cNvPr id="5" name="Picture 4" descr="A screenshot of a computer&#10;&#10;Description automatically generated">
            <a:extLst>
              <a:ext uri="{FF2B5EF4-FFF2-40B4-BE49-F238E27FC236}">
                <a16:creationId xmlns:a16="http://schemas.microsoft.com/office/drawing/2014/main" id="{E6DA2870-CC68-FD3A-02DE-0D7E359661E0}"/>
              </a:ext>
            </a:extLst>
          </p:cNvPr>
          <p:cNvPicPr>
            <a:picLocks noChangeAspect="1"/>
          </p:cNvPicPr>
          <p:nvPr/>
        </p:nvPicPr>
        <p:blipFill rotWithShape="1">
          <a:blip r:embed="rId2">
            <a:extLst>
              <a:ext uri="{28A0092B-C50C-407E-A947-70E740481C1C}">
                <a14:useLocalDpi xmlns:a14="http://schemas.microsoft.com/office/drawing/2010/main" val="0"/>
              </a:ext>
            </a:extLst>
          </a:blip>
          <a:srcRect l="-375" t="-80" r="-351" b="6880"/>
          <a:stretch/>
        </p:blipFill>
        <p:spPr>
          <a:xfrm>
            <a:off x="-73152" y="2816352"/>
            <a:ext cx="12265152" cy="4041648"/>
          </a:xfrm>
          <a:prstGeom prst="rect">
            <a:avLst/>
          </a:prstGeom>
        </p:spPr>
      </p:pic>
    </p:spTree>
    <p:extLst>
      <p:ext uri="{BB962C8B-B14F-4D97-AF65-F5344CB8AC3E}">
        <p14:creationId xmlns:p14="http://schemas.microsoft.com/office/powerpoint/2010/main" val="480865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79108-AF12-6E21-535E-D336172B7C63}"/>
              </a:ext>
            </a:extLst>
          </p:cNvPr>
          <p:cNvSpPr>
            <a:spLocks noGrp="1"/>
          </p:cNvSpPr>
          <p:nvPr>
            <p:ph type="title"/>
          </p:nvPr>
        </p:nvSpPr>
        <p:spPr>
          <a:xfrm>
            <a:off x="262647" y="116732"/>
            <a:ext cx="9688749" cy="564306"/>
          </a:xfrm>
        </p:spPr>
        <p:txBody>
          <a:bodyPr>
            <a:normAutofit fontScale="90000"/>
          </a:bodyPr>
          <a:lstStyle/>
          <a:p>
            <a:r>
              <a:rPr lang="en-IN" sz="3600" dirty="0"/>
              <a:t>Churn Percentage with Respect to Age </a:t>
            </a:r>
          </a:p>
        </p:txBody>
      </p:sp>
      <p:sp>
        <p:nvSpPr>
          <p:cNvPr id="3" name="Content Placeholder 2">
            <a:extLst>
              <a:ext uri="{FF2B5EF4-FFF2-40B4-BE49-F238E27FC236}">
                <a16:creationId xmlns:a16="http://schemas.microsoft.com/office/drawing/2014/main" id="{F6EEFE65-CF46-A7CD-42AC-12D3FFE17C1C}"/>
              </a:ext>
            </a:extLst>
          </p:cNvPr>
          <p:cNvSpPr>
            <a:spLocks noGrp="1"/>
          </p:cNvSpPr>
          <p:nvPr>
            <p:ph sz="half" idx="1"/>
          </p:nvPr>
        </p:nvSpPr>
        <p:spPr>
          <a:xfrm>
            <a:off x="0" y="1825625"/>
            <a:ext cx="6019800" cy="4351338"/>
          </a:xfrm>
        </p:spPr>
        <p:txBody>
          <a:bodyPr/>
          <a:lstStyle/>
          <a:p>
            <a:r>
              <a:rPr lang="en-IN" dirty="0"/>
              <a:t>Churned </a:t>
            </a:r>
          </a:p>
          <a:p>
            <a:pPr marL="0" indent="0">
              <a:buNone/>
            </a:pPr>
            <a:r>
              <a:rPr lang="en-IN" sz="1600" dirty="0"/>
              <a:t>Churn percentage with respect to age</a:t>
            </a:r>
          </a:p>
          <a:p>
            <a:pPr marL="0" indent="0">
              <a:buNone/>
            </a:pPr>
            <a:endParaRPr lang="en-IN" dirty="0"/>
          </a:p>
        </p:txBody>
      </p:sp>
      <p:sp>
        <p:nvSpPr>
          <p:cNvPr id="4" name="Content Placeholder 3">
            <a:extLst>
              <a:ext uri="{FF2B5EF4-FFF2-40B4-BE49-F238E27FC236}">
                <a16:creationId xmlns:a16="http://schemas.microsoft.com/office/drawing/2014/main" id="{AEB85A29-06EB-4E4D-99D1-4D01DB23DF96}"/>
              </a:ext>
            </a:extLst>
          </p:cNvPr>
          <p:cNvSpPr>
            <a:spLocks noGrp="1"/>
          </p:cNvSpPr>
          <p:nvPr>
            <p:ph sz="half" idx="2"/>
          </p:nvPr>
        </p:nvSpPr>
        <p:spPr/>
        <p:txBody>
          <a:bodyPr/>
          <a:lstStyle/>
          <a:p>
            <a:r>
              <a:rPr lang="en-IN" dirty="0"/>
              <a:t>Stayed</a:t>
            </a:r>
          </a:p>
          <a:p>
            <a:pPr marL="0" indent="0">
              <a:buNone/>
            </a:pPr>
            <a:r>
              <a:rPr lang="en-IN" sz="1600" dirty="0"/>
              <a:t>Percentage of customers who  have stayed with respect to age.</a:t>
            </a:r>
          </a:p>
          <a:p>
            <a:pPr marL="0" indent="0">
              <a:buNone/>
            </a:pPr>
            <a:endParaRPr lang="en-IN" sz="1600" dirty="0"/>
          </a:p>
        </p:txBody>
      </p:sp>
      <p:sp>
        <p:nvSpPr>
          <p:cNvPr id="6" name="TextBox 5">
            <a:extLst>
              <a:ext uri="{FF2B5EF4-FFF2-40B4-BE49-F238E27FC236}">
                <a16:creationId xmlns:a16="http://schemas.microsoft.com/office/drawing/2014/main" id="{8D72DE2C-ECB1-F8D8-3C19-C94D2AAAEFC5}"/>
              </a:ext>
            </a:extLst>
          </p:cNvPr>
          <p:cNvSpPr txBox="1"/>
          <p:nvPr/>
        </p:nvSpPr>
        <p:spPr>
          <a:xfrm>
            <a:off x="262647" y="789692"/>
            <a:ext cx="10453991" cy="1107996"/>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rPr>
              <a:t>The customers are divided into three age categories which is </a:t>
            </a:r>
            <a:r>
              <a:rPr lang="en-IN" sz="1600" b="1" dirty="0">
                <a:solidFill>
                  <a:schemeClr val="bg1"/>
                </a:solidFill>
              </a:rPr>
              <a:t>Under</a:t>
            </a:r>
            <a:r>
              <a:rPr lang="en-IN" sz="1600" dirty="0">
                <a:solidFill>
                  <a:schemeClr val="bg1"/>
                </a:solidFill>
              </a:rPr>
              <a:t> </a:t>
            </a:r>
            <a:r>
              <a:rPr lang="en-IN" sz="1600" b="1" dirty="0">
                <a:solidFill>
                  <a:schemeClr val="bg1"/>
                </a:solidFill>
              </a:rPr>
              <a:t>30</a:t>
            </a:r>
            <a:r>
              <a:rPr lang="en-IN" sz="1600" dirty="0">
                <a:solidFill>
                  <a:schemeClr val="bg1"/>
                </a:solidFill>
              </a:rPr>
              <a:t>,</a:t>
            </a:r>
            <a:r>
              <a:rPr lang="en-IN" sz="1600" b="1" dirty="0">
                <a:solidFill>
                  <a:schemeClr val="bg1"/>
                </a:solidFill>
              </a:rPr>
              <a:t>Neither</a:t>
            </a:r>
            <a:r>
              <a:rPr lang="en-IN" sz="1600" dirty="0">
                <a:solidFill>
                  <a:schemeClr val="bg1"/>
                </a:solidFill>
              </a:rPr>
              <a:t> and </a:t>
            </a:r>
            <a:r>
              <a:rPr lang="en-IN" sz="1600" b="1" dirty="0">
                <a:solidFill>
                  <a:schemeClr val="bg1"/>
                </a:solidFill>
              </a:rPr>
              <a:t>Senior Citizen</a:t>
            </a:r>
          </a:p>
          <a:p>
            <a:endParaRPr lang="en-IN" sz="1600" dirty="0">
              <a:solidFill>
                <a:schemeClr val="bg1"/>
              </a:solidFill>
            </a:endParaRPr>
          </a:p>
          <a:p>
            <a:pPr marL="285750" indent="-285750">
              <a:buFont typeface="Arial" panose="020B0604020202020204" pitchFamily="34" charset="0"/>
              <a:buChar char="•"/>
            </a:pPr>
            <a:r>
              <a:rPr lang="en-IN" sz="1600" dirty="0">
                <a:solidFill>
                  <a:schemeClr val="bg1"/>
                </a:solidFill>
              </a:rPr>
              <a:t>The percentage of Senior Citizens who have churned is more the ones who have stayed by </a:t>
            </a:r>
            <a:r>
              <a:rPr lang="en-IN" sz="1600" b="1" dirty="0">
                <a:solidFill>
                  <a:schemeClr val="bg1"/>
                </a:solidFill>
              </a:rPr>
              <a:t>12%</a:t>
            </a:r>
            <a:r>
              <a:rPr lang="en-IN" sz="1600" dirty="0">
                <a:solidFill>
                  <a:schemeClr val="bg1"/>
                </a:solidFill>
              </a:rPr>
              <a:t>.</a:t>
            </a:r>
          </a:p>
          <a:p>
            <a:endParaRPr lang="en-IN" dirty="0"/>
          </a:p>
        </p:txBody>
      </p:sp>
      <p:pic>
        <p:nvPicPr>
          <p:cNvPr id="8" name="Picture 7" descr="A screenshot of a computer&#10;&#10;Description automatically generated">
            <a:extLst>
              <a:ext uri="{FF2B5EF4-FFF2-40B4-BE49-F238E27FC236}">
                <a16:creationId xmlns:a16="http://schemas.microsoft.com/office/drawing/2014/main" id="{FC570CAC-2CC1-4191-5EF8-5D4A9719455A}"/>
              </a:ext>
            </a:extLst>
          </p:cNvPr>
          <p:cNvPicPr>
            <a:picLocks noChangeAspect="1"/>
          </p:cNvPicPr>
          <p:nvPr/>
        </p:nvPicPr>
        <p:blipFill rotWithShape="1">
          <a:blip r:embed="rId2">
            <a:extLst>
              <a:ext uri="{28A0092B-C50C-407E-A947-70E740481C1C}">
                <a14:useLocalDpi xmlns:a14="http://schemas.microsoft.com/office/drawing/2010/main" val="0"/>
              </a:ext>
            </a:extLst>
          </a:blip>
          <a:srcRect l="13665" t="-1039" r="47" b="7185"/>
          <a:stretch/>
        </p:blipFill>
        <p:spPr>
          <a:xfrm>
            <a:off x="169423" y="3043084"/>
            <a:ext cx="5680954" cy="3243342"/>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86592B66-F253-D3AE-5A5F-14DDE47F1529}"/>
              </a:ext>
            </a:extLst>
          </p:cNvPr>
          <p:cNvPicPr>
            <a:picLocks noChangeAspect="1"/>
          </p:cNvPicPr>
          <p:nvPr/>
        </p:nvPicPr>
        <p:blipFill rotWithShape="1">
          <a:blip r:embed="rId3">
            <a:extLst>
              <a:ext uri="{28A0092B-C50C-407E-A947-70E740481C1C}">
                <a14:useLocalDpi xmlns:a14="http://schemas.microsoft.com/office/drawing/2010/main" val="0"/>
              </a:ext>
            </a:extLst>
          </a:blip>
          <a:srcRect l="13591" b="6392"/>
          <a:stretch/>
        </p:blipFill>
        <p:spPr>
          <a:xfrm>
            <a:off x="6189223" y="3043084"/>
            <a:ext cx="5580887" cy="3243342"/>
          </a:xfrm>
          <a:prstGeom prst="rect">
            <a:avLst/>
          </a:prstGeom>
        </p:spPr>
      </p:pic>
    </p:spTree>
    <p:extLst>
      <p:ext uri="{BB962C8B-B14F-4D97-AF65-F5344CB8AC3E}">
        <p14:creationId xmlns:p14="http://schemas.microsoft.com/office/powerpoint/2010/main" val="1855500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BE842-2394-089F-B797-24B9BCBF275C}"/>
              </a:ext>
            </a:extLst>
          </p:cNvPr>
          <p:cNvSpPr>
            <a:spLocks noGrp="1"/>
          </p:cNvSpPr>
          <p:nvPr>
            <p:ph type="title"/>
          </p:nvPr>
        </p:nvSpPr>
        <p:spPr>
          <a:xfrm>
            <a:off x="91440" y="99949"/>
            <a:ext cx="10722932" cy="915035"/>
          </a:xfrm>
        </p:spPr>
        <p:txBody>
          <a:bodyPr>
            <a:normAutofit/>
          </a:bodyPr>
          <a:lstStyle/>
          <a:p>
            <a:r>
              <a:rPr lang="en-IN" sz="3200" dirty="0"/>
              <a:t>Satisfaction Score of Churned Customer</a:t>
            </a:r>
          </a:p>
        </p:txBody>
      </p:sp>
      <p:sp>
        <p:nvSpPr>
          <p:cNvPr id="3" name="Content Placeholder 2">
            <a:extLst>
              <a:ext uri="{FF2B5EF4-FFF2-40B4-BE49-F238E27FC236}">
                <a16:creationId xmlns:a16="http://schemas.microsoft.com/office/drawing/2014/main" id="{8777E60C-783F-7718-9F0C-520ACB917680}"/>
              </a:ext>
            </a:extLst>
          </p:cNvPr>
          <p:cNvSpPr>
            <a:spLocks noGrp="1"/>
          </p:cNvSpPr>
          <p:nvPr>
            <p:ph idx="1"/>
          </p:nvPr>
        </p:nvSpPr>
        <p:spPr>
          <a:xfrm>
            <a:off x="192024" y="1148969"/>
            <a:ext cx="5696712" cy="4858640"/>
          </a:xfrm>
        </p:spPr>
        <p:txBody>
          <a:bodyPr>
            <a:normAutofit fontScale="85000" lnSpcReduction="20000"/>
          </a:bodyPr>
          <a:lstStyle/>
          <a:p>
            <a:r>
              <a:rPr lang="en-IN" sz="2000" dirty="0"/>
              <a:t>The satisfaction score of churned are between 1 and 2. </a:t>
            </a:r>
          </a:p>
          <a:p>
            <a:r>
              <a:rPr lang="en-IN" sz="2000" dirty="0"/>
              <a:t>It can be observed that most number of customers who have given the satisfaction score as 1 the major reasons are :  </a:t>
            </a:r>
          </a:p>
          <a:p>
            <a:pPr marL="0" indent="0">
              <a:buNone/>
            </a:pPr>
            <a:r>
              <a:rPr lang="en-IN" sz="2000" dirty="0"/>
              <a:t>                    1.Competitor offered better devices </a:t>
            </a:r>
          </a:p>
          <a:p>
            <a:pPr marL="0" indent="0">
              <a:buNone/>
            </a:pPr>
            <a:r>
              <a:rPr lang="en-IN" sz="2000" dirty="0"/>
              <a:t>                     2. Product dissatisfaction</a:t>
            </a:r>
          </a:p>
          <a:p>
            <a:r>
              <a:rPr lang="en-IN" sz="2000" dirty="0"/>
              <a:t>This implies that our company modems are an issue.</a:t>
            </a:r>
          </a:p>
          <a:p>
            <a:r>
              <a:rPr lang="en-IN" sz="2000" dirty="0"/>
              <a:t>Customers who have given a satisfaction score 2 the major reasons for churn are:</a:t>
            </a:r>
          </a:p>
          <a:p>
            <a:pPr marL="0" indent="0">
              <a:buNone/>
            </a:pPr>
            <a:r>
              <a:rPr lang="en-IN" sz="2000" dirty="0"/>
              <a:t>                     1. Competitor offered better devices </a:t>
            </a:r>
          </a:p>
          <a:p>
            <a:pPr marL="0" indent="0">
              <a:buNone/>
            </a:pPr>
            <a:r>
              <a:rPr lang="en-IN" sz="2000" dirty="0"/>
              <a:t>                      2. Attitude of the support person</a:t>
            </a:r>
          </a:p>
          <a:p>
            <a:r>
              <a:rPr lang="en-IN" sz="2000" dirty="0"/>
              <a:t>This can imply that our customer service personal are not treating our customers well.                                      </a:t>
            </a:r>
          </a:p>
          <a:p>
            <a:pPr marL="0" indent="0">
              <a:buNone/>
            </a:pPr>
            <a:r>
              <a:rPr lang="en-IN" sz="2000" dirty="0"/>
              <a:t>           </a:t>
            </a:r>
          </a:p>
        </p:txBody>
      </p:sp>
      <p:pic>
        <p:nvPicPr>
          <p:cNvPr id="5" name="Picture 4" descr="A screenshot of a computer&#10;&#10;Description automatically generated">
            <a:extLst>
              <a:ext uri="{FF2B5EF4-FFF2-40B4-BE49-F238E27FC236}">
                <a16:creationId xmlns:a16="http://schemas.microsoft.com/office/drawing/2014/main" id="{18386C5F-6489-56EB-3F61-DD3B5DC2B47A}"/>
              </a:ext>
            </a:extLst>
          </p:cNvPr>
          <p:cNvPicPr>
            <a:picLocks noChangeAspect="1"/>
          </p:cNvPicPr>
          <p:nvPr/>
        </p:nvPicPr>
        <p:blipFill rotWithShape="1">
          <a:blip r:embed="rId2">
            <a:extLst>
              <a:ext uri="{28A0092B-C50C-407E-A947-70E740481C1C}">
                <a14:useLocalDpi xmlns:a14="http://schemas.microsoft.com/office/drawing/2010/main" val="0"/>
              </a:ext>
            </a:extLst>
          </a:blip>
          <a:srcRect l="13525" t="10254" r="829" b="6131"/>
          <a:stretch/>
        </p:blipFill>
        <p:spPr>
          <a:xfrm>
            <a:off x="6096000" y="1148968"/>
            <a:ext cx="6096000" cy="5388991"/>
          </a:xfrm>
          <a:prstGeom prst="rect">
            <a:avLst/>
          </a:prstGeom>
        </p:spPr>
      </p:pic>
    </p:spTree>
    <p:extLst>
      <p:ext uri="{BB962C8B-B14F-4D97-AF65-F5344CB8AC3E}">
        <p14:creationId xmlns:p14="http://schemas.microsoft.com/office/powerpoint/2010/main" val="695122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412C6-3444-7A7F-98FB-F27DCA42EDE7}"/>
              </a:ext>
            </a:extLst>
          </p:cNvPr>
          <p:cNvSpPr>
            <a:spLocks noGrp="1"/>
          </p:cNvSpPr>
          <p:nvPr>
            <p:ph type="title"/>
          </p:nvPr>
        </p:nvSpPr>
        <p:spPr>
          <a:xfrm>
            <a:off x="64008" y="164594"/>
            <a:ext cx="7735824" cy="681036"/>
          </a:xfrm>
        </p:spPr>
        <p:txBody>
          <a:bodyPr>
            <a:normAutofit/>
          </a:bodyPr>
          <a:lstStyle/>
          <a:p>
            <a:r>
              <a:rPr lang="en-IN" sz="2800" dirty="0"/>
              <a:t>Internet Type</a:t>
            </a:r>
          </a:p>
        </p:txBody>
      </p:sp>
      <p:pic>
        <p:nvPicPr>
          <p:cNvPr id="9" name="Content Placeholder 8" descr="A screenshot of a computer&#10;&#10;Description automatically generated">
            <a:extLst>
              <a:ext uri="{FF2B5EF4-FFF2-40B4-BE49-F238E27FC236}">
                <a16:creationId xmlns:a16="http://schemas.microsoft.com/office/drawing/2014/main" id="{2D739184-0E25-E8F9-9EC0-EB78D035E265}"/>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13678" t="-95" r="-95" b="6531"/>
          <a:stretch/>
        </p:blipFill>
        <p:spPr>
          <a:xfrm>
            <a:off x="5084063" y="952627"/>
            <a:ext cx="7002873" cy="4067429"/>
          </a:xfrm>
        </p:spPr>
      </p:pic>
      <p:sp>
        <p:nvSpPr>
          <p:cNvPr id="10" name="TextBox 9">
            <a:extLst>
              <a:ext uri="{FF2B5EF4-FFF2-40B4-BE49-F238E27FC236}">
                <a16:creationId xmlns:a16="http://schemas.microsoft.com/office/drawing/2014/main" id="{DE7F2017-A153-B0C0-2A97-7046AF1B292C}"/>
              </a:ext>
            </a:extLst>
          </p:cNvPr>
          <p:cNvSpPr txBox="1"/>
          <p:nvPr/>
        </p:nvSpPr>
        <p:spPr>
          <a:xfrm>
            <a:off x="105064" y="1033272"/>
            <a:ext cx="4869272" cy="4539704"/>
          </a:xfrm>
          <a:prstGeom prst="rect">
            <a:avLst/>
          </a:prstGeom>
          <a:noFill/>
        </p:spPr>
        <p:txBody>
          <a:bodyPr wrap="square" rtlCol="0">
            <a:spAutoFit/>
          </a:bodyPr>
          <a:lstStyle/>
          <a:p>
            <a:pPr marL="285750" indent="-285750">
              <a:buFont typeface="Arial" panose="020B0604020202020204" pitchFamily="34" charset="0"/>
              <a:buChar char="•"/>
            </a:pPr>
            <a:r>
              <a:rPr lang="en-IN" sz="1700" dirty="0">
                <a:solidFill>
                  <a:schemeClr val="bg1"/>
                </a:solidFill>
              </a:rPr>
              <a:t>Fiber Optics has the highest customer churn.</a:t>
            </a:r>
          </a:p>
          <a:p>
            <a:pPr marL="285750" indent="-285750">
              <a:buFont typeface="Arial" panose="020B0604020202020204" pitchFamily="34" charset="0"/>
              <a:buChar char="•"/>
            </a:pPr>
            <a:endParaRPr lang="en-IN" sz="1700" dirty="0">
              <a:solidFill>
                <a:schemeClr val="bg1"/>
              </a:solidFill>
            </a:endParaRPr>
          </a:p>
          <a:p>
            <a:pPr marL="285750" indent="-285750">
              <a:buFont typeface="Arial" panose="020B0604020202020204" pitchFamily="34" charset="0"/>
              <a:buChar char="•"/>
            </a:pPr>
            <a:r>
              <a:rPr lang="en-IN" sz="1700" dirty="0">
                <a:solidFill>
                  <a:schemeClr val="bg1"/>
                </a:solidFill>
              </a:rPr>
              <a:t>Over 1200 customers alone have churned who have chose Fiber Optic as their internet type</a:t>
            </a:r>
          </a:p>
          <a:p>
            <a:pPr marL="285750" indent="-285750">
              <a:buFont typeface="Arial" panose="020B0604020202020204" pitchFamily="34" charset="0"/>
              <a:buChar char="•"/>
            </a:pPr>
            <a:endParaRPr lang="en-IN" sz="1700" dirty="0">
              <a:solidFill>
                <a:schemeClr val="bg1"/>
              </a:solidFill>
            </a:endParaRPr>
          </a:p>
          <a:p>
            <a:pPr marL="285750" indent="-285750">
              <a:buFont typeface="Arial" panose="020B0604020202020204" pitchFamily="34" charset="0"/>
              <a:buChar char="•"/>
            </a:pPr>
            <a:r>
              <a:rPr lang="en-IN" sz="1700" dirty="0">
                <a:solidFill>
                  <a:schemeClr val="bg1"/>
                </a:solidFill>
              </a:rPr>
              <a:t>This implies that customers as not happy with our Fiber Optics service </a:t>
            </a:r>
          </a:p>
          <a:p>
            <a:endParaRPr lang="en-IN" sz="1700" dirty="0">
              <a:solidFill>
                <a:schemeClr val="bg1"/>
              </a:solidFill>
            </a:endParaRPr>
          </a:p>
          <a:p>
            <a:pPr marL="285750" indent="-285750">
              <a:buFont typeface="Arial" panose="020B0604020202020204" pitchFamily="34" charset="0"/>
              <a:buChar char="•"/>
            </a:pPr>
            <a:r>
              <a:rPr lang="en-IN" sz="1700" dirty="0">
                <a:solidFill>
                  <a:schemeClr val="bg1"/>
                </a:solidFill>
              </a:rPr>
              <a:t> Further analysis shows that average GB used for download by customers using Fiber optics is 22.81.</a:t>
            </a:r>
          </a:p>
          <a:p>
            <a:endParaRPr lang="en-IN" sz="1700" dirty="0">
              <a:solidFill>
                <a:schemeClr val="bg1"/>
              </a:solidFill>
            </a:endParaRPr>
          </a:p>
          <a:p>
            <a:pPr marL="285750" indent="-285750">
              <a:buFont typeface="Arial" panose="020B0604020202020204" pitchFamily="34" charset="0"/>
              <a:buChar char="•"/>
            </a:pPr>
            <a:r>
              <a:rPr lang="en-IN" sz="1700" dirty="0">
                <a:solidFill>
                  <a:schemeClr val="bg1"/>
                </a:solidFill>
              </a:rPr>
              <a:t>This is less compared to DSL whose average GB used for download is 26.52 for just 213 customers. </a:t>
            </a:r>
          </a:p>
        </p:txBody>
      </p:sp>
    </p:spTree>
    <p:extLst>
      <p:ext uri="{BB962C8B-B14F-4D97-AF65-F5344CB8AC3E}">
        <p14:creationId xmlns:p14="http://schemas.microsoft.com/office/powerpoint/2010/main" val="3917837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6D1EF-D671-7033-284E-396C048D3C7C}"/>
              </a:ext>
            </a:extLst>
          </p:cNvPr>
          <p:cNvSpPr>
            <a:spLocks noGrp="1"/>
          </p:cNvSpPr>
          <p:nvPr>
            <p:ph type="title"/>
          </p:nvPr>
        </p:nvSpPr>
        <p:spPr>
          <a:xfrm>
            <a:off x="0" y="36576"/>
            <a:ext cx="10247444" cy="758985"/>
          </a:xfrm>
        </p:spPr>
        <p:txBody>
          <a:bodyPr>
            <a:normAutofit/>
          </a:bodyPr>
          <a:lstStyle/>
          <a:p>
            <a:r>
              <a:rPr lang="en-IN" sz="3200" dirty="0"/>
              <a:t>Online Security </a:t>
            </a:r>
          </a:p>
        </p:txBody>
      </p:sp>
      <p:sp>
        <p:nvSpPr>
          <p:cNvPr id="3" name="Content Placeholder 2">
            <a:extLst>
              <a:ext uri="{FF2B5EF4-FFF2-40B4-BE49-F238E27FC236}">
                <a16:creationId xmlns:a16="http://schemas.microsoft.com/office/drawing/2014/main" id="{48B9276B-D88C-E10F-C969-93C3017330E9}"/>
              </a:ext>
            </a:extLst>
          </p:cNvPr>
          <p:cNvSpPr>
            <a:spLocks noGrp="1"/>
          </p:cNvSpPr>
          <p:nvPr>
            <p:ph sz="half" idx="1"/>
          </p:nvPr>
        </p:nvSpPr>
        <p:spPr>
          <a:xfrm>
            <a:off x="73152" y="975233"/>
            <a:ext cx="5562600" cy="5452999"/>
          </a:xfrm>
        </p:spPr>
        <p:txBody>
          <a:bodyPr>
            <a:normAutofit fontScale="25000" lnSpcReduction="20000"/>
          </a:bodyPr>
          <a:lstStyle/>
          <a:p>
            <a:pPr marL="0" indent="0">
              <a:buNone/>
            </a:pPr>
            <a:r>
              <a:rPr lang="en-IN" sz="8000" dirty="0"/>
              <a:t>Churned Customers</a:t>
            </a:r>
          </a:p>
          <a:p>
            <a:pPr marL="0" indent="0">
              <a:buNone/>
            </a:pPr>
            <a:endParaRPr lang="en-IN" sz="9600" dirty="0"/>
          </a:p>
          <a:p>
            <a:r>
              <a:rPr lang="en-IN" sz="9600" dirty="0"/>
              <a:t>Satisfaction score of customers who have churned and have subscribed to the service online security service have rated the service ranging from 1-3.</a:t>
            </a:r>
          </a:p>
          <a:p>
            <a:endParaRPr lang="en-IN" sz="9600" dirty="0"/>
          </a:p>
          <a:p>
            <a:r>
              <a:rPr lang="en-IN" sz="9600" dirty="0"/>
              <a:t>This implies that the company’s online security products or options were not up to the mark.</a:t>
            </a:r>
          </a:p>
          <a:p>
            <a:pPr marL="0" indent="0">
              <a:buNone/>
            </a:pPr>
            <a:endParaRPr lang="en-IN" dirty="0"/>
          </a:p>
          <a:p>
            <a:pPr marL="0" indent="0">
              <a:buNone/>
            </a:pPr>
            <a:endParaRPr lang="en-IN" dirty="0"/>
          </a:p>
          <a:p>
            <a:pPr marL="0" indent="0">
              <a:buNone/>
            </a:pPr>
            <a:endParaRPr lang="en-IN" dirty="0"/>
          </a:p>
          <a:p>
            <a:pPr marL="0" indent="0">
              <a:buNone/>
            </a:pPr>
            <a:r>
              <a:rPr lang="en-IN" dirty="0"/>
              <a:t> </a:t>
            </a:r>
          </a:p>
        </p:txBody>
      </p:sp>
      <p:pic>
        <p:nvPicPr>
          <p:cNvPr id="6" name="Picture 5" descr="A screenshot of a graph&#10;&#10;Description automatically generated">
            <a:extLst>
              <a:ext uri="{FF2B5EF4-FFF2-40B4-BE49-F238E27FC236}">
                <a16:creationId xmlns:a16="http://schemas.microsoft.com/office/drawing/2014/main" id="{93BD98F5-A09E-0150-EDAE-4C6650B82D28}"/>
              </a:ext>
            </a:extLst>
          </p:cNvPr>
          <p:cNvPicPr>
            <a:picLocks noChangeAspect="1"/>
          </p:cNvPicPr>
          <p:nvPr/>
        </p:nvPicPr>
        <p:blipFill rotWithShape="1">
          <a:blip r:embed="rId2">
            <a:extLst>
              <a:ext uri="{28A0092B-C50C-407E-A947-70E740481C1C}">
                <a14:useLocalDpi xmlns:a14="http://schemas.microsoft.com/office/drawing/2010/main" val="0"/>
              </a:ext>
            </a:extLst>
          </a:blip>
          <a:srcRect l="14900" t="3629" r="227" b="6585"/>
          <a:stretch/>
        </p:blipFill>
        <p:spPr>
          <a:xfrm>
            <a:off x="5763768" y="975233"/>
            <a:ext cx="6428232" cy="5824728"/>
          </a:xfrm>
          <a:prstGeom prst="rect">
            <a:avLst/>
          </a:prstGeom>
        </p:spPr>
      </p:pic>
    </p:spTree>
    <p:extLst>
      <p:ext uri="{BB962C8B-B14F-4D97-AF65-F5344CB8AC3E}">
        <p14:creationId xmlns:p14="http://schemas.microsoft.com/office/powerpoint/2010/main" val="1980852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B3A47-FC63-5D24-5DBD-E78C61EAA559}"/>
              </a:ext>
            </a:extLst>
          </p:cNvPr>
          <p:cNvSpPr>
            <a:spLocks noGrp="1"/>
          </p:cNvSpPr>
          <p:nvPr>
            <p:ph type="title"/>
          </p:nvPr>
        </p:nvSpPr>
        <p:spPr>
          <a:xfrm>
            <a:off x="35241" y="66052"/>
            <a:ext cx="6492240" cy="686435"/>
          </a:xfrm>
        </p:spPr>
        <p:txBody>
          <a:bodyPr>
            <a:normAutofit fontScale="90000"/>
          </a:bodyPr>
          <a:lstStyle/>
          <a:p>
            <a:r>
              <a:rPr lang="en-IN" dirty="0"/>
              <a:t>Internet Service </a:t>
            </a:r>
          </a:p>
        </p:txBody>
      </p:sp>
      <p:sp>
        <p:nvSpPr>
          <p:cNvPr id="3" name="Content Placeholder 2">
            <a:extLst>
              <a:ext uri="{FF2B5EF4-FFF2-40B4-BE49-F238E27FC236}">
                <a16:creationId xmlns:a16="http://schemas.microsoft.com/office/drawing/2014/main" id="{848E189A-7292-25CC-667E-BDBA50820232}"/>
              </a:ext>
            </a:extLst>
          </p:cNvPr>
          <p:cNvSpPr>
            <a:spLocks noGrp="1"/>
          </p:cNvSpPr>
          <p:nvPr>
            <p:ph sz="half" idx="1"/>
          </p:nvPr>
        </p:nvSpPr>
        <p:spPr>
          <a:xfrm>
            <a:off x="274320" y="2352473"/>
            <a:ext cx="5562600" cy="4351338"/>
          </a:xfrm>
        </p:spPr>
        <p:txBody>
          <a:bodyPr/>
          <a:lstStyle/>
          <a:p>
            <a:pPr marL="0" indent="0">
              <a:buNone/>
            </a:pPr>
            <a:r>
              <a:rPr lang="en-IN" dirty="0"/>
              <a:t>Churned Customers </a:t>
            </a:r>
          </a:p>
        </p:txBody>
      </p:sp>
      <p:sp>
        <p:nvSpPr>
          <p:cNvPr id="4" name="Content Placeholder 3">
            <a:extLst>
              <a:ext uri="{FF2B5EF4-FFF2-40B4-BE49-F238E27FC236}">
                <a16:creationId xmlns:a16="http://schemas.microsoft.com/office/drawing/2014/main" id="{88B0673E-74AD-3907-67E9-A2CDDD18FF6A}"/>
              </a:ext>
            </a:extLst>
          </p:cNvPr>
          <p:cNvSpPr>
            <a:spLocks noGrp="1"/>
          </p:cNvSpPr>
          <p:nvPr>
            <p:ph sz="half" idx="2"/>
          </p:nvPr>
        </p:nvSpPr>
        <p:spPr>
          <a:xfrm>
            <a:off x="6217920" y="2352473"/>
            <a:ext cx="5974080" cy="4351338"/>
          </a:xfrm>
        </p:spPr>
        <p:txBody>
          <a:bodyPr/>
          <a:lstStyle/>
          <a:p>
            <a:pPr marL="0" indent="0">
              <a:buNone/>
            </a:pPr>
            <a:r>
              <a:rPr lang="en-IN" dirty="0"/>
              <a:t> Stayed Customers </a:t>
            </a:r>
          </a:p>
        </p:txBody>
      </p:sp>
      <p:sp>
        <p:nvSpPr>
          <p:cNvPr id="5" name="TextBox 4">
            <a:extLst>
              <a:ext uri="{FF2B5EF4-FFF2-40B4-BE49-F238E27FC236}">
                <a16:creationId xmlns:a16="http://schemas.microsoft.com/office/drawing/2014/main" id="{0E78493C-4E18-3283-28A0-28F4FD538DC4}"/>
              </a:ext>
            </a:extLst>
          </p:cNvPr>
          <p:cNvSpPr txBox="1"/>
          <p:nvPr/>
        </p:nvSpPr>
        <p:spPr>
          <a:xfrm>
            <a:off x="100584" y="676406"/>
            <a:ext cx="10936224" cy="1569660"/>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rPr>
              <a:t>Majority of the churned customers had subscribed to the internet service</a:t>
            </a:r>
          </a:p>
          <a:p>
            <a:pPr marL="285750" indent="-285750">
              <a:buFont typeface="Arial" panose="020B0604020202020204" pitchFamily="34" charset="0"/>
              <a:buChar char="•"/>
            </a:pPr>
            <a:r>
              <a:rPr lang="en-IN" sz="1600" dirty="0">
                <a:solidFill>
                  <a:schemeClr val="bg1"/>
                </a:solidFill>
              </a:rPr>
              <a:t>The satisfaction score for internet service is from 1 to 3.</a:t>
            </a:r>
          </a:p>
          <a:p>
            <a:pPr marL="285750" indent="-285750">
              <a:buFont typeface="Arial" panose="020B0604020202020204" pitchFamily="34" charset="0"/>
              <a:buChar char="•"/>
            </a:pPr>
            <a:r>
              <a:rPr lang="en-IN" sz="1600" dirty="0">
                <a:solidFill>
                  <a:schemeClr val="bg1"/>
                </a:solidFill>
              </a:rPr>
              <a:t>A deeper analysis provided insights to the reasons of Churn which are: </a:t>
            </a:r>
          </a:p>
          <a:p>
            <a:r>
              <a:rPr lang="en-IN" sz="1600" dirty="0">
                <a:solidFill>
                  <a:schemeClr val="bg1"/>
                </a:solidFill>
              </a:rPr>
              <a:t>              1.Compititor offered better devices </a:t>
            </a:r>
          </a:p>
          <a:p>
            <a:r>
              <a:rPr lang="en-IN" sz="1600" dirty="0">
                <a:solidFill>
                  <a:schemeClr val="bg1"/>
                </a:solidFill>
              </a:rPr>
              <a:t>              2. Competitor provided the services at a much better price </a:t>
            </a:r>
          </a:p>
          <a:p>
            <a:pPr marL="285750" indent="-285750">
              <a:buFont typeface="Arial" panose="020B0604020202020204" pitchFamily="34" charset="0"/>
              <a:buChar char="•"/>
            </a:pPr>
            <a:r>
              <a:rPr lang="en-IN" sz="1600" dirty="0">
                <a:solidFill>
                  <a:schemeClr val="bg1"/>
                </a:solidFill>
              </a:rPr>
              <a:t>This implies that we should improve our modems and think of ways to reduce the price for our various  services. </a:t>
            </a:r>
          </a:p>
        </p:txBody>
      </p:sp>
      <p:pic>
        <p:nvPicPr>
          <p:cNvPr id="7" name="Picture 6" descr="A screenshot of a computer&#10;&#10;Description automatically generated">
            <a:extLst>
              <a:ext uri="{FF2B5EF4-FFF2-40B4-BE49-F238E27FC236}">
                <a16:creationId xmlns:a16="http://schemas.microsoft.com/office/drawing/2014/main" id="{7B0F516C-05BB-CA3A-97BF-A7AE0E1CC82D}"/>
              </a:ext>
            </a:extLst>
          </p:cNvPr>
          <p:cNvPicPr>
            <a:picLocks noChangeAspect="1"/>
          </p:cNvPicPr>
          <p:nvPr/>
        </p:nvPicPr>
        <p:blipFill rotWithShape="1">
          <a:blip r:embed="rId3">
            <a:extLst>
              <a:ext uri="{28A0092B-C50C-407E-A947-70E740481C1C}">
                <a14:useLocalDpi xmlns:a14="http://schemas.microsoft.com/office/drawing/2010/main" val="0"/>
              </a:ext>
            </a:extLst>
          </a:blip>
          <a:srcRect l="13800" t="10016" b="6800"/>
          <a:stretch/>
        </p:blipFill>
        <p:spPr>
          <a:xfrm>
            <a:off x="35241" y="3015056"/>
            <a:ext cx="6040757" cy="3657600"/>
          </a:xfrm>
          <a:prstGeom prst="rect">
            <a:avLst/>
          </a:prstGeom>
        </p:spPr>
      </p:pic>
      <p:pic>
        <p:nvPicPr>
          <p:cNvPr id="9" name="Picture 8" descr="A screenshot of a computer">
            <a:extLst>
              <a:ext uri="{FF2B5EF4-FFF2-40B4-BE49-F238E27FC236}">
                <a16:creationId xmlns:a16="http://schemas.microsoft.com/office/drawing/2014/main" id="{8993F6AB-18A3-90E9-52F1-8ADF3266582F}"/>
              </a:ext>
            </a:extLst>
          </p:cNvPr>
          <p:cNvPicPr>
            <a:picLocks noChangeAspect="1"/>
          </p:cNvPicPr>
          <p:nvPr/>
        </p:nvPicPr>
        <p:blipFill rotWithShape="1">
          <a:blip r:embed="rId4">
            <a:extLst>
              <a:ext uri="{28A0092B-C50C-407E-A947-70E740481C1C}">
                <a14:useLocalDpi xmlns:a14="http://schemas.microsoft.com/office/drawing/2010/main" val="0"/>
              </a:ext>
            </a:extLst>
          </a:blip>
          <a:srcRect l="14269" b="5983"/>
          <a:stretch/>
        </p:blipFill>
        <p:spPr>
          <a:xfrm>
            <a:off x="6456999" y="3015056"/>
            <a:ext cx="5699760" cy="3657600"/>
          </a:xfrm>
          <a:prstGeom prst="rect">
            <a:avLst/>
          </a:prstGeom>
        </p:spPr>
      </p:pic>
    </p:spTree>
    <p:extLst>
      <p:ext uri="{BB962C8B-B14F-4D97-AF65-F5344CB8AC3E}">
        <p14:creationId xmlns:p14="http://schemas.microsoft.com/office/powerpoint/2010/main" val="3421759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936D0-2399-D9C3-5721-CE82684EEE81}"/>
              </a:ext>
            </a:extLst>
          </p:cNvPr>
          <p:cNvSpPr>
            <a:spLocks noGrp="1"/>
          </p:cNvSpPr>
          <p:nvPr>
            <p:ph type="title"/>
          </p:nvPr>
        </p:nvSpPr>
        <p:spPr>
          <a:xfrm>
            <a:off x="64008" y="18255"/>
            <a:ext cx="5696712" cy="1097313"/>
          </a:xfrm>
        </p:spPr>
        <p:txBody>
          <a:bodyPr/>
          <a:lstStyle/>
          <a:p>
            <a:r>
              <a:rPr lang="en-IN" dirty="0"/>
              <a:t>Tenure in Months </a:t>
            </a:r>
          </a:p>
        </p:txBody>
      </p:sp>
      <p:sp>
        <p:nvSpPr>
          <p:cNvPr id="6" name="TextBox 5">
            <a:extLst>
              <a:ext uri="{FF2B5EF4-FFF2-40B4-BE49-F238E27FC236}">
                <a16:creationId xmlns:a16="http://schemas.microsoft.com/office/drawing/2014/main" id="{9FB884F8-A18D-FB1E-2DDF-A24EC2C7CDB4}"/>
              </a:ext>
            </a:extLst>
          </p:cNvPr>
          <p:cNvSpPr txBox="1"/>
          <p:nvPr/>
        </p:nvSpPr>
        <p:spPr>
          <a:xfrm>
            <a:off x="246888" y="1115568"/>
            <a:ext cx="4425696" cy="4524315"/>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rPr>
              <a:t>The visualization on the right hand side revels the tenure of both the stayed and the churned customers </a:t>
            </a:r>
          </a:p>
          <a:p>
            <a:pPr marL="285750" indent="-285750">
              <a:buFont typeface="Arial" panose="020B0604020202020204" pitchFamily="34" charset="0"/>
              <a:buChar char="•"/>
            </a:pPr>
            <a:endParaRPr lang="en-IN" dirty="0">
              <a:solidFill>
                <a:schemeClr val="bg1"/>
              </a:solidFill>
            </a:endParaRPr>
          </a:p>
          <a:p>
            <a:pPr marL="285750" indent="-285750">
              <a:buFont typeface="Arial" panose="020B0604020202020204" pitchFamily="34" charset="0"/>
              <a:buChar char="•"/>
            </a:pPr>
            <a:r>
              <a:rPr lang="en-IN" dirty="0">
                <a:solidFill>
                  <a:schemeClr val="bg1"/>
                </a:solidFill>
              </a:rPr>
              <a:t>The blue signifies the churned customers while the red signifies the stayed customers</a:t>
            </a:r>
          </a:p>
          <a:p>
            <a:pPr marL="285750" indent="-285750">
              <a:buFont typeface="Arial" panose="020B0604020202020204" pitchFamily="34" charset="0"/>
              <a:buChar char="•"/>
            </a:pPr>
            <a:endParaRPr lang="en-IN" dirty="0">
              <a:solidFill>
                <a:schemeClr val="bg1"/>
              </a:solidFill>
            </a:endParaRPr>
          </a:p>
          <a:p>
            <a:pPr marL="285750" indent="-285750">
              <a:buFont typeface="Arial" panose="020B0604020202020204" pitchFamily="34" charset="0"/>
              <a:buChar char="•"/>
            </a:pPr>
            <a:r>
              <a:rPr lang="en-IN" dirty="0">
                <a:solidFill>
                  <a:schemeClr val="bg1"/>
                </a:solidFill>
              </a:rPr>
              <a:t>The tenure of the churned customers drastically decreases after 5 months.</a:t>
            </a:r>
          </a:p>
          <a:p>
            <a:pPr marL="285750" indent="-285750">
              <a:buFont typeface="Arial" panose="020B0604020202020204" pitchFamily="34" charset="0"/>
              <a:buChar char="•"/>
            </a:pPr>
            <a:endParaRPr lang="en-IN" dirty="0">
              <a:solidFill>
                <a:schemeClr val="bg1"/>
              </a:solidFill>
            </a:endParaRPr>
          </a:p>
          <a:p>
            <a:pPr marL="285750" indent="-285750">
              <a:buFont typeface="Arial" panose="020B0604020202020204" pitchFamily="34" charset="0"/>
              <a:buChar char="•"/>
            </a:pPr>
            <a:r>
              <a:rPr lang="en-IN" dirty="0">
                <a:solidFill>
                  <a:schemeClr val="bg1"/>
                </a:solidFill>
              </a:rPr>
              <a:t>This implies that we should take care of our new joined customers within the first 5 months by giving special offers and proactive customer support </a:t>
            </a:r>
          </a:p>
        </p:txBody>
      </p:sp>
      <p:pic>
        <p:nvPicPr>
          <p:cNvPr id="10" name="Content Placeholder 9" descr="A graph on a computer screen&#10;&#10;Description automatically generated">
            <a:extLst>
              <a:ext uri="{FF2B5EF4-FFF2-40B4-BE49-F238E27FC236}">
                <a16:creationId xmlns:a16="http://schemas.microsoft.com/office/drawing/2014/main" id="{664F5DD4-C5B7-45CE-E69B-87F27502E52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3586" t="4485" r="231" b="5784"/>
          <a:stretch/>
        </p:blipFill>
        <p:spPr>
          <a:xfrm>
            <a:off x="4855464" y="1024127"/>
            <a:ext cx="6826823" cy="3813049"/>
          </a:xfrm>
        </p:spPr>
      </p:pic>
    </p:spTree>
    <p:extLst>
      <p:ext uri="{BB962C8B-B14F-4D97-AF65-F5344CB8AC3E}">
        <p14:creationId xmlns:p14="http://schemas.microsoft.com/office/powerpoint/2010/main" val="3497932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568A-7293-8D16-4396-6789040A5E03}"/>
              </a:ext>
            </a:extLst>
          </p:cNvPr>
          <p:cNvSpPr>
            <a:spLocks noGrp="1"/>
          </p:cNvSpPr>
          <p:nvPr>
            <p:ph type="title"/>
          </p:nvPr>
        </p:nvSpPr>
        <p:spPr>
          <a:xfrm>
            <a:off x="0" y="81661"/>
            <a:ext cx="9564624" cy="851027"/>
          </a:xfrm>
        </p:spPr>
        <p:txBody>
          <a:bodyPr/>
          <a:lstStyle/>
          <a:p>
            <a:r>
              <a:rPr lang="en-IN" dirty="0"/>
              <a:t>Phone Service </a:t>
            </a:r>
          </a:p>
        </p:txBody>
      </p:sp>
      <p:pic>
        <p:nvPicPr>
          <p:cNvPr id="6" name="Content Placeholder 5" descr="A screenshot of a computer&#10;&#10;Description automatically generated">
            <a:extLst>
              <a:ext uri="{FF2B5EF4-FFF2-40B4-BE49-F238E27FC236}">
                <a16:creationId xmlns:a16="http://schemas.microsoft.com/office/drawing/2014/main" id="{0D08DD08-D45B-13AF-3227-788633726E9E}"/>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13758" t="9351" b="6076"/>
          <a:stretch/>
        </p:blipFill>
        <p:spPr>
          <a:xfrm>
            <a:off x="164592" y="2971800"/>
            <a:ext cx="5733288" cy="3575304"/>
          </a:xfrm>
        </p:spPr>
      </p:pic>
      <p:pic>
        <p:nvPicPr>
          <p:cNvPr id="8" name="Content Placeholder 7" descr="A screenshot of a computer&#10;&#10;Description automatically generated">
            <a:extLst>
              <a:ext uri="{FF2B5EF4-FFF2-40B4-BE49-F238E27FC236}">
                <a16:creationId xmlns:a16="http://schemas.microsoft.com/office/drawing/2014/main" id="{B188A72C-CE2E-F525-9504-8783C083F36B}"/>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14194" t="9740" b="6168"/>
          <a:stretch/>
        </p:blipFill>
        <p:spPr>
          <a:xfrm>
            <a:off x="6506632" y="2926080"/>
            <a:ext cx="5520776" cy="3666744"/>
          </a:xfrm>
        </p:spPr>
      </p:pic>
      <p:sp>
        <p:nvSpPr>
          <p:cNvPr id="9" name="TextBox 8">
            <a:extLst>
              <a:ext uri="{FF2B5EF4-FFF2-40B4-BE49-F238E27FC236}">
                <a16:creationId xmlns:a16="http://schemas.microsoft.com/office/drawing/2014/main" id="{5956C02F-61D6-5316-4C08-08EB2120D4AE}"/>
              </a:ext>
            </a:extLst>
          </p:cNvPr>
          <p:cNvSpPr txBox="1"/>
          <p:nvPr/>
        </p:nvSpPr>
        <p:spPr>
          <a:xfrm>
            <a:off x="73152" y="2209942"/>
            <a:ext cx="4690872" cy="800219"/>
          </a:xfrm>
          <a:prstGeom prst="rect">
            <a:avLst/>
          </a:prstGeom>
          <a:noFill/>
        </p:spPr>
        <p:txBody>
          <a:bodyPr wrap="square" rtlCol="0">
            <a:spAutoFit/>
          </a:bodyPr>
          <a:lstStyle/>
          <a:p>
            <a:r>
              <a:rPr lang="en-IN" sz="2800" dirty="0">
                <a:solidFill>
                  <a:schemeClr val="bg1"/>
                </a:solidFill>
              </a:rPr>
              <a:t>Churned Customers </a:t>
            </a:r>
          </a:p>
          <a:p>
            <a:endParaRPr lang="en-IN" dirty="0"/>
          </a:p>
        </p:txBody>
      </p:sp>
      <p:sp>
        <p:nvSpPr>
          <p:cNvPr id="10" name="TextBox 9">
            <a:extLst>
              <a:ext uri="{FF2B5EF4-FFF2-40B4-BE49-F238E27FC236}">
                <a16:creationId xmlns:a16="http://schemas.microsoft.com/office/drawing/2014/main" id="{66D2A599-2D12-3DE6-A7D6-38683BF9656A}"/>
              </a:ext>
            </a:extLst>
          </p:cNvPr>
          <p:cNvSpPr txBox="1"/>
          <p:nvPr/>
        </p:nvSpPr>
        <p:spPr>
          <a:xfrm>
            <a:off x="6506632" y="2209942"/>
            <a:ext cx="4608576" cy="523220"/>
          </a:xfrm>
          <a:prstGeom prst="rect">
            <a:avLst/>
          </a:prstGeom>
          <a:noFill/>
        </p:spPr>
        <p:txBody>
          <a:bodyPr wrap="square" rtlCol="0">
            <a:spAutoFit/>
          </a:bodyPr>
          <a:lstStyle/>
          <a:p>
            <a:r>
              <a:rPr lang="en-IN" sz="2800" dirty="0">
                <a:solidFill>
                  <a:schemeClr val="bg1"/>
                </a:solidFill>
              </a:rPr>
              <a:t>Stayed Customers</a:t>
            </a:r>
          </a:p>
        </p:txBody>
      </p:sp>
      <p:sp>
        <p:nvSpPr>
          <p:cNvPr id="12" name="TextBox 11">
            <a:extLst>
              <a:ext uri="{FF2B5EF4-FFF2-40B4-BE49-F238E27FC236}">
                <a16:creationId xmlns:a16="http://schemas.microsoft.com/office/drawing/2014/main" id="{0FC574F8-F648-5326-EEE9-531E999DB8AC}"/>
              </a:ext>
            </a:extLst>
          </p:cNvPr>
          <p:cNvSpPr txBox="1"/>
          <p:nvPr/>
        </p:nvSpPr>
        <p:spPr>
          <a:xfrm>
            <a:off x="-79248" y="823722"/>
            <a:ext cx="11954256" cy="1877437"/>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rPr>
              <a:t>From the graph it is very evident that majority of the customers who have churned have subscribed to phone service as well</a:t>
            </a:r>
          </a:p>
          <a:p>
            <a:pPr marL="285750" indent="-285750">
              <a:buFont typeface="Arial" panose="020B0604020202020204" pitchFamily="34" charset="0"/>
              <a:buChar char="•"/>
            </a:pPr>
            <a:r>
              <a:rPr lang="en-IN" sz="1600" dirty="0">
                <a:solidFill>
                  <a:schemeClr val="bg1"/>
                </a:solidFill>
              </a:rPr>
              <a:t>This implies that there is some correlation between the internet service and phone service</a:t>
            </a:r>
          </a:p>
          <a:p>
            <a:pPr marL="285750" indent="-285750">
              <a:buFont typeface="Arial" panose="020B0604020202020204" pitchFamily="34" charset="0"/>
              <a:buChar char="•"/>
            </a:pPr>
            <a:r>
              <a:rPr lang="en-IN" sz="1600" dirty="0">
                <a:solidFill>
                  <a:schemeClr val="bg1"/>
                </a:solidFill>
              </a:rPr>
              <a:t>Most the customers have citied competitor has better devices and product dissatisfaction  as major churn reason.</a:t>
            </a:r>
          </a:p>
          <a:p>
            <a:pPr marL="285750" indent="-285750">
              <a:buFont typeface="Arial" panose="020B0604020202020204" pitchFamily="34" charset="0"/>
              <a:buChar char="•"/>
            </a:pPr>
            <a:r>
              <a:rPr lang="en-IN" sz="1600" dirty="0">
                <a:solidFill>
                  <a:schemeClr val="bg1"/>
                </a:solidFill>
              </a:rPr>
              <a:t>This may imply that customers were using DSL but they were not satisfied with the modems and  switched to Fiber optics.</a:t>
            </a:r>
          </a:p>
          <a:p>
            <a:pPr marL="285750" indent="-285750">
              <a:buFont typeface="Arial" panose="020B0604020202020204" pitchFamily="34" charset="0"/>
              <a:buChar char="•"/>
            </a:pPr>
            <a:r>
              <a:rPr lang="en-IN" sz="1600" dirty="0">
                <a:solidFill>
                  <a:schemeClr val="bg1"/>
                </a:solidFill>
              </a:rPr>
              <a:t>They were not satisfied with our Fiber optics service as well hence they left our company. </a:t>
            </a:r>
            <a:endParaRPr lang="en-IN" dirty="0">
              <a:solidFill>
                <a:schemeClr val="bg1"/>
              </a:solidFill>
            </a:endParaRPr>
          </a:p>
          <a:p>
            <a:endParaRPr lang="en-IN" dirty="0">
              <a:solidFill>
                <a:schemeClr val="bg1"/>
              </a:solidFill>
            </a:endParaRPr>
          </a:p>
          <a:p>
            <a:pPr marL="285750" indent="-285750">
              <a:buFont typeface="Arial" panose="020B0604020202020204" pitchFamily="34" charset="0"/>
              <a:buChar char="•"/>
            </a:pPr>
            <a:endParaRPr lang="en-IN" dirty="0">
              <a:solidFill>
                <a:schemeClr val="bg1"/>
              </a:solidFill>
            </a:endParaRPr>
          </a:p>
        </p:txBody>
      </p:sp>
    </p:spTree>
    <p:extLst>
      <p:ext uri="{BB962C8B-B14F-4D97-AF65-F5344CB8AC3E}">
        <p14:creationId xmlns:p14="http://schemas.microsoft.com/office/powerpoint/2010/main" val="735161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5560E-4625-DF7D-3582-4509D3C70A71}"/>
              </a:ext>
            </a:extLst>
          </p:cNvPr>
          <p:cNvSpPr>
            <a:spLocks noGrp="1"/>
          </p:cNvSpPr>
          <p:nvPr>
            <p:ph type="title"/>
          </p:nvPr>
        </p:nvSpPr>
        <p:spPr>
          <a:xfrm>
            <a:off x="0" y="0"/>
            <a:ext cx="10722932" cy="896747"/>
          </a:xfrm>
        </p:spPr>
        <p:txBody>
          <a:bodyPr>
            <a:normAutofit/>
          </a:bodyPr>
          <a:lstStyle/>
          <a:p>
            <a:r>
              <a:rPr lang="en-IN" sz="3200" dirty="0"/>
              <a:t>How To Avoid Customer Churn </a:t>
            </a:r>
          </a:p>
        </p:txBody>
      </p:sp>
      <p:sp>
        <p:nvSpPr>
          <p:cNvPr id="3" name="Content Placeholder 2">
            <a:extLst>
              <a:ext uri="{FF2B5EF4-FFF2-40B4-BE49-F238E27FC236}">
                <a16:creationId xmlns:a16="http://schemas.microsoft.com/office/drawing/2014/main" id="{CDC694E4-A5ED-0DB9-17CA-2ED77EECF1A1}"/>
              </a:ext>
            </a:extLst>
          </p:cNvPr>
          <p:cNvSpPr>
            <a:spLocks noGrp="1"/>
          </p:cNvSpPr>
          <p:nvPr>
            <p:ph idx="1"/>
          </p:nvPr>
        </p:nvSpPr>
        <p:spPr>
          <a:xfrm>
            <a:off x="109728" y="737489"/>
            <a:ext cx="10722932" cy="5983351"/>
          </a:xfrm>
        </p:spPr>
        <p:txBody>
          <a:bodyPr>
            <a:normAutofit fontScale="92500"/>
          </a:bodyPr>
          <a:lstStyle/>
          <a:p>
            <a:pPr marL="0" indent="0">
              <a:buNone/>
            </a:pPr>
            <a:r>
              <a:rPr lang="en-IN" sz="2400" dirty="0"/>
              <a:t>Some ways we can reduce customer churn </a:t>
            </a:r>
          </a:p>
          <a:p>
            <a:r>
              <a:rPr lang="en-IN" sz="2000" dirty="0"/>
              <a:t>Addressing the top churn reason : </a:t>
            </a:r>
          </a:p>
          <a:p>
            <a:pPr>
              <a:buFont typeface="Wingdings" panose="05000000000000000000" pitchFamily="2" charset="2"/>
              <a:buChar char="§"/>
            </a:pPr>
            <a:r>
              <a:rPr lang="en-IN" sz="1600" dirty="0"/>
              <a:t> Competitor Comparison: Since a good number of customers have left due to competitors offering better devices and prices. An analysis should be done on our products and find ways to improve our products and offer better downloading speeds and prices.</a:t>
            </a:r>
          </a:p>
          <a:p>
            <a:pPr>
              <a:buFont typeface="Wingdings" panose="05000000000000000000" pitchFamily="2" charset="2"/>
              <a:buChar char="§"/>
            </a:pPr>
            <a:r>
              <a:rPr lang="en-IN" sz="1600" dirty="0"/>
              <a:t> Support Quality: The other most common reason for churn was related to the attitude of the support personal. Investing in customer service training  program to improve support quality can reduce churn.</a:t>
            </a:r>
          </a:p>
          <a:p>
            <a:r>
              <a:rPr lang="en-IN" sz="2000" dirty="0"/>
              <a:t>Customer Feedback:</a:t>
            </a:r>
          </a:p>
          <a:p>
            <a:pPr>
              <a:buFont typeface="Wingdings" panose="05000000000000000000" pitchFamily="2" charset="2"/>
              <a:buChar char="§"/>
            </a:pPr>
            <a:r>
              <a:rPr lang="en-IN" sz="1600" dirty="0"/>
              <a:t>To adopt a systematic method for gathering and analysing customer feedback to better understand their pain points. By tackling issues like network reliability and product dissatisfaction, we can improve customer retention.</a:t>
            </a:r>
          </a:p>
          <a:p>
            <a:r>
              <a:rPr lang="en-IN" sz="2000" dirty="0"/>
              <a:t>Improving Transparency </a:t>
            </a:r>
            <a:r>
              <a:rPr lang="en-IN" sz="1800" dirty="0"/>
              <a:t>:</a:t>
            </a:r>
          </a:p>
          <a:p>
            <a:pPr>
              <a:buFont typeface="Wingdings" panose="05000000000000000000" pitchFamily="2" charset="2"/>
              <a:buChar char="§"/>
            </a:pPr>
            <a:r>
              <a:rPr lang="en-IN" sz="1600" dirty="0"/>
              <a:t>A good number of customers cited ‘Don’t Know’ as their churn reason. This indicates a lack of clear communication or understanding od the service issues. Increasing the transparency can ensure customers understand the value and benefits of the services.</a:t>
            </a:r>
          </a:p>
          <a:p>
            <a:r>
              <a:rPr lang="en-IN" sz="2000" dirty="0"/>
              <a:t>Targeting Marketing and Offers</a:t>
            </a:r>
            <a:r>
              <a:rPr lang="en-IN" sz="1800" dirty="0"/>
              <a:t>:</a:t>
            </a:r>
          </a:p>
          <a:p>
            <a:pPr>
              <a:buFont typeface="Wingdings" panose="05000000000000000000" pitchFamily="2" charset="2"/>
              <a:buChar char="§"/>
            </a:pPr>
            <a:r>
              <a:rPr lang="en-IN" sz="1600" dirty="0"/>
              <a:t>For reasons related to competitors ,target marketing campaigns that emphasis on unique selling points and special offers might help retain customers who are consider switching </a:t>
            </a:r>
          </a:p>
          <a:p>
            <a:pPr marL="0" indent="0">
              <a:buNone/>
            </a:pPr>
            <a:endParaRPr lang="en-IN" sz="1800" dirty="0"/>
          </a:p>
          <a:p>
            <a:endParaRPr lang="en-IN" sz="1800" dirty="0"/>
          </a:p>
          <a:p>
            <a:endParaRPr lang="en-IN" sz="1800" dirty="0"/>
          </a:p>
          <a:p>
            <a:pPr marL="0" indent="0">
              <a:buNone/>
            </a:pPr>
            <a:endParaRPr lang="en-IN" sz="1600" dirty="0"/>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p:txBody>
      </p:sp>
    </p:spTree>
    <p:extLst>
      <p:ext uri="{BB962C8B-B14F-4D97-AF65-F5344CB8AC3E}">
        <p14:creationId xmlns:p14="http://schemas.microsoft.com/office/powerpoint/2010/main" val="3273072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1C6B17-BEAD-1F31-0F76-B2371230B439}"/>
              </a:ext>
            </a:extLst>
          </p:cNvPr>
          <p:cNvSpPr txBox="1"/>
          <p:nvPr/>
        </p:nvSpPr>
        <p:spPr>
          <a:xfrm>
            <a:off x="484632" y="164592"/>
            <a:ext cx="10972800" cy="4739759"/>
          </a:xfrm>
          <a:prstGeom prst="rect">
            <a:avLst/>
          </a:prstGeom>
          <a:noFill/>
        </p:spPr>
        <p:txBody>
          <a:bodyPr wrap="square" rtlCol="0">
            <a:spAutoFit/>
          </a:bodyPr>
          <a:lstStyle/>
          <a:p>
            <a:pPr marL="285750" indent="-285750">
              <a:buFont typeface="Arial" panose="020B0604020202020204" pitchFamily="34" charset="0"/>
              <a:buChar char="•"/>
            </a:pPr>
            <a:r>
              <a:rPr lang="en-IN" sz="2000" dirty="0">
                <a:solidFill>
                  <a:schemeClr val="bg1"/>
                </a:solidFill>
              </a:rPr>
              <a:t>Check the CLTV score:</a:t>
            </a:r>
          </a:p>
          <a:p>
            <a:endParaRPr lang="en-IN" sz="2000" dirty="0">
              <a:solidFill>
                <a:schemeClr val="bg1"/>
              </a:solidFill>
            </a:endParaRPr>
          </a:p>
          <a:p>
            <a:pPr marL="342900" indent="-342900">
              <a:buFont typeface="Wingdings" panose="05000000000000000000" pitchFamily="2" charset="2"/>
              <a:buChar char="§"/>
            </a:pPr>
            <a:r>
              <a:rPr lang="en-IN" sz="1600" dirty="0">
                <a:solidFill>
                  <a:schemeClr val="bg1"/>
                </a:solidFill>
              </a:rPr>
              <a:t>We can even check for </a:t>
            </a:r>
            <a:r>
              <a:rPr lang="en-IN" sz="1600" dirty="0" err="1">
                <a:solidFill>
                  <a:schemeClr val="bg1"/>
                </a:solidFill>
              </a:rPr>
              <a:t>cltv</a:t>
            </a:r>
            <a:r>
              <a:rPr lang="en-IN" sz="1600" dirty="0">
                <a:solidFill>
                  <a:schemeClr val="bg1"/>
                </a:solidFill>
              </a:rPr>
              <a:t> score of our customers. The customers who have a score higher than 65 are likely to churn.</a:t>
            </a:r>
          </a:p>
          <a:p>
            <a:pPr marL="342900" indent="-342900">
              <a:buFont typeface="Wingdings" panose="05000000000000000000" pitchFamily="2" charset="2"/>
              <a:buChar char="§"/>
            </a:pPr>
            <a:r>
              <a:rPr lang="en-IN" sz="1600" dirty="0">
                <a:solidFill>
                  <a:schemeClr val="bg1"/>
                </a:solidFill>
              </a:rPr>
              <a:t> These customers we can ask them for feedback and get their inputs. With these inputs we make the changes. This way we can reduce the </a:t>
            </a:r>
            <a:r>
              <a:rPr lang="en-IN" sz="1600" dirty="0" err="1">
                <a:solidFill>
                  <a:schemeClr val="bg1"/>
                </a:solidFill>
              </a:rPr>
              <a:t>cltv</a:t>
            </a:r>
            <a:r>
              <a:rPr lang="en-IN" sz="1600" dirty="0">
                <a:solidFill>
                  <a:schemeClr val="bg1"/>
                </a:solidFill>
              </a:rPr>
              <a:t> score and reduce the number of customers from getting churned </a:t>
            </a:r>
          </a:p>
          <a:p>
            <a:endParaRPr lang="en-IN" sz="1600" dirty="0">
              <a:solidFill>
                <a:schemeClr val="bg1"/>
              </a:solidFill>
            </a:endParaRPr>
          </a:p>
          <a:p>
            <a:endParaRPr lang="en-IN" dirty="0">
              <a:solidFill>
                <a:schemeClr val="bg1"/>
              </a:solidFill>
            </a:endParaRPr>
          </a:p>
          <a:p>
            <a:pPr marL="285750" indent="-285750">
              <a:buFont typeface="Arial" panose="020B0604020202020204" pitchFamily="34" charset="0"/>
              <a:buChar char="•"/>
            </a:pPr>
            <a:r>
              <a:rPr lang="en-IN" sz="2000" dirty="0">
                <a:solidFill>
                  <a:schemeClr val="bg1"/>
                </a:solidFill>
              </a:rPr>
              <a:t>Service Customization:</a:t>
            </a:r>
          </a:p>
          <a:p>
            <a:endParaRPr lang="en-IN" sz="2000" dirty="0">
              <a:solidFill>
                <a:schemeClr val="bg1"/>
              </a:solidFill>
            </a:endParaRPr>
          </a:p>
          <a:p>
            <a:pPr marL="342900" indent="-342900">
              <a:buFont typeface="Wingdings" panose="05000000000000000000" pitchFamily="2" charset="2"/>
              <a:buChar char="§"/>
            </a:pPr>
            <a:r>
              <a:rPr lang="en-IN" sz="1600" dirty="0">
                <a:solidFill>
                  <a:schemeClr val="bg1"/>
                </a:solidFill>
              </a:rPr>
              <a:t>Offering customizable service packages that address specific customer needs like better downloads/uploads speeds or affordable long-distance chargers ,can attract and retain a diverse customer base</a:t>
            </a:r>
            <a:r>
              <a:rPr lang="en-IN" dirty="0">
                <a:solidFill>
                  <a:schemeClr val="bg1"/>
                </a:solidFill>
              </a:rPr>
              <a:t>. </a:t>
            </a:r>
          </a:p>
          <a:p>
            <a:pPr marL="342900" indent="-342900">
              <a:buFont typeface="Wingdings" panose="05000000000000000000" pitchFamily="2" charset="2"/>
              <a:buChar char="§"/>
            </a:pPr>
            <a:endParaRPr lang="en-IN" dirty="0">
              <a:solidFill>
                <a:schemeClr val="bg1"/>
              </a:solidFill>
            </a:endParaRPr>
          </a:p>
          <a:p>
            <a:pPr marL="342900" indent="-342900">
              <a:buFont typeface="Arial" panose="020B0604020202020204" pitchFamily="34" charset="0"/>
              <a:buChar char="•"/>
            </a:pPr>
            <a:r>
              <a:rPr lang="en-IN" sz="2000" dirty="0">
                <a:solidFill>
                  <a:schemeClr val="bg1"/>
                </a:solidFill>
              </a:rPr>
              <a:t>Proactive Customers Service:</a:t>
            </a:r>
          </a:p>
          <a:p>
            <a:endParaRPr lang="en-IN" sz="2000" dirty="0">
              <a:solidFill>
                <a:schemeClr val="bg1"/>
              </a:solidFill>
            </a:endParaRPr>
          </a:p>
          <a:p>
            <a:pPr marL="342900" indent="-342900">
              <a:buFont typeface="Wingdings" panose="05000000000000000000" pitchFamily="2" charset="2"/>
              <a:buChar char="§"/>
            </a:pPr>
            <a:r>
              <a:rPr lang="en-IN" sz="1600" dirty="0">
                <a:solidFill>
                  <a:schemeClr val="bg1"/>
                </a:solidFill>
              </a:rPr>
              <a:t>Implementing proactive customer service strategies such as regular check-in and surveys, can help identify and address potential issues before they lead to churn.   </a:t>
            </a:r>
          </a:p>
        </p:txBody>
      </p:sp>
    </p:spTree>
    <p:extLst>
      <p:ext uri="{BB962C8B-B14F-4D97-AF65-F5344CB8AC3E}">
        <p14:creationId xmlns:p14="http://schemas.microsoft.com/office/powerpoint/2010/main" val="2434923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6EED0-DE28-332D-E7DB-5A5BA5427E14}"/>
              </a:ext>
            </a:extLst>
          </p:cNvPr>
          <p:cNvSpPr>
            <a:spLocks noGrp="1"/>
          </p:cNvSpPr>
          <p:nvPr>
            <p:ph type="title"/>
          </p:nvPr>
        </p:nvSpPr>
        <p:spPr/>
        <p:txBody>
          <a:bodyPr>
            <a:normAutofit/>
          </a:bodyPr>
          <a:lstStyle/>
          <a:p>
            <a:r>
              <a:rPr lang="en-IN" sz="4000" dirty="0"/>
              <a:t>Problem Statement</a:t>
            </a:r>
          </a:p>
        </p:txBody>
      </p:sp>
      <p:sp>
        <p:nvSpPr>
          <p:cNvPr id="3" name="Content Placeholder 2">
            <a:extLst>
              <a:ext uri="{FF2B5EF4-FFF2-40B4-BE49-F238E27FC236}">
                <a16:creationId xmlns:a16="http://schemas.microsoft.com/office/drawing/2014/main" id="{B2D256CF-C564-D796-C807-D51C550C72CC}"/>
              </a:ext>
            </a:extLst>
          </p:cNvPr>
          <p:cNvSpPr>
            <a:spLocks noGrp="1"/>
          </p:cNvSpPr>
          <p:nvPr>
            <p:ph idx="1"/>
          </p:nvPr>
        </p:nvSpPr>
        <p:spPr/>
        <p:txBody>
          <a:bodyPr>
            <a:normAutofit/>
          </a:bodyPr>
          <a:lstStyle/>
          <a:p>
            <a:endParaRPr lang="en-IN" dirty="0"/>
          </a:p>
          <a:p>
            <a:endParaRPr lang="en-IN" dirty="0"/>
          </a:p>
          <a:p>
            <a:pPr marL="0" indent="0" algn="just">
              <a:buNone/>
            </a:pPr>
            <a:r>
              <a:rPr lang="en-IN" sz="1800" dirty="0"/>
              <a:t>I am a data analyst working for a telco company named FastInternet which provides internet and phone services. My manager has asked me to give a detailed report on why customers have left our company for the quarter Q3.  My job is to use data to find out the reasons to why customers are leaving and give recommendations on how to reduce the customer churn.</a:t>
            </a:r>
          </a:p>
        </p:txBody>
      </p:sp>
    </p:spTree>
    <p:extLst>
      <p:ext uri="{BB962C8B-B14F-4D97-AF65-F5344CB8AC3E}">
        <p14:creationId xmlns:p14="http://schemas.microsoft.com/office/powerpoint/2010/main" val="2492238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4F5FA-C598-882C-965E-F8A778B8B7FE}"/>
              </a:ext>
            </a:extLst>
          </p:cNvPr>
          <p:cNvSpPr>
            <a:spLocks noGrp="1"/>
          </p:cNvSpPr>
          <p:nvPr>
            <p:ph type="title"/>
          </p:nvPr>
        </p:nvSpPr>
        <p:spPr>
          <a:xfrm>
            <a:off x="87549" y="190027"/>
            <a:ext cx="10722932" cy="1325563"/>
          </a:xfrm>
        </p:spPr>
        <p:txBody>
          <a:bodyPr/>
          <a:lstStyle/>
          <a:p>
            <a:r>
              <a:rPr lang="en-IN" dirty="0"/>
              <a:t>Code Snippets </a:t>
            </a:r>
          </a:p>
        </p:txBody>
      </p:sp>
      <p:pic>
        <p:nvPicPr>
          <p:cNvPr id="5" name="Content Placeholder 4" descr="A screenshot of a computer&#10;&#10;Description automatically generated">
            <a:extLst>
              <a:ext uri="{FF2B5EF4-FFF2-40B4-BE49-F238E27FC236}">
                <a16:creationId xmlns:a16="http://schemas.microsoft.com/office/drawing/2014/main" id="{415219CF-16F4-794E-2600-F6E97F641FFF}"/>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16676" t="24218" r="52082" b="45319"/>
          <a:stretch/>
        </p:blipFill>
        <p:spPr>
          <a:xfrm>
            <a:off x="389106" y="1371601"/>
            <a:ext cx="2918298" cy="1964986"/>
          </a:xfrm>
        </p:spPr>
      </p:pic>
      <p:pic>
        <p:nvPicPr>
          <p:cNvPr id="9" name="Picture 8" descr="A screenshot of a computer&#10;&#10;Description automatically generated">
            <a:extLst>
              <a:ext uri="{FF2B5EF4-FFF2-40B4-BE49-F238E27FC236}">
                <a16:creationId xmlns:a16="http://schemas.microsoft.com/office/drawing/2014/main" id="{803F1C43-E746-BDFE-00C0-F220891E8682}"/>
              </a:ext>
            </a:extLst>
          </p:cNvPr>
          <p:cNvPicPr>
            <a:picLocks noChangeAspect="1"/>
          </p:cNvPicPr>
          <p:nvPr/>
        </p:nvPicPr>
        <p:blipFill rotWithShape="1">
          <a:blip r:embed="rId4">
            <a:extLst>
              <a:ext uri="{28A0092B-C50C-407E-A947-70E740481C1C}">
                <a14:useLocalDpi xmlns:a14="http://schemas.microsoft.com/office/drawing/2010/main" val="0"/>
              </a:ext>
            </a:extLst>
          </a:blip>
          <a:srcRect l="13701" t="30549" r="56376" b="41876"/>
          <a:stretch/>
        </p:blipFill>
        <p:spPr>
          <a:xfrm>
            <a:off x="3638143" y="1371601"/>
            <a:ext cx="3103123" cy="1964986"/>
          </a:xfrm>
          <a:prstGeom prst="rect">
            <a:avLst/>
          </a:prstGeom>
        </p:spPr>
      </p:pic>
      <p:pic>
        <p:nvPicPr>
          <p:cNvPr id="13" name="Picture 12" descr="A screenshot of a computer&#10;&#10;Description automatically generated">
            <a:extLst>
              <a:ext uri="{FF2B5EF4-FFF2-40B4-BE49-F238E27FC236}">
                <a16:creationId xmlns:a16="http://schemas.microsoft.com/office/drawing/2014/main" id="{027493B9-B0D3-4CEE-F1B5-3B0F45466FA5}"/>
              </a:ext>
            </a:extLst>
          </p:cNvPr>
          <p:cNvPicPr>
            <a:picLocks noChangeAspect="1"/>
          </p:cNvPicPr>
          <p:nvPr/>
        </p:nvPicPr>
        <p:blipFill rotWithShape="1">
          <a:blip r:embed="rId5">
            <a:extLst>
              <a:ext uri="{28A0092B-C50C-407E-A947-70E740481C1C}">
                <a14:useLocalDpi xmlns:a14="http://schemas.microsoft.com/office/drawing/2010/main" val="0"/>
              </a:ext>
            </a:extLst>
          </a:blip>
          <a:srcRect l="13695" t="16423" r="37202" b="24707"/>
          <a:stretch/>
        </p:blipFill>
        <p:spPr>
          <a:xfrm>
            <a:off x="7256834" y="1254869"/>
            <a:ext cx="4387172" cy="2849039"/>
          </a:xfrm>
          <a:prstGeom prst="rect">
            <a:avLst/>
          </a:prstGeom>
        </p:spPr>
      </p:pic>
      <p:pic>
        <p:nvPicPr>
          <p:cNvPr id="15" name="Picture 14" descr="A screenshot of a computer&#10;&#10;Description automatically generated">
            <a:extLst>
              <a:ext uri="{FF2B5EF4-FFF2-40B4-BE49-F238E27FC236}">
                <a16:creationId xmlns:a16="http://schemas.microsoft.com/office/drawing/2014/main" id="{C2EAA913-7B30-A907-D60D-B67EFDAC8C4D}"/>
              </a:ext>
            </a:extLst>
          </p:cNvPr>
          <p:cNvPicPr>
            <a:picLocks noChangeAspect="1"/>
          </p:cNvPicPr>
          <p:nvPr/>
        </p:nvPicPr>
        <p:blipFill rotWithShape="1">
          <a:blip r:embed="rId6">
            <a:extLst>
              <a:ext uri="{28A0092B-C50C-407E-A947-70E740481C1C}">
                <a14:useLocalDpi xmlns:a14="http://schemas.microsoft.com/office/drawing/2010/main" val="0"/>
              </a:ext>
            </a:extLst>
          </a:blip>
          <a:srcRect l="13721" t="30282" r="52190" b="22626"/>
          <a:stretch/>
        </p:blipFill>
        <p:spPr>
          <a:xfrm>
            <a:off x="155640" y="3988341"/>
            <a:ext cx="3482503" cy="2605847"/>
          </a:xfrm>
          <a:prstGeom prst="rect">
            <a:avLst/>
          </a:prstGeom>
        </p:spPr>
      </p:pic>
      <p:pic>
        <p:nvPicPr>
          <p:cNvPr id="16" name="Picture 15" descr="A screenshot of a computer&#10;&#10;Description automatically generated">
            <a:extLst>
              <a:ext uri="{FF2B5EF4-FFF2-40B4-BE49-F238E27FC236}">
                <a16:creationId xmlns:a16="http://schemas.microsoft.com/office/drawing/2014/main" id="{2EA16DED-34CD-3B65-92E3-8393A1B1AB1F}"/>
              </a:ext>
            </a:extLst>
          </p:cNvPr>
          <p:cNvPicPr>
            <a:picLocks noChangeAspect="1"/>
          </p:cNvPicPr>
          <p:nvPr/>
        </p:nvPicPr>
        <p:blipFill rotWithShape="1">
          <a:blip r:embed="rId7">
            <a:extLst>
              <a:ext uri="{28A0092B-C50C-407E-A947-70E740481C1C}">
                <a14:useLocalDpi xmlns:a14="http://schemas.microsoft.com/office/drawing/2010/main" val="0"/>
              </a:ext>
            </a:extLst>
          </a:blip>
          <a:srcRect l="14185" t="38694" r="49581" b="33187"/>
          <a:stretch/>
        </p:blipFill>
        <p:spPr>
          <a:xfrm>
            <a:off x="3884578" y="4293261"/>
            <a:ext cx="3861880" cy="2086243"/>
          </a:xfrm>
          <a:prstGeom prst="rect">
            <a:avLst/>
          </a:prstGeom>
        </p:spPr>
      </p:pic>
      <p:pic>
        <p:nvPicPr>
          <p:cNvPr id="22" name="Picture 21" descr="A screenshot of a computer&#10;&#10;Description automatically generated">
            <a:extLst>
              <a:ext uri="{FF2B5EF4-FFF2-40B4-BE49-F238E27FC236}">
                <a16:creationId xmlns:a16="http://schemas.microsoft.com/office/drawing/2014/main" id="{048676A3-79EA-9B7E-D30C-92FBB455922C}"/>
              </a:ext>
            </a:extLst>
          </p:cNvPr>
          <p:cNvPicPr>
            <a:picLocks noChangeAspect="1"/>
          </p:cNvPicPr>
          <p:nvPr/>
        </p:nvPicPr>
        <p:blipFill rotWithShape="1">
          <a:blip r:embed="rId8">
            <a:extLst>
              <a:ext uri="{28A0092B-C50C-407E-A947-70E740481C1C}">
                <a14:useLocalDpi xmlns:a14="http://schemas.microsoft.com/office/drawing/2010/main" val="0"/>
              </a:ext>
            </a:extLst>
          </a:blip>
          <a:srcRect l="15399" t="32819" r="48617" b="26202"/>
          <a:stretch/>
        </p:blipFill>
        <p:spPr>
          <a:xfrm>
            <a:off x="8018834" y="4293261"/>
            <a:ext cx="3625172" cy="2227717"/>
          </a:xfrm>
          <a:prstGeom prst="rect">
            <a:avLst/>
          </a:prstGeom>
        </p:spPr>
      </p:pic>
    </p:spTree>
    <p:extLst>
      <p:ext uri="{BB962C8B-B14F-4D97-AF65-F5344CB8AC3E}">
        <p14:creationId xmlns:p14="http://schemas.microsoft.com/office/powerpoint/2010/main" val="19107910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03A36-BD33-5D13-E540-781BE6E0DDDA}"/>
              </a:ext>
            </a:extLst>
          </p:cNvPr>
          <p:cNvSpPr>
            <a:spLocks noGrp="1"/>
          </p:cNvSpPr>
          <p:nvPr>
            <p:ph type="ctrTitle"/>
          </p:nvPr>
        </p:nvSpPr>
        <p:spPr/>
        <p:txBody>
          <a:bodyPr/>
          <a:lstStyle/>
          <a:p>
            <a:r>
              <a:rPr lang="en-IN" dirty="0"/>
              <a:t>Thank You</a:t>
            </a:r>
          </a:p>
        </p:txBody>
      </p:sp>
      <p:sp>
        <p:nvSpPr>
          <p:cNvPr id="3" name="Subtitle 2">
            <a:extLst>
              <a:ext uri="{FF2B5EF4-FFF2-40B4-BE49-F238E27FC236}">
                <a16:creationId xmlns:a16="http://schemas.microsoft.com/office/drawing/2014/main" id="{C9C4A420-19DD-0734-5EA2-50F7F730436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13292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BBEA4-DAAF-79E8-3B3F-A80DA7FF00B8}"/>
              </a:ext>
            </a:extLst>
          </p:cNvPr>
          <p:cNvSpPr>
            <a:spLocks noGrp="1"/>
          </p:cNvSpPr>
          <p:nvPr>
            <p:ph type="title"/>
          </p:nvPr>
        </p:nvSpPr>
        <p:spPr/>
        <p:txBody>
          <a:bodyPr/>
          <a:lstStyle/>
          <a:p>
            <a:r>
              <a:rPr lang="en-IN" dirty="0"/>
              <a:t>What is Customer Churn</a:t>
            </a:r>
          </a:p>
        </p:txBody>
      </p:sp>
      <p:sp>
        <p:nvSpPr>
          <p:cNvPr id="3" name="Content Placeholder 2">
            <a:extLst>
              <a:ext uri="{FF2B5EF4-FFF2-40B4-BE49-F238E27FC236}">
                <a16:creationId xmlns:a16="http://schemas.microsoft.com/office/drawing/2014/main" id="{6FC041BB-53B1-15D6-BA6D-4982765226D8}"/>
              </a:ext>
            </a:extLst>
          </p:cNvPr>
          <p:cNvSpPr>
            <a:spLocks noGrp="1"/>
          </p:cNvSpPr>
          <p:nvPr>
            <p:ph idx="1"/>
          </p:nvPr>
        </p:nvSpPr>
        <p:spPr/>
        <p:txBody>
          <a:bodyPr/>
          <a:lstStyle/>
          <a:p>
            <a:pPr marL="0" indent="0">
              <a:buNone/>
            </a:pPr>
            <a:endParaRPr lang="en-IN" dirty="0">
              <a:solidFill>
                <a:schemeClr val="bg1"/>
              </a:solidFill>
            </a:endParaRPr>
          </a:p>
          <a:p>
            <a:pPr marL="0" indent="0" algn="just">
              <a:buNone/>
            </a:pPr>
            <a:r>
              <a:rPr lang="en-IN" dirty="0">
                <a:solidFill>
                  <a:schemeClr val="bg1"/>
                </a:solidFill>
              </a:rPr>
              <a:t>Customer Churn is the percentage of customers who have stopped purchasing your business products or services during a certain period.</a:t>
            </a:r>
          </a:p>
        </p:txBody>
      </p:sp>
    </p:spTree>
    <p:extLst>
      <p:ext uri="{BB962C8B-B14F-4D97-AF65-F5344CB8AC3E}">
        <p14:creationId xmlns:p14="http://schemas.microsoft.com/office/powerpoint/2010/main" val="2136676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3409A-1394-0FA5-1246-EE4E7CD55FF1}"/>
              </a:ext>
            </a:extLst>
          </p:cNvPr>
          <p:cNvSpPr>
            <a:spLocks noGrp="1"/>
          </p:cNvSpPr>
          <p:nvPr>
            <p:ph type="title"/>
          </p:nvPr>
        </p:nvSpPr>
        <p:spPr/>
        <p:txBody>
          <a:bodyPr/>
          <a:lstStyle/>
          <a:p>
            <a:r>
              <a:rPr lang="en-IN" dirty="0"/>
              <a:t>Exploring the Database</a:t>
            </a:r>
          </a:p>
        </p:txBody>
      </p:sp>
      <p:sp>
        <p:nvSpPr>
          <p:cNvPr id="3" name="Content Placeholder 2">
            <a:extLst>
              <a:ext uri="{FF2B5EF4-FFF2-40B4-BE49-F238E27FC236}">
                <a16:creationId xmlns:a16="http://schemas.microsoft.com/office/drawing/2014/main" id="{55F45846-D2E6-DAAD-A0DD-55472AF0394A}"/>
              </a:ext>
            </a:extLst>
          </p:cNvPr>
          <p:cNvSpPr>
            <a:spLocks noGrp="1"/>
          </p:cNvSpPr>
          <p:nvPr>
            <p:ph idx="1"/>
          </p:nvPr>
        </p:nvSpPr>
        <p:spPr/>
        <p:txBody>
          <a:bodyPr/>
          <a:lstStyle/>
          <a:p>
            <a:pPr marL="0" indent="0">
              <a:buNone/>
            </a:pPr>
            <a:r>
              <a:rPr lang="en-IN" dirty="0"/>
              <a:t>Exploration of the database was split into two parts:-</a:t>
            </a:r>
          </a:p>
          <a:p>
            <a:r>
              <a:rPr lang="en-IN" dirty="0">
                <a:solidFill>
                  <a:schemeClr val="bg1"/>
                </a:solidFill>
              </a:rPr>
              <a:t>Analysing the Database</a:t>
            </a:r>
          </a:p>
          <a:p>
            <a:r>
              <a:rPr lang="en-IN" dirty="0">
                <a:solidFill>
                  <a:schemeClr val="bg1"/>
                </a:solidFill>
              </a:rPr>
              <a:t>Visualizations  </a:t>
            </a:r>
          </a:p>
          <a:p>
            <a:pPr marL="0" indent="0">
              <a:buNone/>
            </a:pPr>
            <a:endParaRPr lang="en-IN" dirty="0">
              <a:solidFill>
                <a:schemeClr val="bg1"/>
              </a:solidFill>
            </a:endParaRPr>
          </a:p>
        </p:txBody>
      </p:sp>
    </p:spTree>
    <p:extLst>
      <p:ext uri="{BB962C8B-B14F-4D97-AF65-F5344CB8AC3E}">
        <p14:creationId xmlns:p14="http://schemas.microsoft.com/office/powerpoint/2010/main" val="3029213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21851-5C83-34EB-7FD2-F6554DBC867D}"/>
              </a:ext>
            </a:extLst>
          </p:cNvPr>
          <p:cNvSpPr>
            <a:spLocks noGrp="1"/>
          </p:cNvSpPr>
          <p:nvPr>
            <p:ph type="title"/>
          </p:nvPr>
        </p:nvSpPr>
        <p:spPr/>
        <p:txBody>
          <a:bodyPr/>
          <a:lstStyle/>
          <a:p>
            <a:r>
              <a:rPr lang="en-IN" dirty="0"/>
              <a:t>Analysis of the database</a:t>
            </a:r>
          </a:p>
        </p:txBody>
      </p:sp>
      <p:sp>
        <p:nvSpPr>
          <p:cNvPr id="3" name="Content Placeholder 2">
            <a:extLst>
              <a:ext uri="{FF2B5EF4-FFF2-40B4-BE49-F238E27FC236}">
                <a16:creationId xmlns:a16="http://schemas.microsoft.com/office/drawing/2014/main" id="{CE91D597-4A32-B1B1-A03F-4E0CD1BC2442}"/>
              </a:ext>
            </a:extLst>
          </p:cNvPr>
          <p:cNvSpPr>
            <a:spLocks noGrp="1"/>
          </p:cNvSpPr>
          <p:nvPr>
            <p:ph idx="1"/>
          </p:nvPr>
        </p:nvSpPr>
        <p:spPr/>
        <p:txBody>
          <a:bodyPr/>
          <a:lstStyle/>
          <a:p>
            <a:r>
              <a:rPr lang="en-IN" dirty="0"/>
              <a:t>The database consists of 5 tables </a:t>
            </a:r>
          </a:p>
        </p:txBody>
      </p:sp>
      <p:graphicFrame>
        <p:nvGraphicFramePr>
          <p:cNvPr id="5" name="Table 4">
            <a:extLst>
              <a:ext uri="{FF2B5EF4-FFF2-40B4-BE49-F238E27FC236}">
                <a16:creationId xmlns:a16="http://schemas.microsoft.com/office/drawing/2014/main" id="{7B4BBD5C-A837-479D-2DD3-6547C6EBEFA7}"/>
              </a:ext>
            </a:extLst>
          </p:cNvPr>
          <p:cNvGraphicFramePr>
            <a:graphicFrameLocks noGrp="1"/>
          </p:cNvGraphicFramePr>
          <p:nvPr>
            <p:extLst>
              <p:ext uri="{D42A27DB-BD31-4B8C-83A1-F6EECF244321}">
                <p14:modId xmlns:p14="http://schemas.microsoft.com/office/powerpoint/2010/main" val="1257292376"/>
              </p:ext>
            </p:extLst>
          </p:nvPr>
        </p:nvGraphicFramePr>
        <p:xfrm>
          <a:off x="1011868" y="2850307"/>
          <a:ext cx="8127999" cy="2494280"/>
        </p:xfrm>
        <a:graphic>
          <a:graphicData uri="http://schemas.openxmlformats.org/drawingml/2006/table">
            <a:tbl>
              <a:tblPr firstRow="1" bandRow="1">
                <a:tableStyleId>{5940675A-B579-460E-94D1-54222C63F5DA}</a:tableStyleId>
              </a:tblPr>
              <a:tblGrid>
                <a:gridCol w="2709333">
                  <a:extLst>
                    <a:ext uri="{9D8B030D-6E8A-4147-A177-3AD203B41FA5}">
                      <a16:colId xmlns:a16="http://schemas.microsoft.com/office/drawing/2014/main" val="3473084452"/>
                    </a:ext>
                  </a:extLst>
                </a:gridCol>
                <a:gridCol w="2839397">
                  <a:extLst>
                    <a:ext uri="{9D8B030D-6E8A-4147-A177-3AD203B41FA5}">
                      <a16:colId xmlns:a16="http://schemas.microsoft.com/office/drawing/2014/main" val="3174190075"/>
                    </a:ext>
                  </a:extLst>
                </a:gridCol>
                <a:gridCol w="2579269">
                  <a:extLst>
                    <a:ext uri="{9D8B030D-6E8A-4147-A177-3AD203B41FA5}">
                      <a16:colId xmlns:a16="http://schemas.microsoft.com/office/drawing/2014/main" val="1236834418"/>
                    </a:ext>
                  </a:extLst>
                </a:gridCol>
              </a:tblGrid>
              <a:tr h="370840">
                <a:tc>
                  <a:txBody>
                    <a:bodyPr/>
                    <a:lstStyle/>
                    <a:p>
                      <a:r>
                        <a:rPr lang="en-IN" dirty="0">
                          <a:solidFill>
                            <a:schemeClr val="bg1"/>
                          </a:solidFill>
                        </a:rPr>
                        <a:t>Tables </a:t>
                      </a:r>
                    </a:p>
                  </a:txBody>
                  <a:tcPr/>
                </a:tc>
                <a:tc>
                  <a:txBody>
                    <a:bodyPr/>
                    <a:lstStyle/>
                    <a:p>
                      <a:r>
                        <a:rPr lang="en-IN" dirty="0">
                          <a:solidFill>
                            <a:schemeClr val="bg1"/>
                          </a:solidFill>
                        </a:rPr>
                        <a:t>Rows </a:t>
                      </a:r>
                    </a:p>
                  </a:txBody>
                  <a:tcPr/>
                </a:tc>
                <a:tc>
                  <a:txBody>
                    <a:bodyPr/>
                    <a:lstStyle/>
                    <a:p>
                      <a:r>
                        <a:rPr lang="en-IN" dirty="0">
                          <a:solidFill>
                            <a:schemeClr val="bg1"/>
                          </a:solidFill>
                        </a:rPr>
                        <a:t>Columns</a:t>
                      </a:r>
                    </a:p>
                  </a:txBody>
                  <a:tcPr/>
                </a:tc>
                <a:extLst>
                  <a:ext uri="{0D108BD9-81ED-4DB2-BD59-A6C34878D82A}">
                    <a16:rowId xmlns:a16="http://schemas.microsoft.com/office/drawing/2014/main" val="3620809886"/>
                  </a:ext>
                </a:extLst>
              </a:tr>
              <a:tr h="370840">
                <a:tc>
                  <a:txBody>
                    <a:bodyPr/>
                    <a:lstStyle/>
                    <a:p>
                      <a:r>
                        <a:rPr lang="en-IN" sz="1600" dirty="0">
                          <a:solidFill>
                            <a:schemeClr val="bg1"/>
                          </a:solidFill>
                        </a:rPr>
                        <a:t>CustomerDemographics</a:t>
                      </a:r>
                    </a:p>
                  </a:txBody>
                  <a:tcPr/>
                </a:tc>
                <a:tc>
                  <a:txBody>
                    <a:bodyPr/>
                    <a:lstStyle/>
                    <a:p>
                      <a:r>
                        <a:rPr lang="en-IN" dirty="0">
                          <a:solidFill>
                            <a:schemeClr val="bg1"/>
                          </a:solidFill>
                        </a:rPr>
                        <a:t>7043</a:t>
                      </a:r>
                    </a:p>
                  </a:txBody>
                  <a:tcPr/>
                </a:tc>
                <a:tc>
                  <a:txBody>
                    <a:bodyPr/>
                    <a:lstStyle/>
                    <a:p>
                      <a:r>
                        <a:rPr lang="en-IN" dirty="0">
                          <a:solidFill>
                            <a:schemeClr val="bg1"/>
                          </a:solidFill>
                        </a:rPr>
                        <a:t>9</a:t>
                      </a:r>
                    </a:p>
                  </a:txBody>
                  <a:tcPr/>
                </a:tc>
                <a:extLst>
                  <a:ext uri="{0D108BD9-81ED-4DB2-BD59-A6C34878D82A}">
                    <a16:rowId xmlns:a16="http://schemas.microsoft.com/office/drawing/2014/main" val="2103063070"/>
                  </a:ext>
                </a:extLst>
              </a:tr>
              <a:tr h="370840">
                <a:tc>
                  <a:txBody>
                    <a:bodyPr/>
                    <a:lstStyle/>
                    <a:p>
                      <a:r>
                        <a:rPr lang="en-IN" dirty="0">
                          <a:solidFill>
                            <a:schemeClr val="bg1"/>
                          </a:solidFill>
                        </a:rPr>
                        <a:t>CustomerLocation</a:t>
                      </a:r>
                    </a:p>
                  </a:txBody>
                  <a:tcPr/>
                </a:tc>
                <a:tc>
                  <a:txBody>
                    <a:bodyPr/>
                    <a:lstStyle/>
                    <a:p>
                      <a:r>
                        <a:rPr lang="en-IN" dirty="0">
                          <a:solidFill>
                            <a:schemeClr val="bg1"/>
                          </a:solidFill>
                        </a:rPr>
                        <a:t>7043</a:t>
                      </a:r>
                    </a:p>
                  </a:txBody>
                  <a:tcPr/>
                </a:tc>
                <a:tc>
                  <a:txBody>
                    <a:bodyPr/>
                    <a:lstStyle/>
                    <a:p>
                      <a:r>
                        <a:rPr lang="en-IN" dirty="0">
                          <a:solidFill>
                            <a:schemeClr val="bg1"/>
                          </a:solidFill>
                        </a:rPr>
                        <a:t>9</a:t>
                      </a:r>
                    </a:p>
                  </a:txBody>
                  <a:tcPr/>
                </a:tc>
                <a:extLst>
                  <a:ext uri="{0D108BD9-81ED-4DB2-BD59-A6C34878D82A}">
                    <a16:rowId xmlns:a16="http://schemas.microsoft.com/office/drawing/2014/main" val="2368383832"/>
                  </a:ext>
                </a:extLst>
              </a:tr>
              <a:tr h="370840">
                <a:tc>
                  <a:txBody>
                    <a:bodyPr/>
                    <a:lstStyle/>
                    <a:p>
                      <a:r>
                        <a:rPr lang="en-IN" dirty="0">
                          <a:solidFill>
                            <a:schemeClr val="bg1"/>
                          </a:solidFill>
                        </a:rPr>
                        <a:t>CustomerPopulation</a:t>
                      </a:r>
                    </a:p>
                  </a:txBody>
                  <a:tcPr/>
                </a:tc>
                <a:tc>
                  <a:txBody>
                    <a:bodyPr/>
                    <a:lstStyle/>
                    <a:p>
                      <a:endParaRPr lang="en-IN" dirty="0">
                        <a:solidFill>
                          <a:schemeClr val="bg1"/>
                        </a:solidFill>
                      </a:endParaRPr>
                    </a:p>
                    <a:p>
                      <a:r>
                        <a:rPr lang="en-IN" dirty="0">
                          <a:solidFill>
                            <a:schemeClr val="bg1"/>
                          </a:solidFill>
                        </a:rPr>
                        <a:t>1671</a:t>
                      </a:r>
                    </a:p>
                  </a:txBody>
                  <a:tcPr/>
                </a:tc>
                <a:tc>
                  <a:txBody>
                    <a:bodyPr/>
                    <a:lstStyle/>
                    <a:p>
                      <a:r>
                        <a:rPr lang="en-IN" dirty="0">
                          <a:solidFill>
                            <a:schemeClr val="bg1"/>
                          </a:solidFill>
                        </a:rPr>
                        <a:t>3</a:t>
                      </a:r>
                    </a:p>
                  </a:txBody>
                  <a:tcPr/>
                </a:tc>
                <a:extLst>
                  <a:ext uri="{0D108BD9-81ED-4DB2-BD59-A6C34878D82A}">
                    <a16:rowId xmlns:a16="http://schemas.microsoft.com/office/drawing/2014/main" val="3971224138"/>
                  </a:ext>
                </a:extLst>
              </a:tr>
              <a:tr h="370840">
                <a:tc>
                  <a:txBody>
                    <a:bodyPr/>
                    <a:lstStyle/>
                    <a:p>
                      <a:r>
                        <a:rPr lang="en-IN" dirty="0">
                          <a:solidFill>
                            <a:schemeClr val="bg1"/>
                          </a:solidFill>
                        </a:rPr>
                        <a:t>CustomerServices</a:t>
                      </a:r>
                    </a:p>
                  </a:txBody>
                  <a:tcPr/>
                </a:tc>
                <a:tc>
                  <a:txBody>
                    <a:bodyPr/>
                    <a:lstStyle/>
                    <a:p>
                      <a:r>
                        <a:rPr lang="en-IN" dirty="0">
                          <a:solidFill>
                            <a:schemeClr val="bg1"/>
                          </a:solidFill>
                        </a:rPr>
                        <a:t>7043</a:t>
                      </a:r>
                    </a:p>
                  </a:txBody>
                  <a:tcPr/>
                </a:tc>
                <a:tc>
                  <a:txBody>
                    <a:bodyPr/>
                    <a:lstStyle/>
                    <a:p>
                      <a:r>
                        <a:rPr lang="en-IN" dirty="0">
                          <a:solidFill>
                            <a:schemeClr val="bg1"/>
                          </a:solidFill>
                        </a:rPr>
                        <a:t>31</a:t>
                      </a:r>
                    </a:p>
                  </a:txBody>
                  <a:tcPr/>
                </a:tc>
                <a:extLst>
                  <a:ext uri="{0D108BD9-81ED-4DB2-BD59-A6C34878D82A}">
                    <a16:rowId xmlns:a16="http://schemas.microsoft.com/office/drawing/2014/main" val="354780887"/>
                  </a:ext>
                </a:extLst>
              </a:tr>
              <a:tr h="370840">
                <a:tc>
                  <a:txBody>
                    <a:bodyPr/>
                    <a:lstStyle/>
                    <a:p>
                      <a:r>
                        <a:rPr lang="en-IN" dirty="0">
                          <a:solidFill>
                            <a:schemeClr val="bg1"/>
                          </a:solidFill>
                        </a:rPr>
                        <a:t>CustomerStatus</a:t>
                      </a:r>
                    </a:p>
                  </a:txBody>
                  <a:tcPr/>
                </a:tc>
                <a:tc>
                  <a:txBody>
                    <a:bodyPr/>
                    <a:lstStyle/>
                    <a:p>
                      <a:r>
                        <a:rPr lang="en-IN" dirty="0">
                          <a:solidFill>
                            <a:schemeClr val="bg1"/>
                          </a:solidFill>
                        </a:rPr>
                        <a:t>7043</a:t>
                      </a:r>
                    </a:p>
                  </a:txBody>
                  <a:tcPr/>
                </a:tc>
                <a:tc>
                  <a:txBody>
                    <a:bodyPr/>
                    <a:lstStyle/>
                    <a:p>
                      <a:r>
                        <a:rPr lang="en-IN" dirty="0">
                          <a:solidFill>
                            <a:schemeClr val="bg1"/>
                          </a:solidFill>
                        </a:rPr>
                        <a:t>12</a:t>
                      </a:r>
                    </a:p>
                  </a:txBody>
                  <a:tcPr/>
                </a:tc>
                <a:extLst>
                  <a:ext uri="{0D108BD9-81ED-4DB2-BD59-A6C34878D82A}">
                    <a16:rowId xmlns:a16="http://schemas.microsoft.com/office/drawing/2014/main" val="1920694394"/>
                  </a:ext>
                </a:extLst>
              </a:tr>
            </a:tbl>
          </a:graphicData>
        </a:graphic>
      </p:graphicFrame>
    </p:spTree>
    <p:extLst>
      <p:ext uri="{BB962C8B-B14F-4D97-AF65-F5344CB8AC3E}">
        <p14:creationId xmlns:p14="http://schemas.microsoft.com/office/powerpoint/2010/main" val="2052370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535C9-3F1A-53CC-D110-EFFA389E7D40}"/>
              </a:ext>
            </a:extLst>
          </p:cNvPr>
          <p:cNvSpPr>
            <a:spLocks noGrp="1"/>
          </p:cNvSpPr>
          <p:nvPr>
            <p:ph type="title"/>
          </p:nvPr>
        </p:nvSpPr>
        <p:spPr/>
        <p:txBody>
          <a:bodyPr/>
          <a:lstStyle/>
          <a:p>
            <a:r>
              <a:rPr lang="en-IN" dirty="0"/>
              <a:t>Visualizations</a:t>
            </a:r>
          </a:p>
        </p:txBody>
      </p:sp>
      <p:sp>
        <p:nvSpPr>
          <p:cNvPr id="3" name="Content Placeholder 2">
            <a:extLst>
              <a:ext uri="{FF2B5EF4-FFF2-40B4-BE49-F238E27FC236}">
                <a16:creationId xmlns:a16="http://schemas.microsoft.com/office/drawing/2014/main" id="{BBF14126-9FB3-1383-01DB-0E63AF1F3355}"/>
              </a:ext>
            </a:extLst>
          </p:cNvPr>
          <p:cNvSpPr>
            <a:spLocks noGrp="1"/>
          </p:cNvSpPr>
          <p:nvPr>
            <p:ph idx="1"/>
          </p:nvPr>
        </p:nvSpPr>
        <p:spPr/>
        <p:txBody>
          <a:bodyPr>
            <a:normAutofit lnSpcReduction="10000"/>
          </a:bodyPr>
          <a:lstStyle/>
          <a:p>
            <a:r>
              <a:rPr lang="en-IN" dirty="0"/>
              <a:t>The visualizations that will be presented today will be related to the various reasons as to why customer churn is happening.</a:t>
            </a:r>
          </a:p>
          <a:p>
            <a:r>
              <a:rPr lang="en-IN" dirty="0"/>
              <a:t>Certain visualizations are related to our company’s products and services </a:t>
            </a:r>
          </a:p>
          <a:p>
            <a:r>
              <a:rPr lang="en-IN" dirty="0"/>
              <a:t>While the rest are related to customer demographics and the locations they reside in.</a:t>
            </a:r>
          </a:p>
          <a:p>
            <a:endParaRPr lang="en-IN" dirty="0"/>
          </a:p>
          <a:p>
            <a:pPr marL="0" indent="0">
              <a:buNone/>
            </a:pPr>
            <a:r>
              <a:rPr lang="en-IN" dirty="0"/>
              <a:t> </a:t>
            </a:r>
          </a:p>
          <a:p>
            <a:endParaRPr lang="en-IN" dirty="0"/>
          </a:p>
        </p:txBody>
      </p:sp>
    </p:spTree>
    <p:extLst>
      <p:ext uri="{BB962C8B-B14F-4D97-AF65-F5344CB8AC3E}">
        <p14:creationId xmlns:p14="http://schemas.microsoft.com/office/powerpoint/2010/main" val="1071148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EE3B5-5EFA-253F-28FA-1C741AAF38DA}"/>
              </a:ext>
            </a:extLst>
          </p:cNvPr>
          <p:cNvSpPr>
            <a:spLocks noGrp="1"/>
          </p:cNvSpPr>
          <p:nvPr>
            <p:ph type="title"/>
          </p:nvPr>
        </p:nvSpPr>
        <p:spPr>
          <a:xfrm>
            <a:off x="0" y="0"/>
            <a:ext cx="10723563" cy="1325563"/>
          </a:xfrm>
        </p:spPr>
        <p:txBody>
          <a:bodyPr>
            <a:normAutofit/>
          </a:bodyPr>
          <a:lstStyle/>
          <a:p>
            <a:r>
              <a:rPr lang="en-IN" sz="3200" dirty="0"/>
              <a:t>Percentage of Churn</a:t>
            </a:r>
          </a:p>
        </p:txBody>
      </p:sp>
      <p:sp>
        <p:nvSpPr>
          <p:cNvPr id="3" name="Content Placeholder 2">
            <a:extLst>
              <a:ext uri="{FF2B5EF4-FFF2-40B4-BE49-F238E27FC236}">
                <a16:creationId xmlns:a16="http://schemas.microsoft.com/office/drawing/2014/main" id="{EDE1C748-C35F-8069-AA96-6B74003A73AD}"/>
              </a:ext>
            </a:extLst>
          </p:cNvPr>
          <p:cNvSpPr>
            <a:spLocks noGrp="1"/>
          </p:cNvSpPr>
          <p:nvPr>
            <p:ph idx="1"/>
          </p:nvPr>
        </p:nvSpPr>
        <p:spPr>
          <a:xfrm>
            <a:off x="631" y="1991093"/>
            <a:ext cx="5202305" cy="2242579"/>
          </a:xfrm>
        </p:spPr>
        <p:txBody>
          <a:bodyPr/>
          <a:lstStyle/>
          <a:p>
            <a:pPr marL="0" indent="0">
              <a:buNone/>
            </a:pPr>
            <a:endParaRPr lang="en-IN" dirty="0"/>
          </a:p>
          <a:p>
            <a:endParaRPr lang="en-IN" dirty="0"/>
          </a:p>
          <a:p>
            <a:endParaRPr lang="en-IN" dirty="0"/>
          </a:p>
        </p:txBody>
      </p:sp>
      <p:sp>
        <p:nvSpPr>
          <p:cNvPr id="9" name="TextBox 8">
            <a:extLst>
              <a:ext uri="{FF2B5EF4-FFF2-40B4-BE49-F238E27FC236}">
                <a16:creationId xmlns:a16="http://schemas.microsoft.com/office/drawing/2014/main" id="{144DC7FF-1B71-8386-2CC7-CF04A99E69D3}"/>
              </a:ext>
            </a:extLst>
          </p:cNvPr>
          <p:cNvSpPr txBox="1"/>
          <p:nvPr/>
        </p:nvSpPr>
        <p:spPr>
          <a:xfrm>
            <a:off x="-45395" y="1160096"/>
            <a:ext cx="5609612" cy="1015663"/>
          </a:xfrm>
          <a:prstGeom prst="rect">
            <a:avLst/>
          </a:prstGeom>
          <a:noFill/>
        </p:spPr>
        <p:txBody>
          <a:bodyPr wrap="square">
            <a:spAutoFit/>
          </a:bodyPr>
          <a:lstStyle/>
          <a:p>
            <a:r>
              <a:rPr lang="en-IN" sz="2000" dirty="0">
                <a:solidFill>
                  <a:schemeClr val="bg1"/>
                </a:solidFill>
              </a:rPr>
              <a:t>The visualization represents the percentage of how many customers  have churned, stayed and joined out company in the Quarter Q3.</a:t>
            </a:r>
          </a:p>
        </p:txBody>
      </p:sp>
      <p:sp>
        <p:nvSpPr>
          <p:cNvPr id="11" name="TextBox 10">
            <a:extLst>
              <a:ext uri="{FF2B5EF4-FFF2-40B4-BE49-F238E27FC236}">
                <a16:creationId xmlns:a16="http://schemas.microsoft.com/office/drawing/2014/main" id="{C4734514-7EDA-F0B6-1A6F-7CE156577EF6}"/>
              </a:ext>
            </a:extLst>
          </p:cNvPr>
          <p:cNvSpPr txBox="1"/>
          <p:nvPr/>
        </p:nvSpPr>
        <p:spPr>
          <a:xfrm>
            <a:off x="155642" y="2497088"/>
            <a:ext cx="4815191" cy="2308324"/>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rPr>
              <a:t>It can be observed that  out of 7043 customers in our company, 1869 customers have churned for the Quarter Q3</a:t>
            </a:r>
          </a:p>
          <a:p>
            <a:pPr marL="285750" indent="-285750">
              <a:buFont typeface="Arial" panose="020B0604020202020204" pitchFamily="34" charset="0"/>
              <a:buChar char="•"/>
            </a:pPr>
            <a:endParaRPr lang="en-IN" dirty="0">
              <a:solidFill>
                <a:schemeClr val="bg1"/>
              </a:solidFill>
            </a:endParaRPr>
          </a:p>
          <a:p>
            <a:pPr marL="285750" indent="-285750">
              <a:buFont typeface="Arial" panose="020B0604020202020204" pitchFamily="34" charset="0"/>
              <a:buChar char="•"/>
            </a:pPr>
            <a:r>
              <a:rPr lang="en-IN" dirty="0">
                <a:solidFill>
                  <a:schemeClr val="bg1"/>
                </a:solidFill>
              </a:rPr>
              <a:t>26.54 %  customers have churned in the quarter Q3.</a:t>
            </a:r>
          </a:p>
          <a:p>
            <a:pPr marL="285750" indent="-285750">
              <a:buFont typeface="Arial" panose="020B0604020202020204" pitchFamily="34" charset="0"/>
              <a:buChar char="•"/>
            </a:pPr>
            <a:endParaRPr lang="en-IN" dirty="0">
              <a:solidFill>
                <a:schemeClr val="bg1"/>
              </a:solidFill>
            </a:endParaRPr>
          </a:p>
        </p:txBody>
      </p:sp>
      <p:pic>
        <p:nvPicPr>
          <p:cNvPr id="13" name="Picture 12" descr="A screenshot of a computer&#10;&#10;Description automatically generated">
            <a:extLst>
              <a:ext uri="{FF2B5EF4-FFF2-40B4-BE49-F238E27FC236}">
                <a16:creationId xmlns:a16="http://schemas.microsoft.com/office/drawing/2014/main" id="{7322517E-90A5-CC2C-A555-772B8EE41509}"/>
              </a:ext>
            </a:extLst>
          </p:cNvPr>
          <p:cNvPicPr>
            <a:picLocks noChangeAspect="1"/>
          </p:cNvPicPr>
          <p:nvPr/>
        </p:nvPicPr>
        <p:blipFill rotWithShape="1">
          <a:blip r:embed="rId2">
            <a:extLst>
              <a:ext uri="{28A0092B-C50C-407E-A947-70E740481C1C}">
                <a14:useLocalDpi xmlns:a14="http://schemas.microsoft.com/office/drawing/2010/main" val="0"/>
              </a:ext>
            </a:extLst>
          </a:blip>
          <a:srcRect l="13065" t="8765" r="-1976" b="5536"/>
          <a:stretch/>
        </p:blipFill>
        <p:spPr>
          <a:xfrm>
            <a:off x="5436526" y="554477"/>
            <a:ext cx="6854761" cy="6303523"/>
          </a:xfrm>
          <a:prstGeom prst="rect">
            <a:avLst/>
          </a:prstGeom>
        </p:spPr>
      </p:pic>
    </p:spTree>
    <p:extLst>
      <p:ext uri="{BB962C8B-B14F-4D97-AF65-F5344CB8AC3E}">
        <p14:creationId xmlns:p14="http://schemas.microsoft.com/office/powerpoint/2010/main" val="811329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FBFEA-FA50-2144-1680-A5A3D878E233}"/>
              </a:ext>
            </a:extLst>
          </p:cNvPr>
          <p:cNvSpPr>
            <a:spLocks noGrp="1"/>
          </p:cNvSpPr>
          <p:nvPr>
            <p:ph type="title"/>
          </p:nvPr>
        </p:nvSpPr>
        <p:spPr>
          <a:xfrm>
            <a:off x="91440" y="223820"/>
            <a:ext cx="6812280" cy="914433"/>
          </a:xfrm>
        </p:spPr>
        <p:txBody>
          <a:bodyPr>
            <a:normAutofit/>
          </a:bodyPr>
          <a:lstStyle/>
          <a:p>
            <a:r>
              <a:rPr lang="en-IN" sz="3600" dirty="0"/>
              <a:t>Reasons for Churn</a:t>
            </a:r>
          </a:p>
        </p:txBody>
      </p:sp>
      <p:sp>
        <p:nvSpPr>
          <p:cNvPr id="3" name="Content Placeholder 2">
            <a:extLst>
              <a:ext uri="{FF2B5EF4-FFF2-40B4-BE49-F238E27FC236}">
                <a16:creationId xmlns:a16="http://schemas.microsoft.com/office/drawing/2014/main" id="{7223265F-2DA7-242D-618A-83FF4F8CCCB2}"/>
              </a:ext>
            </a:extLst>
          </p:cNvPr>
          <p:cNvSpPr>
            <a:spLocks noGrp="1"/>
          </p:cNvSpPr>
          <p:nvPr>
            <p:ph idx="1"/>
          </p:nvPr>
        </p:nvSpPr>
        <p:spPr>
          <a:xfrm>
            <a:off x="91440" y="1030097"/>
            <a:ext cx="10722932" cy="4351338"/>
          </a:xfrm>
        </p:spPr>
        <p:txBody>
          <a:bodyPr>
            <a:normAutofit fontScale="85000" lnSpcReduction="20000"/>
          </a:bodyPr>
          <a:lstStyle/>
          <a:p>
            <a:r>
              <a:rPr lang="en-IN" sz="2000" dirty="0"/>
              <a:t>Analyses of the database revealed certain patterns and trends for customer churn. The reason are listed below:</a:t>
            </a:r>
          </a:p>
          <a:p>
            <a:pPr marL="0" indent="0">
              <a:buNone/>
            </a:pPr>
            <a:r>
              <a:rPr lang="en-IN" sz="2000" dirty="0"/>
              <a:t> </a:t>
            </a:r>
          </a:p>
          <a:p>
            <a:pPr marL="0" indent="0">
              <a:buNone/>
            </a:pPr>
            <a:r>
              <a:rPr lang="en-IN" sz="2000" dirty="0"/>
              <a:t>1.Contract</a:t>
            </a:r>
          </a:p>
          <a:p>
            <a:pPr marL="0" indent="0">
              <a:buNone/>
            </a:pPr>
            <a:r>
              <a:rPr lang="en-IN" sz="2000" dirty="0"/>
              <a:t>2. Region</a:t>
            </a:r>
          </a:p>
          <a:p>
            <a:pPr marL="0" indent="0">
              <a:buNone/>
            </a:pPr>
            <a:r>
              <a:rPr lang="en-IN" sz="2000" dirty="0"/>
              <a:t>3. Age</a:t>
            </a:r>
          </a:p>
          <a:p>
            <a:pPr marL="0" indent="0">
              <a:buNone/>
            </a:pPr>
            <a:r>
              <a:rPr lang="en-IN" sz="2000" dirty="0"/>
              <a:t>3. Customer Satisfaction Score of Churned Customers</a:t>
            </a:r>
          </a:p>
          <a:p>
            <a:pPr marL="0" indent="0">
              <a:buNone/>
            </a:pPr>
            <a:r>
              <a:rPr lang="en-IN" sz="2000" dirty="0"/>
              <a:t>4.Internet Type</a:t>
            </a:r>
          </a:p>
          <a:p>
            <a:pPr marL="0" indent="0">
              <a:buNone/>
            </a:pPr>
            <a:r>
              <a:rPr lang="en-IN" sz="2000" dirty="0"/>
              <a:t>5.Online Security </a:t>
            </a:r>
          </a:p>
          <a:p>
            <a:pPr marL="0" indent="0">
              <a:buNone/>
            </a:pPr>
            <a:r>
              <a:rPr lang="en-IN" sz="2000" dirty="0"/>
              <a:t>6.Tenure in Months</a:t>
            </a:r>
          </a:p>
          <a:p>
            <a:pPr marL="0" indent="0">
              <a:buNone/>
            </a:pPr>
            <a:r>
              <a:rPr lang="en-IN" sz="2000" dirty="0"/>
              <a:t>7. Internet Service</a:t>
            </a:r>
          </a:p>
          <a:p>
            <a:pPr marL="0" indent="0">
              <a:buNone/>
            </a:pPr>
            <a:r>
              <a:rPr lang="en-IN" sz="2000" dirty="0"/>
              <a:t>8.Phone Service</a:t>
            </a:r>
          </a:p>
          <a:p>
            <a:pPr marL="0" indent="0">
              <a:buNone/>
            </a:pPr>
            <a:endParaRPr lang="en-IN" sz="2000" dirty="0"/>
          </a:p>
          <a:p>
            <a:pPr marL="0" indent="0">
              <a:buNone/>
            </a:pPr>
            <a:endParaRPr lang="en-IN" dirty="0"/>
          </a:p>
        </p:txBody>
      </p:sp>
    </p:spTree>
    <p:extLst>
      <p:ext uri="{BB962C8B-B14F-4D97-AF65-F5344CB8AC3E}">
        <p14:creationId xmlns:p14="http://schemas.microsoft.com/office/powerpoint/2010/main" val="1478011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647FE-0FD8-AEC6-8698-8E7E152B9250}"/>
              </a:ext>
            </a:extLst>
          </p:cNvPr>
          <p:cNvSpPr>
            <a:spLocks noGrp="1"/>
          </p:cNvSpPr>
          <p:nvPr>
            <p:ph type="title"/>
          </p:nvPr>
        </p:nvSpPr>
        <p:spPr>
          <a:xfrm>
            <a:off x="128016" y="127381"/>
            <a:ext cx="10722932" cy="485267"/>
          </a:xfrm>
        </p:spPr>
        <p:txBody>
          <a:bodyPr>
            <a:normAutofit/>
          </a:bodyPr>
          <a:lstStyle/>
          <a:p>
            <a:r>
              <a:rPr lang="en-IN" sz="2800" dirty="0"/>
              <a:t>1. Contract</a:t>
            </a:r>
          </a:p>
        </p:txBody>
      </p:sp>
      <p:sp>
        <p:nvSpPr>
          <p:cNvPr id="3" name="Content Placeholder 2">
            <a:extLst>
              <a:ext uri="{FF2B5EF4-FFF2-40B4-BE49-F238E27FC236}">
                <a16:creationId xmlns:a16="http://schemas.microsoft.com/office/drawing/2014/main" id="{5962393C-D5F3-B44C-0E6F-B4FC0ECB875F}"/>
              </a:ext>
            </a:extLst>
          </p:cNvPr>
          <p:cNvSpPr>
            <a:spLocks noGrp="1"/>
          </p:cNvSpPr>
          <p:nvPr>
            <p:ph sz="half" idx="1"/>
          </p:nvPr>
        </p:nvSpPr>
        <p:spPr>
          <a:xfrm>
            <a:off x="72743" y="1579971"/>
            <a:ext cx="5919629" cy="4515930"/>
          </a:xfrm>
        </p:spPr>
        <p:txBody>
          <a:bodyPr>
            <a:normAutofit/>
          </a:bodyPr>
          <a:lstStyle/>
          <a:p>
            <a:pPr marL="0" indent="0">
              <a:buNone/>
            </a:pPr>
            <a:r>
              <a:rPr lang="en-IN" sz="1800" dirty="0"/>
              <a:t>Contract Of Churned Customers </a:t>
            </a:r>
          </a:p>
          <a:p>
            <a:pPr marL="0" indent="0">
              <a:buNone/>
            </a:pPr>
            <a:endParaRPr lang="en-IN" sz="1800" dirty="0"/>
          </a:p>
          <a:p>
            <a:pPr marL="0" indent="0">
              <a:buNone/>
            </a:pPr>
            <a:endParaRPr lang="en-IN" sz="1800" dirty="0"/>
          </a:p>
        </p:txBody>
      </p:sp>
      <p:sp>
        <p:nvSpPr>
          <p:cNvPr id="4" name="Content Placeholder 3">
            <a:extLst>
              <a:ext uri="{FF2B5EF4-FFF2-40B4-BE49-F238E27FC236}">
                <a16:creationId xmlns:a16="http://schemas.microsoft.com/office/drawing/2014/main" id="{AF5B3C53-39D2-D07D-3401-AC6FEB8ADED8}"/>
              </a:ext>
            </a:extLst>
          </p:cNvPr>
          <p:cNvSpPr>
            <a:spLocks noGrp="1"/>
          </p:cNvSpPr>
          <p:nvPr>
            <p:ph sz="half" idx="2"/>
          </p:nvPr>
        </p:nvSpPr>
        <p:spPr>
          <a:xfrm>
            <a:off x="6369493" y="1579971"/>
            <a:ext cx="5181600" cy="4351338"/>
          </a:xfrm>
        </p:spPr>
        <p:txBody>
          <a:bodyPr>
            <a:normAutofit/>
          </a:bodyPr>
          <a:lstStyle/>
          <a:p>
            <a:r>
              <a:rPr lang="en-IN" sz="1800" dirty="0"/>
              <a:t>Contract Of Stayed Customers </a:t>
            </a:r>
          </a:p>
          <a:p>
            <a:pPr marL="0" indent="0">
              <a:buNone/>
            </a:pPr>
            <a:endParaRPr lang="en-IN" sz="1800" dirty="0"/>
          </a:p>
        </p:txBody>
      </p:sp>
      <p:sp>
        <p:nvSpPr>
          <p:cNvPr id="5" name="TextBox 4">
            <a:extLst>
              <a:ext uri="{FF2B5EF4-FFF2-40B4-BE49-F238E27FC236}">
                <a16:creationId xmlns:a16="http://schemas.microsoft.com/office/drawing/2014/main" id="{A46CD639-9F22-E948-305F-91D5F5C379DF}"/>
              </a:ext>
            </a:extLst>
          </p:cNvPr>
          <p:cNvSpPr txBox="1"/>
          <p:nvPr/>
        </p:nvSpPr>
        <p:spPr>
          <a:xfrm>
            <a:off x="292607" y="612648"/>
            <a:ext cx="10040113" cy="1384995"/>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rPr>
              <a:t>There is trend that customers who have churned were more likely to be on a Month-to-Month contract.</a:t>
            </a:r>
          </a:p>
          <a:p>
            <a:pPr marL="285750" indent="-285750">
              <a:buFont typeface="Arial" panose="020B0604020202020204" pitchFamily="34" charset="0"/>
              <a:buChar char="•"/>
            </a:pPr>
            <a:r>
              <a:rPr lang="en-IN" sz="1600" dirty="0">
                <a:solidFill>
                  <a:schemeClr val="bg1"/>
                </a:solidFill>
              </a:rPr>
              <a:t>It can be implied that there is some relation between contract and the churn.</a:t>
            </a:r>
          </a:p>
          <a:p>
            <a:pPr marL="285750" indent="-285750">
              <a:buFont typeface="Arial" panose="020B0604020202020204" pitchFamily="34" charset="0"/>
              <a:buChar char="•"/>
            </a:pPr>
            <a:r>
              <a:rPr lang="en-IN" sz="1600" dirty="0">
                <a:solidFill>
                  <a:schemeClr val="bg1"/>
                </a:solidFill>
              </a:rPr>
              <a:t>Is it easier to break the monthly contract ?</a:t>
            </a:r>
            <a:br>
              <a:rPr lang="en-IN" sz="1800" dirty="0"/>
            </a:br>
            <a:endParaRPr lang="en-IN" sz="1800" dirty="0"/>
          </a:p>
          <a:p>
            <a:endParaRPr lang="en-IN" dirty="0"/>
          </a:p>
        </p:txBody>
      </p:sp>
      <p:pic>
        <p:nvPicPr>
          <p:cNvPr id="7" name="Picture 6" descr="A screenshot of a computer&#10;&#10;Description automatically generated">
            <a:extLst>
              <a:ext uri="{FF2B5EF4-FFF2-40B4-BE49-F238E27FC236}">
                <a16:creationId xmlns:a16="http://schemas.microsoft.com/office/drawing/2014/main" id="{B9C77915-8402-C43E-62F8-A6E9F8967581}"/>
              </a:ext>
            </a:extLst>
          </p:cNvPr>
          <p:cNvPicPr>
            <a:picLocks noChangeAspect="1"/>
          </p:cNvPicPr>
          <p:nvPr/>
        </p:nvPicPr>
        <p:blipFill rotWithShape="1">
          <a:blip r:embed="rId2">
            <a:extLst>
              <a:ext uri="{28A0092B-C50C-407E-A947-70E740481C1C}">
                <a14:useLocalDpi xmlns:a14="http://schemas.microsoft.com/office/drawing/2010/main" val="0"/>
              </a:ext>
            </a:extLst>
          </a:blip>
          <a:srcRect l="13752" t="6078" r="-57" b="6128"/>
          <a:stretch/>
        </p:blipFill>
        <p:spPr>
          <a:xfrm>
            <a:off x="72742" y="2150566"/>
            <a:ext cx="5919629" cy="3792411"/>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999D15A9-BA66-43B1-3C14-9485B026F10A}"/>
              </a:ext>
            </a:extLst>
          </p:cNvPr>
          <p:cNvPicPr>
            <a:picLocks noChangeAspect="1"/>
          </p:cNvPicPr>
          <p:nvPr/>
        </p:nvPicPr>
        <p:blipFill rotWithShape="1">
          <a:blip r:embed="rId3">
            <a:extLst>
              <a:ext uri="{28A0092B-C50C-407E-A947-70E740481C1C}">
                <a14:useLocalDpi xmlns:a14="http://schemas.microsoft.com/office/drawing/2010/main" val="0"/>
              </a:ext>
            </a:extLst>
          </a:blip>
          <a:srcRect l="13650" t="5122" b="6660"/>
          <a:stretch/>
        </p:blipFill>
        <p:spPr>
          <a:xfrm>
            <a:off x="6296751" y="2138899"/>
            <a:ext cx="5822506" cy="3792410"/>
          </a:xfrm>
          <a:prstGeom prst="rect">
            <a:avLst/>
          </a:prstGeom>
        </p:spPr>
      </p:pic>
    </p:spTree>
    <p:extLst>
      <p:ext uri="{BB962C8B-B14F-4D97-AF65-F5344CB8AC3E}">
        <p14:creationId xmlns:p14="http://schemas.microsoft.com/office/powerpoint/2010/main" val="3990158534"/>
      </p:ext>
    </p:extLst>
  </p:cSld>
  <p:clrMapOvr>
    <a:masterClrMapping/>
  </p:clrMapOvr>
</p:sld>
</file>

<file path=ppt/theme/theme1.xml><?xml version="1.0" encoding="utf-8"?>
<a:theme xmlns:a="http://schemas.openxmlformats.org/drawingml/2006/main" name="SineVTI">
  <a:themeElements>
    <a:clrScheme name="AnalogousFromRegularSeedRightStep">
      <a:dk1>
        <a:srgbClr val="000000"/>
      </a:dk1>
      <a:lt1>
        <a:srgbClr val="FFFFFF"/>
      </a:lt1>
      <a:dk2>
        <a:srgbClr val="223A3D"/>
      </a:dk2>
      <a:lt2>
        <a:srgbClr val="E2E8E8"/>
      </a:lt2>
      <a:accent1>
        <a:srgbClr val="E73429"/>
      </a:accent1>
      <a:accent2>
        <a:srgbClr val="D57117"/>
      </a:accent2>
      <a:accent3>
        <a:srgbClr val="B4A420"/>
      </a:accent3>
      <a:accent4>
        <a:srgbClr val="80B113"/>
      </a:accent4>
      <a:accent5>
        <a:srgbClr val="4AB821"/>
      </a:accent5>
      <a:accent6>
        <a:srgbClr val="14BC2C"/>
      </a:accent6>
      <a:hlink>
        <a:srgbClr val="329096"/>
      </a:hlink>
      <a:folHlink>
        <a:srgbClr val="7F7F7F"/>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35907</TotalTime>
  <Words>1350</Words>
  <Application>Microsoft Office PowerPoint</Application>
  <PresentationFormat>Widescreen</PresentationFormat>
  <Paragraphs>178</Paragraphs>
  <Slides>21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Aptos</vt:lpstr>
      <vt:lpstr>Arial</vt:lpstr>
      <vt:lpstr>Avenir Next LT Pro</vt:lpstr>
      <vt:lpstr>Posterama</vt:lpstr>
      <vt:lpstr>Wingdings</vt:lpstr>
      <vt:lpstr>SineVTI</vt:lpstr>
      <vt:lpstr>Telco Customer Churn</vt:lpstr>
      <vt:lpstr>Problem Statement</vt:lpstr>
      <vt:lpstr>What is Customer Churn</vt:lpstr>
      <vt:lpstr>Exploring the Database</vt:lpstr>
      <vt:lpstr>Analysis of the database</vt:lpstr>
      <vt:lpstr>Visualizations</vt:lpstr>
      <vt:lpstr>Percentage of Churn</vt:lpstr>
      <vt:lpstr>Reasons for Churn</vt:lpstr>
      <vt:lpstr>1. Contract</vt:lpstr>
      <vt:lpstr>Region</vt:lpstr>
      <vt:lpstr>Churn Percentage with Respect to Age </vt:lpstr>
      <vt:lpstr>Satisfaction Score of Churned Customer</vt:lpstr>
      <vt:lpstr>Internet Type</vt:lpstr>
      <vt:lpstr>Online Security </vt:lpstr>
      <vt:lpstr>Internet Service </vt:lpstr>
      <vt:lpstr>Tenure in Months </vt:lpstr>
      <vt:lpstr>Phone Service </vt:lpstr>
      <vt:lpstr>How To Avoid Customer Churn </vt:lpstr>
      <vt:lpstr>PowerPoint Presentation</vt:lpstr>
      <vt:lpstr>Code Snippets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Maithreyee B Bharadwaj</dc:creator>
  <cp:lastModifiedBy>Maithreyee B Bharadwaj</cp:lastModifiedBy>
  <cp:revision>60</cp:revision>
  <dcterms:created xsi:type="dcterms:W3CDTF">2024-06-05T02:05:37Z</dcterms:created>
  <dcterms:modified xsi:type="dcterms:W3CDTF">2024-07-14T01:03:07Z</dcterms:modified>
</cp:coreProperties>
</file>