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72" r:id="rId2"/>
    <p:sldId id="257" r:id="rId3"/>
    <p:sldId id="258" r:id="rId4"/>
    <p:sldId id="260" r:id="rId5"/>
    <p:sldId id="263" r:id="rId6"/>
    <p:sldId id="264" r:id="rId7"/>
    <p:sldId id="266" r:id="rId8"/>
    <p:sldId id="267" r:id="rId9"/>
    <p:sldId id="269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1024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2061" algn="l" defTabSz="1024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4120" algn="l" defTabSz="1024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36180" algn="l" defTabSz="1024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48239" algn="l" defTabSz="1024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60300" algn="l" defTabSz="1024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72360" algn="l" defTabSz="1024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84419" algn="l" defTabSz="1024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96480" algn="l" defTabSz="1024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4660"/>
  </p:normalViewPr>
  <p:slideViewPr>
    <p:cSldViewPr>
      <p:cViewPr varScale="1">
        <p:scale>
          <a:sx n="69" d="100"/>
          <a:sy n="69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6" y="3"/>
            <a:ext cx="9143998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11" tIns="51207" rIns="102411" bIns="5120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5" y="3355849"/>
            <a:ext cx="8077200" cy="1673353"/>
          </a:xfrm>
        </p:spPr>
        <p:txBody>
          <a:bodyPr vert="horz" lIns="102411" tIns="0" rIns="51207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53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5" y="1828800"/>
            <a:ext cx="8077200" cy="1499615"/>
          </a:xfrm>
        </p:spPr>
        <p:txBody>
          <a:bodyPr lIns="133137" tIns="0" rIns="51207" bIns="0" anchor="b"/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512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4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6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48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2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84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9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31F2-3AF5-42F0-A737-F93BD75298B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2EF-6150-4A25-A5CF-41524E3BDC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11" tIns="51207" rIns="102411" bIns="5120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31F2-3AF5-42F0-A737-F93BD75298B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2EF-6150-4A25-A5CF-41524E3BD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11" tIns="51207" rIns="102411" bIns="5120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93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11" tIns="51207" rIns="102411" bIns="5120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3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31F2-3AF5-42F0-A737-F93BD75298B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600" y="6377460"/>
            <a:ext cx="38364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2EF-6150-4A25-A5CF-41524E3BD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9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31F2-3AF5-42F0-A737-F93BD75298B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2EF-6150-4A25-A5CF-41524E3BD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3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11" tIns="51207" rIns="102411" bIns="5120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11" tIns="51207" rIns="102411" bIns="5120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13" y="118873"/>
            <a:ext cx="8013193" cy="1636775"/>
          </a:xfrm>
        </p:spPr>
        <p:txBody>
          <a:bodyPr vert="horz" lIns="102411" tIns="0" rIns="102411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53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5" y="1828800"/>
            <a:ext cx="8022335" cy="685800"/>
          </a:xfrm>
        </p:spPr>
        <p:txBody>
          <a:bodyPr lIns="163859" tIns="0" rIns="51207" bIns="0" anchor="t"/>
          <a:lstStyle>
            <a:lvl1pPr marL="0" indent="0">
              <a:buNone/>
              <a:defRPr sz="2200">
                <a:solidFill>
                  <a:srgbClr val="FFFFFF"/>
                </a:solidFill>
              </a:defRPr>
            </a:lvl1pPr>
            <a:lvl2pPr marL="5120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241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361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482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603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723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8441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96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31F2-3AF5-42F0-A737-F93BD75298B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2EF-6150-4A25-A5CF-41524E3BDC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5" y="1773937"/>
            <a:ext cx="4038600" cy="4623815"/>
          </a:xfrm>
        </p:spPr>
        <p:txBody>
          <a:bodyPr lIns="102411"/>
          <a:lstStyle>
            <a:lvl1pPr>
              <a:defRPr sz="32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3" y="1773937"/>
            <a:ext cx="4038600" cy="4623815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31F2-3AF5-42F0-A737-F93BD75298B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2EF-6150-4A25-A5CF-41524E3BD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98988"/>
            <a:ext cx="4040188" cy="715355"/>
          </a:xfrm>
        </p:spPr>
        <p:txBody>
          <a:bodyPr lIns="163859" anchor="ctr"/>
          <a:lstStyle>
            <a:lvl1pPr marL="0" indent="0">
              <a:buNone/>
              <a:defRPr sz="2500" b="1" cap="all" baseline="0"/>
            </a:lvl1pPr>
            <a:lvl2pPr marL="512061" indent="0">
              <a:buNone/>
              <a:defRPr sz="2200" b="1"/>
            </a:lvl2pPr>
            <a:lvl3pPr marL="1024120" indent="0">
              <a:buNone/>
              <a:defRPr sz="2000" b="1"/>
            </a:lvl3pPr>
            <a:lvl4pPr marL="1536180" indent="0">
              <a:buNone/>
              <a:defRPr sz="1800" b="1"/>
            </a:lvl4pPr>
            <a:lvl5pPr marL="2048239" indent="0">
              <a:buNone/>
              <a:defRPr sz="1800" b="1"/>
            </a:lvl5pPr>
            <a:lvl6pPr marL="2560300" indent="0">
              <a:buNone/>
              <a:defRPr sz="1800" b="1"/>
            </a:lvl6pPr>
            <a:lvl7pPr marL="3072360" indent="0">
              <a:buNone/>
              <a:defRPr sz="1800" b="1"/>
            </a:lvl7pPr>
            <a:lvl8pPr marL="3584419" indent="0">
              <a:buNone/>
              <a:defRPr sz="1800" b="1"/>
            </a:lvl8pPr>
            <a:lvl9pPr marL="4096480" indent="0">
              <a:buNone/>
              <a:defRPr sz="18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449514"/>
            <a:ext cx="4040188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698988"/>
            <a:ext cx="4041775" cy="715355"/>
          </a:xfrm>
        </p:spPr>
        <p:txBody>
          <a:bodyPr lIns="163859" anchor="ctr"/>
          <a:lstStyle>
            <a:lvl1pPr marL="0" indent="0">
              <a:buNone/>
              <a:defRPr sz="2500" b="1" cap="all" baseline="0"/>
            </a:lvl1pPr>
            <a:lvl2pPr marL="512061" indent="0">
              <a:buNone/>
              <a:defRPr sz="2200" b="1"/>
            </a:lvl2pPr>
            <a:lvl3pPr marL="1024120" indent="0">
              <a:buNone/>
              <a:defRPr sz="2000" b="1"/>
            </a:lvl3pPr>
            <a:lvl4pPr marL="1536180" indent="0">
              <a:buNone/>
              <a:defRPr sz="1800" b="1"/>
            </a:lvl4pPr>
            <a:lvl5pPr marL="2048239" indent="0">
              <a:buNone/>
              <a:defRPr sz="1800" b="1"/>
            </a:lvl5pPr>
            <a:lvl6pPr marL="2560300" indent="0">
              <a:buNone/>
              <a:defRPr sz="1800" b="1"/>
            </a:lvl6pPr>
            <a:lvl7pPr marL="3072360" indent="0">
              <a:buNone/>
              <a:defRPr sz="1800" b="1"/>
            </a:lvl7pPr>
            <a:lvl8pPr marL="3584419" indent="0">
              <a:buNone/>
              <a:defRPr sz="1800" b="1"/>
            </a:lvl8pPr>
            <a:lvl9pPr marL="4096480" indent="0">
              <a:buNone/>
              <a:defRPr sz="18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449514"/>
            <a:ext cx="4041775" cy="3951288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31F2-3AF5-42F0-A737-F93BD75298B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2EF-6150-4A25-A5CF-41524E3BD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31F2-3AF5-42F0-A737-F93BD75298B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2EF-6150-4A25-A5CF-41524E3BD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31F2-3AF5-42F0-A737-F93BD75298B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2EF-6150-4A25-A5CF-41524E3BDC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2"/>
            <a:ext cx="2523745" cy="978408"/>
          </a:xfrm>
        </p:spPr>
        <p:txBody>
          <a:bodyPr vert="horz" lIns="81929" rIns="51207" bIns="0" rtlCol="0" anchor="b">
            <a:normAutofit/>
            <a:sp3d prstMaterial="matte"/>
          </a:bodyPr>
          <a:lstStyle>
            <a:lvl1pPr algn="l">
              <a:defRPr sz="22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81" y="1743133"/>
            <a:ext cx="5920643" cy="4558885"/>
          </a:xfrm>
        </p:spPr>
        <p:txBody>
          <a:bodyPr/>
          <a:lstStyle>
            <a:lvl1pPr>
              <a:defRPr sz="3500"/>
            </a:lvl1pPr>
            <a:lvl2pPr>
              <a:defRPr sz="32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40" y="1730018"/>
            <a:ext cx="2468880" cy="4572000"/>
          </a:xfrm>
        </p:spPr>
        <p:txBody>
          <a:bodyPr/>
          <a:lstStyle>
            <a:lvl1pPr marL="0" indent="0">
              <a:buNone/>
              <a:defRPr sz="1500"/>
            </a:lvl1pPr>
            <a:lvl2pPr marL="512061" indent="0">
              <a:buNone/>
              <a:defRPr sz="1300"/>
            </a:lvl2pPr>
            <a:lvl3pPr marL="1024120" indent="0">
              <a:buNone/>
              <a:defRPr sz="1000"/>
            </a:lvl3pPr>
            <a:lvl4pPr marL="1536180" indent="0">
              <a:buNone/>
              <a:defRPr sz="1000"/>
            </a:lvl4pPr>
            <a:lvl5pPr marL="2048239" indent="0">
              <a:buNone/>
              <a:defRPr sz="1000"/>
            </a:lvl5pPr>
            <a:lvl6pPr marL="2560300" indent="0">
              <a:buNone/>
              <a:defRPr sz="1000"/>
            </a:lvl6pPr>
            <a:lvl7pPr marL="3072360" indent="0">
              <a:buNone/>
              <a:defRPr sz="1000"/>
            </a:lvl7pPr>
            <a:lvl8pPr marL="3584419" indent="0">
              <a:buNone/>
              <a:defRPr sz="1000"/>
            </a:lvl8pPr>
            <a:lvl9pPr marL="4096480" indent="0">
              <a:buNone/>
              <a:defRPr sz="10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F31F2-3AF5-42F0-A737-F93BD75298B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BA2EF-6150-4A25-A5CF-41524E3BDCE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8" y="0"/>
            <a:ext cx="45720" cy="1453895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11" tIns="51207" rIns="102411" bIns="5120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8" y="0"/>
            <a:ext cx="45720" cy="1453895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11" tIns="51207" rIns="102411" bIns="5120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5" y="155449"/>
            <a:ext cx="2525150" cy="978408"/>
          </a:xfrm>
        </p:spPr>
        <p:txBody>
          <a:bodyPr lIns="81929" bIns="0" anchor="b">
            <a:sp3d prstMaterial="matte"/>
          </a:bodyPr>
          <a:lstStyle>
            <a:lvl1pPr algn="l">
              <a:defRPr sz="22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11" y="1484809"/>
            <a:ext cx="6247398" cy="5373193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500"/>
            </a:lvl1pPr>
            <a:lvl2pPr marL="512061" indent="0">
              <a:buNone/>
              <a:defRPr sz="3200"/>
            </a:lvl2pPr>
            <a:lvl3pPr marL="1024120" indent="0">
              <a:buNone/>
              <a:defRPr sz="2700"/>
            </a:lvl3pPr>
            <a:lvl4pPr marL="1536180" indent="0">
              <a:buNone/>
              <a:defRPr sz="2200"/>
            </a:lvl4pPr>
            <a:lvl5pPr marL="2048239" indent="0">
              <a:buNone/>
              <a:defRPr sz="2200"/>
            </a:lvl5pPr>
            <a:lvl6pPr marL="2560300" indent="0">
              <a:buNone/>
              <a:defRPr sz="2200"/>
            </a:lvl6pPr>
            <a:lvl7pPr marL="3072360" indent="0">
              <a:buNone/>
              <a:defRPr sz="2200"/>
            </a:lvl7pPr>
            <a:lvl8pPr marL="3584419" indent="0">
              <a:buNone/>
              <a:defRPr sz="2200"/>
            </a:lvl8pPr>
            <a:lvl9pPr marL="4096480" indent="0">
              <a:buNone/>
              <a:defRPr sz="22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5" y="1728215"/>
            <a:ext cx="2468880" cy="4572000"/>
          </a:xfrm>
        </p:spPr>
        <p:txBody>
          <a:bodyPr/>
          <a:lstStyle>
            <a:lvl1pPr marL="0" indent="0">
              <a:buNone/>
              <a:defRPr sz="1500"/>
            </a:lvl1pPr>
            <a:lvl2pPr marL="512061" indent="0">
              <a:buNone/>
              <a:defRPr sz="1300"/>
            </a:lvl2pPr>
            <a:lvl3pPr marL="1024120" indent="0">
              <a:buNone/>
              <a:defRPr sz="1000"/>
            </a:lvl3pPr>
            <a:lvl4pPr marL="1536180" indent="0">
              <a:buNone/>
              <a:defRPr sz="1000"/>
            </a:lvl4pPr>
            <a:lvl5pPr marL="2048239" indent="0">
              <a:buNone/>
              <a:defRPr sz="1000"/>
            </a:lvl5pPr>
            <a:lvl6pPr marL="2560300" indent="0">
              <a:buNone/>
              <a:defRPr sz="1000"/>
            </a:lvl6pPr>
            <a:lvl7pPr marL="3072360" indent="0">
              <a:buNone/>
              <a:defRPr sz="1000"/>
            </a:lvl7pPr>
            <a:lvl8pPr marL="3584419" indent="0">
              <a:buNone/>
              <a:defRPr sz="1000"/>
            </a:lvl8pPr>
            <a:lvl9pPr marL="4096480" indent="0">
              <a:buNone/>
              <a:defRPr sz="10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3" y="1170434"/>
            <a:ext cx="2523745" cy="201168"/>
          </a:xfrm>
        </p:spPr>
        <p:txBody>
          <a:bodyPr/>
          <a:lstStyle/>
          <a:p>
            <a:fld id="{8EDF31F2-3AF5-42F0-A737-F93BD75298B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8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11" tIns="51207" rIns="102411" bIns="5120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8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11" tIns="51207" rIns="102411" bIns="5120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9" y="1170434"/>
            <a:ext cx="5193793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33" y="1170434"/>
            <a:ext cx="733865" cy="201168"/>
          </a:xfrm>
        </p:spPr>
        <p:txBody>
          <a:bodyPr/>
          <a:lstStyle/>
          <a:p>
            <a:fld id="{16CBA2EF-6150-4A25-A5CF-41524E3BDC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11" tIns="51207" rIns="102411" bIns="5120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6" y="2"/>
            <a:ext cx="9143998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411" tIns="51207" rIns="102411" bIns="51207"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4"/>
            <a:ext cx="8229600" cy="1251063"/>
          </a:xfrm>
          <a:prstGeom prst="rect">
            <a:avLst/>
          </a:prstGeom>
        </p:spPr>
        <p:txBody>
          <a:bodyPr vert="horz" lIns="102411" tIns="51207" rIns="51207" bIns="51207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5"/>
            <a:ext cx="8229600" cy="4625610"/>
          </a:xfrm>
          <a:prstGeom prst="rect">
            <a:avLst/>
          </a:prstGeom>
        </p:spPr>
        <p:txBody>
          <a:bodyPr vert="horz" lIns="61447" tIns="102411" rIns="102411" bIns="51207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8"/>
            <a:ext cx="2133600" cy="274320"/>
          </a:xfrm>
          <a:prstGeom prst="rect">
            <a:avLst/>
          </a:prstGeom>
        </p:spPr>
        <p:txBody>
          <a:bodyPr vert="horz" lIns="122894" tIns="51207" rIns="51207" bIns="0" rtlCol="0" anchor="b"/>
          <a:lstStyle>
            <a:lvl1pPr algn="l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EDF31F2-3AF5-42F0-A737-F93BD75298B2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8" y="6476998"/>
            <a:ext cx="5507720" cy="274320"/>
          </a:xfrm>
          <a:prstGeom prst="rect">
            <a:avLst/>
          </a:prstGeom>
        </p:spPr>
        <p:txBody>
          <a:bodyPr vert="horz" lIns="51207" tIns="51207" rIns="51207" bIns="0" rtlCol="0" anchor="b"/>
          <a:lstStyle>
            <a:lvl1pPr algn="l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400" y="6476998"/>
            <a:ext cx="733865" cy="274320"/>
          </a:xfrm>
          <a:prstGeom prst="rect">
            <a:avLst/>
          </a:prstGeom>
        </p:spPr>
        <p:txBody>
          <a:bodyPr vert="horz" lIns="102411" tIns="51207" rIns="102411" bIns="0" rtlCol="0" anchor="b"/>
          <a:lstStyle>
            <a:lvl1pPr algn="r" eaLnBrk="1" latinLnBrk="0" hangingPunct="1">
              <a:defRPr kumimoji="0" sz="13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6CBA2EF-6150-4A25-A5CF-41524E3BDC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91579" indent="-358442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9296" indent="-307235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6291" indent="-256031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2079" indent="-204824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97628" indent="-204824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2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22933" indent="-204824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048239" indent="-204824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273547" indent="-204824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498852" indent="-204824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20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241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482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6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723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844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964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u="sng" dirty="0"/>
              <a:t>Bank </a:t>
            </a:r>
            <a:r>
              <a:rPr lang="en-US" i="1" u="sng" dirty="0" smtClean="0"/>
              <a:t>Marketing Analysis</a:t>
            </a:r>
            <a:endParaRPr lang="en-US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3" y="5486400"/>
            <a:ext cx="4114800" cy="914400"/>
          </a:xfrm>
        </p:spPr>
        <p:txBody>
          <a:bodyPr>
            <a:normAutofit/>
          </a:bodyPr>
          <a:lstStyle/>
          <a:p>
            <a:r>
              <a:rPr lang="en-US" sz="3500" b="1" dirty="0"/>
              <a:t>By Maithreyan K.</a:t>
            </a:r>
          </a:p>
        </p:txBody>
      </p:sp>
    </p:spTree>
    <p:extLst>
      <p:ext uri="{BB962C8B-B14F-4D97-AF65-F5344CB8AC3E}">
        <p14:creationId xmlns:p14="http://schemas.microsoft.com/office/powerpoint/2010/main" val="36516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08175"/>
          </a:xfrm>
        </p:spPr>
        <p:txBody>
          <a:bodyPr/>
          <a:lstStyle/>
          <a:p>
            <a:r>
              <a:rPr lang="en-US" dirty="0" smtClean="0"/>
              <a:t>Reducing Marketing 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800603"/>
          </a:xfrm>
        </p:spPr>
        <p:txBody>
          <a:bodyPr>
            <a:normAutofit/>
          </a:bodyPr>
          <a:lstStyle/>
          <a:p>
            <a:r>
              <a:rPr lang="en-US" dirty="0" smtClean="0"/>
              <a:t>Knowing the right customer to target, improves the conversation rate.</a:t>
            </a:r>
          </a:p>
          <a:p>
            <a:r>
              <a:rPr lang="en-US" dirty="0" smtClean="0"/>
              <a:t>Understanding your target audience, reduces the overall marketing cost and improves prospects.</a:t>
            </a:r>
          </a:p>
          <a:p>
            <a:r>
              <a:rPr lang="en-US" dirty="0" smtClean="0"/>
              <a:t>By knowing these insights  the company can spend its valuable resources wisely  and gain more profit.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7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7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dataset 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is related with direct marketing campaigns of a Portuguese banking institution. The marketing campaigns were based on phone 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calls.</a:t>
            </a:r>
          </a:p>
          <a:p>
            <a:pPr marL="133137" indent="0">
              <a:buNone/>
            </a:pPr>
            <a:endParaRPr lang="en-US" sz="2700" dirty="0">
              <a:latin typeface="Arial" pitchFamily="34" charset="0"/>
              <a:cs typeface="Arial" pitchFamily="34" charset="0"/>
            </a:endParaRPr>
          </a:p>
          <a:p>
            <a:r>
              <a:rPr lang="en-US" sz="2700" dirty="0">
                <a:latin typeface="Arial" pitchFamily="34" charset="0"/>
                <a:cs typeface="Arial" pitchFamily="34" charset="0"/>
              </a:rPr>
              <a:t>Output-Binary Classification                                                                                 has 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the client subscribed a term 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deposit </a:t>
            </a:r>
          </a:p>
          <a:p>
            <a:pPr marL="133137" indent="0">
              <a:buNone/>
            </a:pPr>
            <a:r>
              <a:rPr lang="en-US" sz="2700" dirty="0">
                <a:latin typeface="Arial" pitchFamily="34" charset="0"/>
                <a:cs typeface="Arial" pitchFamily="34" charset="0"/>
              </a:rPr>
              <a:t>    (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binary</a:t>
            </a:r>
            <a:r>
              <a:rPr lang="en-US" sz="2700" dirty="0">
                <a:latin typeface="Arial" pitchFamily="34" charset="0"/>
                <a:cs typeface="Arial" pitchFamily="34" charset="0"/>
              </a:rPr>
              <a:t>: 'yes‘ , 'no‘)</a:t>
            </a:r>
          </a:p>
          <a:p>
            <a:pPr marL="133137" indent="0">
              <a:buNone/>
            </a:pPr>
            <a:endParaRPr lang="en-US" sz="2700" dirty="0">
              <a:latin typeface="Arial" pitchFamily="34" charset="0"/>
              <a:cs typeface="Arial" pitchFamily="34" charset="0"/>
            </a:endParaRPr>
          </a:p>
          <a:p>
            <a:r>
              <a:rPr lang="en-US" sz="2700" dirty="0">
                <a:latin typeface="Arial" pitchFamily="34" charset="0"/>
                <a:cs typeface="Arial" pitchFamily="34" charset="0"/>
              </a:rPr>
              <a:t>20 Input variables</a:t>
            </a:r>
          </a:p>
          <a:p>
            <a:pPr lvl="1">
              <a:buClr>
                <a:schemeClr val="accent1"/>
              </a:buClr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bank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client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data:7</a:t>
            </a:r>
          </a:p>
          <a:p>
            <a:pPr lvl="1">
              <a:buClr>
                <a:schemeClr val="accent1"/>
              </a:buClr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related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with the last contact of the current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campaign:4</a:t>
            </a:r>
          </a:p>
          <a:p>
            <a:pPr lvl="1">
              <a:buClr>
                <a:schemeClr val="accent1"/>
              </a:buClr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social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and economic context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attributes:5</a:t>
            </a:r>
          </a:p>
          <a:p>
            <a:pPr lvl="1">
              <a:buClr>
                <a:schemeClr val="accent1"/>
              </a:buClr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other attributes:4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9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/>
          <a:lstStyle/>
          <a:p>
            <a:r>
              <a:rPr lang="en-US" dirty="0" smtClean="0"/>
              <a:t>Imbalanced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Ratio of two output classes  are:</a:t>
            </a:r>
          </a:p>
          <a:p>
            <a:pPr marL="133137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   No-36548  Yes-4640</a:t>
            </a:r>
          </a:p>
          <a:p>
            <a:pPr marL="133137" indent="0"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dataset is imbalanced therefore 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ccuracy would not be an appropriate  evaluation metrics, so we prefer AUC score and F1 score to evaluate the model.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Preprocessing &amp; </a:t>
            </a:r>
            <a:r>
              <a:rPr lang="en-US" dirty="0" err="1" smtClean="0"/>
              <a:t>Visulization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Data Visualization is used to understand the data set better.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Seaborn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Matplotlib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used visualize and analyze the dataset.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Understanding the data helps in filling the unknown values.</a:t>
            </a:r>
          </a:p>
          <a:p>
            <a:pPr marL="13313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08175"/>
          </a:xfrm>
        </p:spPr>
        <p:txBody>
          <a:bodyPr/>
          <a:lstStyle/>
          <a:p>
            <a:r>
              <a:rPr lang="en-US" dirty="0" smtClean="0"/>
              <a:t>Co-relation Heat-map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3137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6074"/>
            <a:ext cx="9144000" cy="541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9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08175"/>
          </a:xfrm>
        </p:spPr>
        <p:txBody>
          <a:bodyPr/>
          <a:lstStyle/>
          <a:p>
            <a:r>
              <a:rPr lang="en-US" dirty="0" smtClean="0"/>
              <a:t>Various ML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3137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19568"/>
              </p:ext>
            </p:extLst>
          </p:nvPr>
        </p:nvGraphicFramePr>
        <p:xfrm>
          <a:off x="0" y="1471026"/>
          <a:ext cx="9067800" cy="5386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600"/>
                <a:gridCol w="3022600"/>
                <a:gridCol w="3022600"/>
              </a:tblGrid>
              <a:tr h="69639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Model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Training 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AUC Score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Validation AUC </a:t>
                      </a:r>
                    </a:p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Score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7627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>
                          <a:latin typeface="Arial" pitchFamily="34" charset="0"/>
                          <a:cs typeface="Arial" pitchFamily="34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0.918</a:t>
                      </a:r>
                    </a:p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0.763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1016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smtClean="0">
                          <a:latin typeface="Arial" pitchFamily="34" charset="0"/>
                          <a:cs typeface="Arial" pitchFamily="34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0.690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0.684</a:t>
                      </a:r>
                    </a:p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4406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err="1" smtClean="0">
                          <a:latin typeface="Arial" pitchFamily="34" charset="0"/>
                          <a:cs typeface="Arial" pitchFamily="34" charset="0"/>
                        </a:rPr>
                        <a:t>KNearestNeighbour</a:t>
                      </a:r>
                      <a:endParaRPr lang="en-US" sz="25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sz="2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0.712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0.684</a:t>
                      </a:r>
                    </a:p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3855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 err="1" smtClean="0">
                          <a:latin typeface="Arial" pitchFamily="34" charset="0"/>
                          <a:cs typeface="Arial" pitchFamily="34" charset="0"/>
                        </a:rPr>
                        <a:t>Xgboost</a:t>
                      </a:r>
                      <a:endParaRPr lang="en-US" sz="25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sz="2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0.734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0.733</a:t>
                      </a:r>
                    </a:p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0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08175"/>
          </a:xfrm>
        </p:spPr>
        <p:txBody>
          <a:bodyPr/>
          <a:lstStyle/>
          <a:p>
            <a:r>
              <a:rPr lang="en-US" dirty="0" smtClean="0"/>
              <a:t>Best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72075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rial" pitchFamily="34" charset="0"/>
                <a:cs typeface="Arial" pitchFamily="34" charset="0"/>
              </a:rPr>
              <a:t>Random Forest</a:t>
            </a:r>
          </a:p>
          <a:p>
            <a:r>
              <a:rPr lang="en-US" sz="2200" b="1" dirty="0" err="1">
                <a:latin typeface="Arial" pitchFamily="34" charset="0"/>
                <a:cs typeface="Arial" pitchFamily="34" charset="0"/>
              </a:rPr>
              <a:t>n_estimators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=70,min_samples_leaf=3, 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max_features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=0.5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3" y="2590800"/>
            <a:ext cx="65532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2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08175"/>
          </a:xfrm>
        </p:spPr>
        <p:txBody>
          <a:bodyPr/>
          <a:lstStyle/>
          <a:p>
            <a:r>
              <a:rPr lang="en-US" dirty="0"/>
              <a:t>Important Feature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3" y="1600200"/>
            <a:ext cx="5943600" cy="491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72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08175"/>
          </a:xfrm>
        </p:spPr>
        <p:txBody>
          <a:bodyPr/>
          <a:lstStyle/>
          <a:p>
            <a:r>
              <a:rPr lang="en-US" dirty="0" smtClean="0"/>
              <a:t>Market Suggestion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616497"/>
              </p:ext>
            </p:extLst>
          </p:nvPr>
        </p:nvGraphicFramePr>
        <p:xfrm>
          <a:off x="20782" y="1407114"/>
          <a:ext cx="9047018" cy="5450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5452"/>
                <a:gridCol w="4001566"/>
              </a:tblGrid>
              <a:tr h="34928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Features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Suggestions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36971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Age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Concentrate on senior citizens </a:t>
                      </a:r>
                    </a:p>
                  </a:txBody>
                  <a:tcPr/>
                </a:tc>
              </a:tr>
              <a:tr h="13787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Duration of call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Try to have long conversation with customer, tell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about the long term benefits.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002019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Euribor3m,</a:t>
                      </a:r>
                      <a:r>
                        <a:rPr lang="en-US" sz="20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2000" b="1" dirty="0" err="1" smtClean="0">
                          <a:latin typeface="Arial" pitchFamily="34" charset="0"/>
                          <a:cs typeface="Arial" pitchFamily="34" charset="0"/>
                        </a:rPr>
                        <a:t>r.employed</a:t>
                      </a:r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These features play key role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, so market team should  concentrate in it.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2532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Job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Target people who are in admin jobs.</a:t>
                      </a:r>
                    </a:p>
                  </a:txBody>
                  <a:tcPr/>
                </a:tc>
              </a:tr>
              <a:tr h="10020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Campaign</a:t>
                      </a:r>
                      <a:endParaRPr lang="en-US" sz="20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Give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importance to customers who are campaigned more previously.</a:t>
                      </a:r>
                      <a:endParaRPr lang="en-US" sz="18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054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Prioritize customers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with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University Degree.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18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325</TotalTime>
  <Words>298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Bank Marketing Analysis</vt:lpstr>
      <vt:lpstr>Dataset</vt:lpstr>
      <vt:lpstr>Imbalanced dataset</vt:lpstr>
      <vt:lpstr>Data Preprocessing &amp; Visulization</vt:lpstr>
      <vt:lpstr>Co-relation Heat-map</vt:lpstr>
      <vt:lpstr>Various ML models</vt:lpstr>
      <vt:lpstr>Best Model</vt:lpstr>
      <vt:lpstr>Important Feature</vt:lpstr>
      <vt:lpstr>Market Suggestion</vt:lpstr>
      <vt:lpstr>Reducing Marketing Cost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</dc:title>
  <dc:creator>hp</dc:creator>
  <cp:lastModifiedBy>hp</cp:lastModifiedBy>
  <cp:revision>33</cp:revision>
  <dcterms:created xsi:type="dcterms:W3CDTF">2019-03-06T18:47:55Z</dcterms:created>
  <dcterms:modified xsi:type="dcterms:W3CDTF">2019-03-07T10:06:35Z</dcterms:modified>
</cp:coreProperties>
</file>