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Play"/>
      <p:regular r:id="rId8"/>
      <p:bold r:id="rId9"/>
    </p:embeddedFont>
    <p:embeddedFont>
      <p:font typeface="Quattrocento Sans"/>
      <p:bold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gMnNdM+EuL6iGfZHhNqzLKQeiP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QuattrocentoSans-boldItalic.fntdata"/><Relationship Id="rId10" Type="http://schemas.openxmlformats.org/officeDocument/2006/relationships/font" Target="fonts/QuattrocentoSans-bold.fntdata"/><Relationship Id="rId12" Type="http://customschemas.google.com/relationships/presentationmetadata" Target="metadata"/><Relationship Id="rId9"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jp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997" y="2148840"/>
            <a:ext cx="12192000" cy="47091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0" l="5303" r="27383" t="0"/>
          <a:stretch/>
        </p:blipFill>
        <p:spPr>
          <a:xfrm>
            <a:off x="0" y="0"/>
            <a:ext cx="12192000" cy="1234440"/>
          </a:xfrm>
          <a:prstGeom prst="rect">
            <a:avLst/>
          </a:prstGeom>
          <a:noFill/>
          <a:ln>
            <a:noFill/>
          </a:ln>
        </p:spPr>
      </p:pic>
      <p:sp>
        <p:nvSpPr>
          <p:cNvPr id="86" name="Google Shape;86;p1"/>
          <p:cNvSpPr/>
          <p:nvPr/>
        </p:nvSpPr>
        <p:spPr>
          <a:xfrm>
            <a:off x="-4999"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2000" u="none" cap="none" strike="noStrike">
                <a:solidFill>
                  <a:srgbClr val="FA7D37"/>
                </a:solidFill>
                <a:latin typeface="Quattrocento Sans"/>
                <a:ea typeface="Quattrocento Sans"/>
                <a:cs typeface="Quattrocento Sans"/>
                <a:sym typeface="Quattrocento Sans"/>
              </a:rPr>
              <a:t>INTRODUCE</a:t>
            </a:r>
            <a:endParaRPr b="0" i="0" sz="2000" u="none" cap="none" strike="noStrike">
              <a:solidFill>
                <a:srgbClr val="FA7D37"/>
              </a:solidFill>
              <a:latin typeface="Quattrocento Sans"/>
              <a:ea typeface="Quattrocento Sans"/>
              <a:cs typeface="Quattrocento Sans"/>
              <a:sym typeface="Quattrocento Sans"/>
            </a:endParaRPr>
          </a:p>
        </p:txBody>
      </p:sp>
      <p:sp>
        <p:nvSpPr>
          <p:cNvPr id="87" name="Google Shape;87;p1"/>
          <p:cNvSpPr/>
          <p:nvPr/>
        </p:nvSpPr>
        <p:spPr>
          <a:xfrm>
            <a:off x="2283501"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2000" u="none" cap="none" strike="noStrike">
                <a:solidFill>
                  <a:schemeClr val="dk1"/>
                </a:solidFill>
                <a:latin typeface="Quattrocento Sans"/>
                <a:ea typeface="Quattrocento Sans"/>
                <a:cs typeface="Quattrocento Sans"/>
                <a:sym typeface="Quattrocento Sans"/>
              </a:rPr>
              <a:t>PREVIEW</a:t>
            </a:r>
            <a:endParaRPr b="0" i="0" sz="2000" u="none" cap="none" strike="noStrike">
              <a:solidFill>
                <a:schemeClr val="dk1"/>
              </a:solidFill>
              <a:latin typeface="Quattrocento Sans"/>
              <a:ea typeface="Quattrocento Sans"/>
              <a:cs typeface="Quattrocento Sans"/>
              <a:sym typeface="Quattrocento Sans"/>
            </a:endParaRPr>
          </a:p>
        </p:txBody>
      </p:sp>
      <p:cxnSp>
        <p:nvCxnSpPr>
          <p:cNvPr id="88" name="Google Shape;88;p1"/>
          <p:cNvCxnSpPr/>
          <p:nvPr/>
        </p:nvCxnSpPr>
        <p:spPr>
          <a:xfrm>
            <a:off x="2282251" y="1325880"/>
            <a:ext cx="0" cy="731520"/>
          </a:xfrm>
          <a:prstGeom prst="straightConnector1">
            <a:avLst/>
          </a:prstGeom>
          <a:noFill/>
          <a:ln cap="flat" cmpd="sng" w="9525">
            <a:solidFill>
              <a:srgbClr val="7F7F7F"/>
            </a:solidFill>
            <a:prstDash val="solid"/>
            <a:miter lim="800000"/>
            <a:headEnd len="sm" w="sm" type="none"/>
            <a:tailEnd len="sm" w="sm" type="none"/>
          </a:ln>
        </p:spPr>
      </p:cxnSp>
      <p:sp>
        <p:nvSpPr>
          <p:cNvPr id="89" name="Google Shape;89;p1"/>
          <p:cNvSpPr/>
          <p:nvPr/>
        </p:nvSpPr>
        <p:spPr>
          <a:xfrm>
            <a:off x="2382945" y="2417355"/>
            <a:ext cx="742611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2000" u="none" cap="none" strike="noStrike">
                <a:solidFill>
                  <a:schemeClr val="dk1"/>
                </a:solidFill>
                <a:latin typeface="Quattrocento Sans"/>
                <a:ea typeface="Quattrocento Sans"/>
                <a:cs typeface="Quattrocento Sans"/>
                <a:sym typeface="Quattrocento Sans"/>
              </a:rPr>
              <a:t>GROUP 6’S FINAL PROJECT/ NATURAL LANGUAGE PROCESSING</a:t>
            </a:r>
            <a:endParaRPr b="0" i="0" sz="2000" u="none" cap="none" strike="noStrike">
              <a:solidFill>
                <a:schemeClr val="dk1"/>
              </a:solidFill>
              <a:latin typeface="Quattrocento Sans"/>
              <a:ea typeface="Quattrocento Sans"/>
              <a:cs typeface="Quattrocento Sans"/>
              <a:sym typeface="Quattrocento Sans"/>
            </a:endParaRPr>
          </a:p>
        </p:txBody>
      </p:sp>
      <p:cxnSp>
        <p:nvCxnSpPr>
          <p:cNvPr id="90" name="Google Shape;90;p1"/>
          <p:cNvCxnSpPr/>
          <p:nvPr/>
        </p:nvCxnSpPr>
        <p:spPr>
          <a:xfrm>
            <a:off x="9809056" y="2617410"/>
            <a:ext cx="2382944" cy="0"/>
          </a:xfrm>
          <a:prstGeom prst="straightConnector1">
            <a:avLst/>
          </a:prstGeom>
          <a:noFill/>
          <a:ln cap="flat" cmpd="sng" w="9525">
            <a:solidFill>
              <a:schemeClr val="dk1"/>
            </a:solidFill>
            <a:prstDash val="solid"/>
            <a:miter lim="800000"/>
            <a:headEnd len="sm" w="sm" type="none"/>
            <a:tailEnd len="sm" w="sm" type="none"/>
          </a:ln>
        </p:spPr>
      </p:cxnSp>
      <p:cxnSp>
        <p:nvCxnSpPr>
          <p:cNvPr id="91" name="Google Shape;91;p1"/>
          <p:cNvCxnSpPr/>
          <p:nvPr/>
        </p:nvCxnSpPr>
        <p:spPr>
          <a:xfrm>
            <a:off x="1" y="2617410"/>
            <a:ext cx="2382944" cy="0"/>
          </a:xfrm>
          <a:prstGeom prst="straightConnector1">
            <a:avLst/>
          </a:prstGeom>
          <a:noFill/>
          <a:ln cap="flat" cmpd="sng" w="9525">
            <a:solidFill>
              <a:schemeClr val="dk1"/>
            </a:solidFill>
            <a:prstDash val="solid"/>
            <a:miter lim="800000"/>
            <a:headEnd len="sm" w="sm" type="none"/>
            <a:tailEnd len="sm" w="sm" type="none"/>
          </a:ln>
        </p:spPr>
      </p:cxnSp>
      <p:sp>
        <p:nvSpPr>
          <p:cNvPr id="92" name="Google Shape;92;p1"/>
          <p:cNvSpPr/>
          <p:nvPr/>
        </p:nvSpPr>
        <p:spPr>
          <a:xfrm>
            <a:off x="4572000"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2000" u="none" cap="none" strike="noStrike">
                <a:solidFill>
                  <a:schemeClr val="dk1"/>
                </a:solidFill>
                <a:latin typeface="Quattrocento Sans"/>
                <a:ea typeface="Quattrocento Sans"/>
                <a:cs typeface="Quattrocento Sans"/>
                <a:sym typeface="Quattrocento Sans"/>
              </a:rPr>
              <a:t>PREDICT</a:t>
            </a:r>
            <a:endParaRPr b="0" i="0" sz="2000" u="none" cap="none" strike="noStrike">
              <a:solidFill>
                <a:schemeClr val="dk1"/>
              </a:solidFill>
              <a:latin typeface="Quattrocento Sans"/>
              <a:ea typeface="Quattrocento Sans"/>
              <a:cs typeface="Quattrocento Sans"/>
              <a:sym typeface="Quattrocento Sans"/>
            </a:endParaRPr>
          </a:p>
        </p:txBody>
      </p:sp>
      <p:cxnSp>
        <p:nvCxnSpPr>
          <p:cNvPr id="93" name="Google Shape;93;p1"/>
          <p:cNvCxnSpPr/>
          <p:nvPr/>
        </p:nvCxnSpPr>
        <p:spPr>
          <a:xfrm>
            <a:off x="4570751" y="1325880"/>
            <a:ext cx="0" cy="731520"/>
          </a:xfrm>
          <a:prstGeom prst="straightConnector1">
            <a:avLst/>
          </a:prstGeom>
          <a:noFill/>
          <a:ln cap="flat" cmpd="sng" w="9525">
            <a:solidFill>
              <a:srgbClr val="7F7F7F"/>
            </a:solidFill>
            <a:prstDash val="solid"/>
            <a:miter lim="800000"/>
            <a:headEnd len="sm" w="sm" type="none"/>
            <a:tailEnd len="sm" w="sm" type="none"/>
          </a:ln>
        </p:spPr>
      </p:cxnSp>
      <p:cxnSp>
        <p:nvCxnSpPr>
          <p:cNvPr id="94" name="Google Shape;94;p1"/>
          <p:cNvCxnSpPr/>
          <p:nvPr/>
        </p:nvCxnSpPr>
        <p:spPr>
          <a:xfrm>
            <a:off x="2281001" y="1325880"/>
            <a:ext cx="0" cy="731520"/>
          </a:xfrm>
          <a:prstGeom prst="straightConnector1">
            <a:avLst/>
          </a:prstGeom>
          <a:noFill/>
          <a:ln cap="flat" cmpd="sng" w="9525">
            <a:solidFill>
              <a:srgbClr val="7F7F7F"/>
            </a:solidFill>
            <a:prstDash val="solid"/>
            <a:miter lim="800000"/>
            <a:headEnd len="sm" w="sm" type="none"/>
            <a:tailEnd len="sm" w="sm" type="none"/>
          </a:ln>
        </p:spPr>
      </p:cxnSp>
      <p:sp>
        <p:nvSpPr>
          <p:cNvPr id="95" name="Google Shape;95;p1"/>
          <p:cNvSpPr/>
          <p:nvPr/>
        </p:nvSpPr>
        <p:spPr>
          <a:xfrm>
            <a:off x="1397469" y="3017520"/>
            <a:ext cx="938706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GB" sz="1600" u="none" cap="none" strike="noStrike">
                <a:solidFill>
                  <a:schemeClr val="dk1"/>
                </a:solidFill>
                <a:latin typeface="Play"/>
                <a:ea typeface="Play"/>
                <a:cs typeface="Play"/>
                <a:sym typeface="Play"/>
              </a:rPr>
              <a:t>The research team would like to express our sincere gratitude to Dr. Đặng Ngọc Hoàng Thành for your guidance throughout the implementation of our project. Your knowledge and support have greatly contributed to the successful completion of our project.</a:t>
            </a:r>
            <a:endParaRPr b="0" i="0" sz="1600" u="none" cap="none" strike="noStrike">
              <a:solidFill>
                <a:schemeClr val="dk1"/>
              </a:solidFill>
              <a:latin typeface="Play"/>
              <a:ea typeface="Play"/>
              <a:cs typeface="Play"/>
              <a:sym typeface="Play"/>
            </a:endParaRPr>
          </a:p>
        </p:txBody>
      </p:sp>
      <p:sp>
        <p:nvSpPr>
          <p:cNvPr id="96" name="Google Shape;96;p1"/>
          <p:cNvSpPr/>
          <p:nvPr/>
        </p:nvSpPr>
        <p:spPr>
          <a:xfrm>
            <a:off x="4837294" y="3848517"/>
            <a:ext cx="25074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chemeClr val="dk1"/>
                </a:solidFill>
                <a:latin typeface="Quattrocento Sans"/>
                <a:ea typeface="Quattrocento Sans"/>
                <a:cs typeface="Quattrocento Sans"/>
                <a:sym typeface="Quattrocento Sans"/>
              </a:rPr>
              <a:t>MAIN APPLICATION</a:t>
            </a:r>
            <a:endParaRPr b="1" sz="1800">
              <a:solidFill>
                <a:schemeClr val="dk1"/>
              </a:solidFill>
              <a:latin typeface="Quattrocento Sans"/>
              <a:ea typeface="Quattrocento Sans"/>
              <a:cs typeface="Quattrocento Sans"/>
              <a:sym typeface="Quattrocento Sans"/>
            </a:endParaRPr>
          </a:p>
        </p:txBody>
      </p:sp>
      <p:sp>
        <p:nvSpPr>
          <p:cNvPr id="97" name="Google Shape;97;p1"/>
          <p:cNvSpPr/>
          <p:nvPr/>
        </p:nvSpPr>
        <p:spPr>
          <a:xfrm>
            <a:off x="1397468" y="4617959"/>
            <a:ext cx="4608403" cy="19680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
          <p:cNvSpPr/>
          <p:nvPr/>
        </p:nvSpPr>
        <p:spPr>
          <a:xfrm>
            <a:off x="6181133" y="4617959"/>
            <a:ext cx="4603404" cy="19680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9" name="Google Shape;99;p1"/>
          <p:cNvGrpSpPr/>
          <p:nvPr/>
        </p:nvGrpSpPr>
        <p:grpSpPr>
          <a:xfrm>
            <a:off x="1686140" y="4828076"/>
            <a:ext cx="4031059" cy="1547801"/>
            <a:chOff x="1686139" y="4870651"/>
            <a:chExt cx="4031059" cy="1547801"/>
          </a:xfrm>
        </p:grpSpPr>
        <p:sp>
          <p:nvSpPr>
            <p:cNvPr id="100" name="Google Shape;100;p1"/>
            <p:cNvSpPr/>
            <p:nvPr/>
          </p:nvSpPr>
          <p:spPr>
            <a:xfrm>
              <a:off x="1686139" y="5679788"/>
              <a:ext cx="4031059"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1400">
                  <a:solidFill>
                    <a:schemeClr val="dk1"/>
                  </a:solidFill>
                  <a:latin typeface="Play"/>
                  <a:ea typeface="Play"/>
                  <a:cs typeface="Play"/>
                  <a:sym typeface="Play"/>
                </a:rPr>
                <a:t>Evaluate the hyperparameters of the algorithm corresponding to each dataset. The purpose is to identify the dataset that has the best predictive ability.</a:t>
              </a:r>
              <a:endParaRPr sz="1400">
                <a:solidFill>
                  <a:schemeClr val="dk1"/>
                </a:solidFill>
                <a:latin typeface="Play"/>
                <a:ea typeface="Play"/>
                <a:cs typeface="Play"/>
                <a:sym typeface="Play"/>
              </a:endParaRPr>
            </a:p>
          </p:txBody>
        </p:sp>
        <p:grpSp>
          <p:nvGrpSpPr>
            <p:cNvPr id="101" name="Google Shape;101;p1"/>
            <p:cNvGrpSpPr/>
            <p:nvPr/>
          </p:nvGrpSpPr>
          <p:grpSpPr>
            <a:xfrm>
              <a:off x="2194792" y="4870651"/>
              <a:ext cx="3008208" cy="556446"/>
              <a:chOff x="2559515" y="4870984"/>
              <a:chExt cx="3008208" cy="556446"/>
            </a:xfrm>
          </p:grpSpPr>
          <p:pic>
            <p:nvPicPr>
              <p:cNvPr descr="Dataset, knowledge base, user manual, data source, table of contents, terms and conditions icon - Download on Iconfinder" id="102" name="Google Shape;102;p1"/>
              <p:cNvPicPr preferRelativeResize="0"/>
              <p:nvPr/>
            </p:nvPicPr>
            <p:blipFill rotWithShape="1">
              <a:blip r:embed="rId4">
                <a:alphaModFix/>
              </a:blip>
              <a:srcRect b="0" l="0" r="0" t="0"/>
              <a:stretch/>
            </p:blipFill>
            <p:spPr>
              <a:xfrm>
                <a:off x="3379371" y="4874554"/>
                <a:ext cx="548640" cy="548640"/>
              </a:xfrm>
              <a:prstGeom prst="rect">
                <a:avLst/>
              </a:prstGeom>
              <a:noFill/>
              <a:ln>
                <a:noFill/>
              </a:ln>
            </p:spPr>
          </p:pic>
          <p:pic>
            <p:nvPicPr>
              <p:cNvPr descr="Dataset, knowledge base, user manual, data source, table of contents, terms and conditions icon - Download on Iconfinder" id="103" name="Google Shape;103;p1"/>
              <p:cNvPicPr preferRelativeResize="0"/>
              <p:nvPr/>
            </p:nvPicPr>
            <p:blipFill rotWithShape="1">
              <a:blip r:embed="rId4">
                <a:alphaModFix/>
              </a:blip>
              <a:srcRect b="0" l="0" r="0" t="0"/>
              <a:stretch/>
            </p:blipFill>
            <p:spPr>
              <a:xfrm>
                <a:off x="4199227" y="4878790"/>
                <a:ext cx="548640" cy="548640"/>
              </a:xfrm>
              <a:prstGeom prst="rect">
                <a:avLst/>
              </a:prstGeom>
              <a:noFill/>
              <a:ln>
                <a:noFill/>
              </a:ln>
            </p:spPr>
          </p:pic>
          <p:pic>
            <p:nvPicPr>
              <p:cNvPr descr="Dataset, knowledge base, user manual, data source, table of contents, terms and conditions icon - Download on Iconfinder" id="104" name="Google Shape;104;p1"/>
              <p:cNvPicPr preferRelativeResize="0"/>
              <p:nvPr/>
            </p:nvPicPr>
            <p:blipFill rotWithShape="1">
              <a:blip r:embed="rId4">
                <a:alphaModFix/>
              </a:blip>
              <a:srcRect b="0" l="0" r="0" t="0"/>
              <a:stretch/>
            </p:blipFill>
            <p:spPr>
              <a:xfrm>
                <a:off x="2559515" y="4874554"/>
                <a:ext cx="548640" cy="548640"/>
              </a:xfrm>
              <a:prstGeom prst="rect">
                <a:avLst/>
              </a:prstGeom>
              <a:noFill/>
              <a:ln>
                <a:noFill/>
              </a:ln>
            </p:spPr>
          </p:pic>
          <p:pic>
            <p:nvPicPr>
              <p:cNvPr descr="Question, mark icon - Free download on Iconfinder" id="105" name="Google Shape;105;p1"/>
              <p:cNvPicPr preferRelativeResize="0"/>
              <p:nvPr/>
            </p:nvPicPr>
            <p:blipFill rotWithShape="1">
              <a:blip r:embed="rId5">
                <a:alphaModFix/>
              </a:blip>
              <a:srcRect b="13892" l="12222" r="12781" t="11111"/>
              <a:stretch/>
            </p:blipFill>
            <p:spPr>
              <a:xfrm>
                <a:off x="5019083" y="4870984"/>
                <a:ext cx="548640" cy="548640"/>
              </a:xfrm>
              <a:prstGeom prst="rect">
                <a:avLst/>
              </a:prstGeom>
              <a:noFill/>
              <a:ln>
                <a:noFill/>
              </a:ln>
            </p:spPr>
          </p:pic>
        </p:grpSp>
      </p:grpSp>
      <p:grpSp>
        <p:nvGrpSpPr>
          <p:cNvPr id="106" name="Google Shape;106;p1"/>
          <p:cNvGrpSpPr/>
          <p:nvPr/>
        </p:nvGrpSpPr>
        <p:grpSpPr>
          <a:xfrm>
            <a:off x="6466583" y="4935798"/>
            <a:ext cx="4032504" cy="1332357"/>
            <a:chOff x="6466583" y="4870651"/>
            <a:chExt cx="4032504" cy="1332357"/>
          </a:xfrm>
        </p:grpSpPr>
        <p:sp>
          <p:nvSpPr>
            <p:cNvPr id="107" name="Google Shape;107;p1"/>
            <p:cNvSpPr/>
            <p:nvPr/>
          </p:nvSpPr>
          <p:spPr>
            <a:xfrm>
              <a:off x="6466583" y="5679788"/>
              <a:ext cx="403250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chemeClr val="dk1"/>
                  </a:solidFill>
                  <a:latin typeface="Play"/>
                  <a:ea typeface="Play"/>
                  <a:cs typeface="Play"/>
                  <a:sym typeface="Play"/>
                </a:rPr>
                <a:t>From the dataset with the best evaluation, perform label prediction for the requested text.</a:t>
              </a:r>
              <a:endParaRPr sz="1400">
                <a:solidFill>
                  <a:schemeClr val="dk1"/>
                </a:solidFill>
                <a:latin typeface="Play"/>
                <a:ea typeface="Play"/>
                <a:cs typeface="Play"/>
                <a:sym typeface="Play"/>
              </a:endParaRPr>
            </a:p>
          </p:txBody>
        </p:sp>
        <p:grpSp>
          <p:nvGrpSpPr>
            <p:cNvPr id="108" name="Google Shape;108;p1"/>
            <p:cNvGrpSpPr/>
            <p:nvPr/>
          </p:nvGrpSpPr>
          <p:grpSpPr>
            <a:xfrm>
              <a:off x="6920504" y="4870651"/>
              <a:ext cx="3124662" cy="548640"/>
              <a:chOff x="6859696" y="5003914"/>
              <a:chExt cx="3124662" cy="548640"/>
            </a:xfrm>
          </p:grpSpPr>
          <p:pic>
            <p:nvPicPr>
              <p:cNvPr descr="Dataset, knowledge base, user manual, data source, table of contents, terms and conditions icon - Download on Iconfinder" id="109" name="Google Shape;109;p1"/>
              <p:cNvPicPr preferRelativeResize="0"/>
              <p:nvPr/>
            </p:nvPicPr>
            <p:blipFill rotWithShape="1">
              <a:blip r:embed="rId4">
                <a:alphaModFix/>
              </a:blip>
              <a:srcRect b="0" l="0" r="0" t="0"/>
              <a:stretch/>
            </p:blipFill>
            <p:spPr>
              <a:xfrm>
                <a:off x="6859696" y="5003914"/>
                <a:ext cx="548640" cy="548640"/>
              </a:xfrm>
              <a:prstGeom prst="rect">
                <a:avLst/>
              </a:prstGeom>
              <a:noFill/>
              <a:ln>
                <a:noFill/>
              </a:ln>
            </p:spPr>
          </p:pic>
          <p:pic>
            <p:nvPicPr>
              <p:cNvPr descr="Price, tag icon - Free download on Iconfinder" id="110" name="Google Shape;110;p1"/>
              <p:cNvPicPr preferRelativeResize="0"/>
              <p:nvPr/>
            </p:nvPicPr>
            <p:blipFill rotWithShape="1">
              <a:blip r:embed="rId6">
                <a:alphaModFix/>
              </a:blip>
              <a:srcRect b="0" l="0" r="0" t="0"/>
              <a:stretch/>
            </p:blipFill>
            <p:spPr>
              <a:xfrm>
                <a:off x="9435718" y="5003914"/>
                <a:ext cx="548640" cy="548640"/>
              </a:xfrm>
              <a:prstGeom prst="rect">
                <a:avLst/>
              </a:prstGeom>
              <a:noFill/>
              <a:ln>
                <a:noFill/>
              </a:ln>
            </p:spPr>
          </p:pic>
          <p:pic>
            <p:nvPicPr>
              <p:cNvPr descr="Document, extension, file, format, paper icon - Free download" id="111" name="Google Shape;111;p1"/>
              <p:cNvPicPr preferRelativeResize="0"/>
              <p:nvPr/>
            </p:nvPicPr>
            <p:blipFill rotWithShape="1">
              <a:blip r:embed="rId7">
                <a:alphaModFix/>
              </a:blip>
              <a:srcRect b="0" l="0" r="0" t="0"/>
              <a:stretch/>
            </p:blipFill>
            <p:spPr>
              <a:xfrm>
                <a:off x="8147708" y="5003914"/>
                <a:ext cx="548640" cy="548640"/>
              </a:xfrm>
              <a:prstGeom prst="rect">
                <a:avLst/>
              </a:prstGeom>
              <a:noFill/>
              <a:ln>
                <a:noFill/>
              </a:ln>
            </p:spPr>
          </p:pic>
          <p:pic>
            <p:nvPicPr>
              <p:cNvPr descr="Chevron, left icon - Download on Iconfinder on Iconfinder" id="112" name="Google Shape;112;p1"/>
              <p:cNvPicPr preferRelativeResize="0"/>
              <p:nvPr/>
            </p:nvPicPr>
            <p:blipFill rotWithShape="1">
              <a:blip r:embed="rId8">
                <a:alphaModFix/>
              </a:blip>
              <a:srcRect b="0" l="0" r="0" t="0"/>
              <a:stretch/>
            </p:blipFill>
            <p:spPr>
              <a:xfrm flipH="1">
                <a:off x="7549422" y="5049634"/>
                <a:ext cx="457200" cy="457200"/>
              </a:xfrm>
              <a:prstGeom prst="rect">
                <a:avLst/>
              </a:prstGeom>
              <a:noFill/>
              <a:ln>
                <a:noFill/>
              </a:ln>
            </p:spPr>
          </p:pic>
          <p:pic>
            <p:nvPicPr>
              <p:cNvPr descr="Chevron, left icon - Download on Iconfinder on Iconfinder" id="113" name="Google Shape;113;p1"/>
              <p:cNvPicPr preferRelativeResize="0"/>
              <p:nvPr/>
            </p:nvPicPr>
            <p:blipFill rotWithShape="1">
              <a:blip r:embed="rId8">
                <a:alphaModFix/>
              </a:blip>
              <a:srcRect b="0" l="0" r="0" t="0"/>
              <a:stretch/>
            </p:blipFill>
            <p:spPr>
              <a:xfrm flipH="1">
                <a:off x="8837434" y="5049634"/>
                <a:ext cx="457200" cy="457200"/>
              </a:xfrm>
              <a:prstGeom prst="rect">
                <a:avLst/>
              </a:prstGeom>
              <a:noFill/>
              <a:ln>
                <a:noFill/>
              </a:ln>
            </p:spPr>
          </p:pic>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p:nvPr/>
        </p:nvSpPr>
        <p:spPr>
          <a:xfrm>
            <a:off x="-4997" y="2148840"/>
            <a:ext cx="12192000" cy="47091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2"/>
          <p:cNvSpPr/>
          <p:nvPr/>
        </p:nvSpPr>
        <p:spPr>
          <a:xfrm>
            <a:off x="5670646" y="3110986"/>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2"/>
          <p:cNvSpPr/>
          <p:nvPr/>
        </p:nvSpPr>
        <p:spPr>
          <a:xfrm>
            <a:off x="6823912" y="3110986"/>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
          <p:cNvSpPr/>
          <p:nvPr/>
        </p:nvSpPr>
        <p:spPr>
          <a:xfrm>
            <a:off x="7977178" y="3110986"/>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2"/>
          <p:cNvSpPr/>
          <p:nvPr/>
        </p:nvSpPr>
        <p:spPr>
          <a:xfrm>
            <a:off x="9130444" y="3110986"/>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
          <p:cNvSpPr/>
          <p:nvPr/>
        </p:nvSpPr>
        <p:spPr>
          <a:xfrm>
            <a:off x="10283711" y="3110986"/>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2"/>
          <p:cNvSpPr/>
          <p:nvPr/>
        </p:nvSpPr>
        <p:spPr>
          <a:xfrm>
            <a:off x="5669305" y="3988835"/>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2"/>
          <p:cNvSpPr/>
          <p:nvPr/>
        </p:nvSpPr>
        <p:spPr>
          <a:xfrm>
            <a:off x="6823912" y="3988835"/>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2"/>
          <p:cNvSpPr/>
          <p:nvPr/>
        </p:nvSpPr>
        <p:spPr>
          <a:xfrm>
            <a:off x="7977178" y="3988835"/>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2"/>
          <p:cNvSpPr/>
          <p:nvPr/>
        </p:nvSpPr>
        <p:spPr>
          <a:xfrm>
            <a:off x="9130444" y="3988835"/>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2"/>
          <p:cNvSpPr/>
          <p:nvPr/>
        </p:nvSpPr>
        <p:spPr>
          <a:xfrm>
            <a:off x="10283711" y="3988835"/>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
          <p:cNvSpPr/>
          <p:nvPr/>
        </p:nvSpPr>
        <p:spPr>
          <a:xfrm>
            <a:off x="5669304" y="486668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
          <p:cNvSpPr/>
          <p:nvPr/>
        </p:nvSpPr>
        <p:spPr>
          <a:xfrm>
            <a:off x="6823912" y="486668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2"/>
          <p:cNvSpPr/>
          <p:nvPr/>
        </p:nvSpPr>
        <p:spPr>
          <a:xfrm>
            <a:off x="7977178" y="486668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2"/>
          <p:cNvSpPr/>
          <p:nvPr/>
        </p:nvSpPr>
        <p:spPr>
          <a:xfrm>
            <a:off x="9130444" y="486668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2"/>
          <p:cNvSpPr/>
          <p:nvPr/>
        </p:nvSpPr>
        <p:spPr>
          <a:xfrm>
            <a:off x="10283711" y="486668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2"/>
          <p:cNvSpPr/>
          <p:nvPr/>
        </p:nvSpPr>
        <p:spPr>
          <a:xfrm>
            <a:off x="5669305" y="574453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2"/>
          <p:cNvSpPr/>
          <p:nvPr/>
        </p:nvSpPr>
        <p:spPr>
          <a:xfrm>
            <a:off x="6823912" y="574453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
          <p:cNvSpPr/>
          <p:nvPr/>
        </p:nvSpPr>
        <p:spPr>
          <a:xfrm>
            <a:off x="7977178" y="574453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
          <p:cNvSpPr/>
          <p:nvPr/>
        </p:nvSpPr>
        <p:spPr>
          <a:xfrm>
            <a:off x="9130444" y="574453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
          <p:cNvSpPr/>
          <p:nvPr/>
        </p:nvSpPr>
        <p:spPr>
          <a:xfrm>
            <a:off x="10283711" y="5744534"/>
            <a:ext cx="1097280" cy="8229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2"/>
          <p:cNvSpPr/>
          <p:nvPr/>
        </p:nvSpPr>
        <p:spPr>
          <a:xfrm>
            <a:off x="772240" y="3085979"/>
            <a:ext cx="4765957" cy="350652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0" name="Google Shape;140;p2"/>
          <p:cNvPicPr preferRelativeResize="0"/>
          <p:nvPr/>
        </p:nvPicPr>
        <p:blipFill rotWithShape="1">
          <a:blip r:embed="rId3">
            <a:alphaModFix/>
          </a:blip>
          <a:srcRect b="0" l="5303" r="27383" t="0"/>
          <a:stretch/>
        </p:blipFill>
        <p:spPr>
          <a:xfrm>
            <a:off x="0" y="0"/>
            <a:ext cx="12192000" cy="1234440"/>
          </a:xfrm>
          <a:prstGeom prst="rect">
            <a:avLst/>
          </a:prstGeom>
          <a:noFill/>
          <a:ln>
            <a:noFill/>
          </a:ln>
        </p:spPr>
      </p:pic>
      <p:sp>
        <p:nvSpPr>
          <p:cNvPr id="141" name="Google Shape;141;p2"/>
          <p:cNvSpPr/>
          <p:nvPr/>
        </p:nvSpPr>
        <p:spPr>
          <a:xfrm>
            <a:off x="-4999"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INTRODUCE</a:t>
            </a:r>
            <a:endParaRPr sz="2000">
              <a:solidFill>
                <a:schemeClr val="dk1"/>
              </a:solidFill>
              <a:latin typeface="Quattrocento Sans"/>
              <a:ea typeface="Quattrocento Sans"/>
              <a:cs typeface="Quattrocento Sans"/>
              <a:sym typeface="Quattrocento Sans"/>
            </a:endParaRPr>
          </a:p>
        </p:txBody>
      </p:sp>
      <p:sp>
        <p:nvSpPr>
          <p:cNvPr id="142" name="Google Shape;142;p2"/>
          <p:cNvSpPr/>
          <p:nvPr/>
        </p:nvSpPr>
        <p:spPr>
          <a:xfrm>
            <a:off x="2283501"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rgbClr val="FA7D37"/>
                </a:solidFill>
                <a:latin typeface="Quattrocento Sans"/>
                <a:ea typeface="Quattrocento Sans"/>
                <a:cs typeface="Quattrocento Sans"/>
                <a:sym typeface="Quattrocento Sans"/>
              </a:rPr>
              <a:t>PREVIEW</a:t>
            </a:r>
            <a:endParaRPr sz="2000">
              <a:solidFill>
                <a:srgbClr val="FA7D37"/>
              </a:solidFill>
              <a:latin typeface="Quattrocento Sans"/>
              <a:ea typeface="Quattrocento Sans"/>
              <a:cs typeface="Quattrocento Sans"/>
              <a:sym typeface="Quattrocento Sans"/>
            </a:endParaRPr>
          </a:p>
        </p:txBody>
      </p:sp>
      <p:cxnSp>
        <p:nvCxnSpPr>
          <p:cNvPr id="143" name="Google Shape;143;p2"/>
          <p:cNvCxnSpPr/>
          <p:nvPr/>
        </p:nvCxnSpPr>
        <p:spPr>
          <a:xfrm>
            <a:off x="2282251" y="1325880"/>
            <a:ext cx="0" cy="731520"/>
          </a:xfrm>
          <a:prstGeom prst="straightConnector1">
            <a:avLst/>
          </a:prstGeom>
          <a:noFill/>
          <a:ln cap="flat" cmpd="sng" w="9525">
            <a:solidFill>
              <a:srgbClr val="7F7F7F"/>
            </a:solidFill>
            <a:prstDash val="solid"/>
            <a:miter lim="800000"/>
            <a:headEnd len="sm" w="sm" type="none"/>
            <a:tailEnd len="sm" w="sm" type="none"/>
          </a:ln>
        </p:spPr>
      </p:cxnSp>
      <p:sp>
        <p:nvSpPr>
          <p:cNvPr id="144" name="Google Shape;144;p2"/>
          <p:cNvSpPr/>
          <p:nvPr/>
        </p:nvSpPr>
        <p:spPr>
          <a:xfrm>
            <a:off x="2382945" y="2417355"/>
            <a:ext cx="742611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Hyperparameter Comparison Between Machine Learning Methods</a:t>
            </a:r>
            <a:endParaRPr sz="2000">
              <a:solidFill>
                <a:schemeClr val="dk1"/>
              </a:solidFill>
              <a:latin typeface="Quattrocento Sans"/>
              <a:ea typeface="Quattrocento Sans"/>
              <a:cs typeface="Quattrocento Sans"/>
              <a:sym typeface="Quattrocento Sans"/>
            </a:endParaRPr>
          </a:p>
        </p:txBody>
      </p:sp>
      <p:cxnSp>
        <p:nvCxnSpPr>
          <p:cNvPr id="145" name="Google Shape;145;p2"/>
          <p:cNvCxnSpPr/>
          <p:nvPr/>
        </p:nvCxnSpPr>
        <p:spPr>
          <a:xfrm>
            <a:off x="9809056" y="2617410"/>
            <a:ext cx="2382944" cy="0"/>
          </a:xfrm>
          <a:prstGeom prst="straightConnector1">
            <a:avLst/>
          </a:prstGeom>
          <a:noFill/>
          <a:ln cap="flat" cmpd="sng" w="9525">
            <a:solidFill>
              <a:schemeClr val="dk1"/>
            </a:solidFill>
            <a:prstDash val="solid"/>
            <a:miter lim="800000"/>
            <a:headEnd len="sm" w="sm" type="none"/>
            <a:tailEnd len="sm" w="sm" type="none"/>
          </a:ln>
        </p:spPr>
      </p:cxnSp>
      <p:cxnSp>
        <p:nvCxnSpPr>
          <p:cNvPr id="146" name="Google Shape;146;p2"/>
          <p:cNvCxnSpPr/>
          <p:nvPr/>
        </p:nvCxnSpPr>
        <p:spPr>
          <a:xfrm>
            <a:off x="1" y="2617410"/>
            <a:ext cx="2382944" cy="0"/>
          </a:xfrm>
          <a:prstGeom prst="straightConnector1">
            <a:avLst/>
          </a:prstGeom>
          <a:noFill/>
          <a:ln cap="flat" cmpd="sng" w="9525">
            <a:solidFill>
              <a:schemeClr val="dk1"/>
            </a:solidFill>
            <a:prstDash val="solid"/>
            <a:miter lim="800000"/>
            <a:headEnd len="sm" w="sm" type="none"/>
            <a:tailEnd len="sm" w="sm" type="none"/>
          </a:ln>
        </p:spPr>
      </p:cxnSp>
      <p:sp>
        <p:nvSpPr>
          <p:cNvPr id="147" name="Google Shape;147;p2"/>
          <p:cNvSpPr/>
          <p:nvPr/>
        </p:nvSpPr>
        <p:spPr>
          <a:xfrm>
            <a:off x="4572000"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PREDICT</a:t>
            </a:r>
            <a:endParaRPr sz="2000">
              <a:solidFill>
                <a:schemeClr val="dk1"/>
              </a:solidFill>
              <a:latin typeface="Quattrocento Sans"/>
              <a:ea typeface="Quattrocento Sans"/>
              <a:cs typeface="Quattrocento Sans"/>
              <a:sym typeface="Quattrocento Sans"/>
            </a:endParaRPr>
          </a:p>
        </p:txBody>
      </p:sp>
      <p:cxnSp>
        <p:nvCxnSpPr>
          <p:cNvPr id="148" name="Google Shape;148;p2"/>
          <p:cNvCxnSpPr/>
          <p:nvPr/>
        </p:nvCxnSpPr>
        <p:spPr>
          <a:xfrm>
            <a:off x="4570751" y="1325880"/>
            <a:ext cx="0" cy="731520"/>
          </a:xfrm>
          <a:prstGeom prst="straightConnector1">
            <a:avLst/>
          </a:prstGeom>
          <a:noFill/>
          <a:ln cap="flat" cmpd="sng" w="9525">
            <a:solidFill>
              <a:srgbClr val="7F7F7F"/>
            </a:solidFill>
            <a:prstDash val="solid"/>
            <a:miter lim="800000"/>
            <a:headEnd len="sm" w="sm" type="none"/>
            <a:tailEnd len="sm" w="sm" type="none"/>
          </a:ln>
        </p:spPr>
      </p:cxnSp>
      <p:cxnSp>
        <p:nvCxnSpPr>
          <p:cNvPr id="149" name="Google Shape;149;p2"/>
          <p:cNvCxnSpPr/>
          <p:nvPr/>
        </p:nvCxnSpPr>
        <p:spPr>
          <a:xfrm>
            <a:off x="2281001" y="1325880"/>
            <a:ext cx="0" cy="731520"/>
          </a:xfrm>
          <a:prstGeom prst="straightConnector1">
            <a:avLst/>
          </a:prstGeom>
          <a:noFill/>
          <a:ln cap="flat" cmpd="sng" w="9525">
            <a:solidFill>
              <a:srgbClr val="7F7F7F"/>
            </a:solidFill>
            <a:prstDash val="solid"/>
            <a:miter lim="800000"/>
            <a:headEnd len="sm" w="sm" type="none"/>
            <a:tailEnd len="sm" w="sm" type="none"/>
          </a:ln>
        </p:spPr>
      </p:cxnSp>
      <p:pic>
        <p:nvPicPr>
          <p:cNvPr descr="Running Time, Growth of Function and Asymptotic Notations | Algorithm Tutor" id="150" name="Google Shape;150;p2"/>
          <p:cNvPicPr preferRelativeResize="0"/>
          <p:nvPr/>
        </p:nvPicPr>
        <p:blipFill rotWithShape="1">
          <a:blip r:embed="rId4">
            <a:alphaModFix/>
          </a:blip>
          <a:srcRect b="4779" l="3476" r="7818" t="8958"/>
          <a:stretch/>
        </p:blipFill>
        <p:spPr>
          <a:xfrm>
            <a:off x="880914" y="3184326"/>
            <a:ext cx="4540309" cy="3306813"/>
          </a:xfrm>
          <a:prstGeom prst="rect">
            <a:avLst/>
          </a:prstGeom>
          <a:solidFill>
            <a:srgbClr val="FA7D37"/>
          </a:solidFill>
          <a:ln>
            <a:noFill/>
          </a:ln>
        </p:spPr>
      </p:pic>
      <p:sp>
        <p:nvSpPr>
          <p:cNvPr id="151" name="Google Shape;151;p2"/>
          <p:cNvSpPr/>
          <p:nvPr/>
        </p:nvSpPr>
        <p:spPr>
          <a:xfrm>
            <a:off x="5660161" y="4215649"/>
            <a:ext cx="11155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SVM</a:t>
            </a:r>
            <a:endParaRPr sz="1800">
              <a:solidFill>
                <a:schemeClr val="dk1"/>
              </a:solidFill>
              <a:latin typeface="Quattrocento Sans"/>
              <a:ea typeface="Quattrocento Sans"/>
              <a:cs typeface="Quattrocento Sans"/>
              <a:sym typeface="Quattrocento Sans"/>
            </a:endParaRPr>
          </a:p>
        </p:txBody>
      </p:sp>
      <p:sp>
        <p:nvSpPr>
          <p:cNvPr id="152" name="Google Shape;152;p2"/>
          <p:cNvSpPr/>
          <p:nvPr/>
        </p:nvSpPr>
        <p:spPr>
          <a:xfrm>
            <a:off x="5661653" y="5093498"/>
            <a:ext cx="111258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Maxent</a:t>
            </a:r>
            <a:endParaRPr sz="1800">
              <a:solidFill>
                <a:schemeClr val="dk1"/>
              </a:solidFill>
              <a:latin typeface="Quattrocento Sans"/>
              <a:ea typeface="Quattrocento Sans"/>
              <a:cs typeface="Quattrocento Sans"/>
              <a:sym typeface="Quattrocento Sans"/>
            </a:endParaRPr>
          </a:p>
        </p:txBody>
      </p:sp>
      <p:sp>
        <p:nvSpPr>
          <p:cNvPr id="153" name="Google Shape;153;p2"/>
          <p:cNvSpPr/>
          <p:nvPr/>
        </p:nvSpPr>
        <p:spPr>
          <a:xfrm>
            <a:off x="5660161" y="5971348"/>
            <a:ext cx="11155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LSTM</a:t>
            </a:r>
            <a:endParaRPr sz="1800">
              <a:solidFill>
                <a:schemeClr val="dk1"/>
              </a:solidFill>
              <a:latin typeface="Quattrocento Sans"/>
              <a:ea typeface="Quattrocento Sans"/>
              <a:cs typeface="Quattrocento Sans"/>
              <a:sym typeface="Quattrocento Sans"/>
            </a:endParaRPr>
          </a:p>
        </p:txBody>
      </p:sp>
      <p:sp>
        <p:nvSpPr>
          <p:cNvPr id="154" name="Google Shape;154;p2"/>
          <p:cNvSpPr/>
          <p:nvPr/>
        </p:nvSpPr>
        <p:spPr>
          <a:xfrm>
            <a:off x="7104690" y="3337800"/>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Acc</a:t>
            </a:r>
            <a:endParaRPr sz="1800">
              <a:solidFill>
                <a:schemeClr val="dk1"/>
              </a:solidFill>
              <a:latin typeface="Quattrocento Sans"/>
              <a:ea typeface="Quattrocento Sans"/>
              <a:cs typeface="Quattrocento Sans"/>
              <a:sym typeface="Quattrocento Sans"/>
            </a:endParaRPr>
          </a:p>
        </p:txBody>
      </p:sp>
      <p:sp>
        <p:nvSpPr>
          <p:cNvPr id="155" name="Google Shape;155;p2"/>
          <p:cNvSpPr/>
          <p:nvPr/>
        </p:nvSpPr>
        <p:spPr>
          <a:xfrm>
            <a:off x="8276295" y="3337800"/>
            <a:ext cx="499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Pre</a:t>
            </a:r>
            <a:endParaRPr sz="1800">
              <a:solidFill>
                <a:schemeClr val="dk1"/>
              </a:solidFill>
              <a:latin typeface="Quattrocento Sans"/>
              <a:ea typeface="Quattrocento Sans"/>
              <a:cs typeface="Quattrocento Sans"/>
              <a:sym typeface="Quattrocento Sans"/>
            </a:endParaRPr>
          </a:p>
        </p:txBody>
      </p:sp>
      <p:sp>
        <p:nvSpPr>
          <p:cNvPr id="156" name="Google Shape;156;p2"/>
          <p:cNvSpPr/>
          <p:nvPr/>
        </p:nvSpPr>
        <p:spPr>
          <a:xfrm>
            <a:off x="9307825" y="3337800"/>
            <a:ext cx="807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Recall</a:t>
            </a:r>
            <a:endParaRPr sz="1800">
              <a:solidFill>
                <a:schemeClr val="dk1"/>
              </a:solidFill>
              <a:latin typeface="Quattrocento Sans"/>
              <a:ea typeface="Quattrocento Sans"/>
              <a:cs typeface="Quattrocento Sans"/>
              <a:sym typeface="Quattrocento Sans"/>
            </a:endParaRPr>
          </a:p>
        </p:txBody>
      </p:sp>
      <p:sp>
        <p:nvSpPr>
          <p:cNvPr id="157" name="Google Shape;157;p2"/>
          <p:cNvSpPr/>
          <p:nvPr/>
        </p:nvSpPr>
        <p:spPr>
          <a:xfrm>
            <a:off x="10645441" y="3337800"/>
            <a:ext cx="3738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F1</a:t>
            </a:r>
            <a:endParaRPr sz="1800">
              <a:solidFill>
                <a:schemeClr val="dk1"/>
              </a:solidFill>
              <a:latin typeface="Quattrocento Sans"/>
              <a:ea typeface="Quattrocento Sans"/>
              <a:cs typeface="Quattrocento Sans"/>
              <a:sym typeface="Quattrocento Sans"/>
            </a:endParaRPr>
          </a:p>
        </p:txBody>
      </p:sp>
      <p:pic>
        <p:nvPicPr>
          <p:cNvPr descr="File, import icon - Free download on Iconfinder" id="158" name="Google Shape;158;p2"/>
          <p:cNvPicPr preferRelativeResize="0"/>
          <p:nvPr/>
        </p:nvPicPr>
        <p:blipFill rotWithShape="1">
          <a:blip r:embed="rId5">
            <a:alphaModFix/>
          </a:blip>
          <a:srcRect b="0" l="0" r="0" t="0"/>
          <a:stretch/>
        </p:blipFill>
        <p:spPr>
          <a:xfrm>
            <a:off x="5947465" y="3248146"/>
            <a:ext cx="548640" cy="548640"/>
          </a:xfrm>
          <a:prstGeom prst="rect">
            <a:avLst/>
          </a:prstGeom>
          <a:noFill/>
          <a:ln>
            <a:noFill/>
          </a:ln>
        </p:spPr>
      </p:pic>
      <p:sp>
        <p:nvSpPr>
          <p:cNvPr id="159" name="Google Shape;159;p2"/>
          <p:cNvSpPr txBox="1"/>
          <p:nvPr/>
        </p:nvSpPr>
        <p:spPr>
          <a:xfrm>
            <a:off x="6938303" y="4200260"/>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60" name="Google Shape;160;p2"/>
          <p:cNvSpPr txBox="1"/>
          <p:nvPr/>
        </p:nvSpPr>
        <p:spPr>
          <a:xfrm>
            <a:off x="6938303" y="5078109"/>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grpSp>
        <p:nvGrpSpPr>
          <p:cNvPr id="161" name="Google Shape;161;p2"/>
          <p:cNvGrpSpPr/>
          <p:nvPr/>
        </p:nvGrpSpPr>
        <p:grpSpPr>
          <a:xfrm>
            <a:off x="8091569" y="4198230"/>
            <a:ext cx="3175031" cy="404171"/>
            <a:chOff x="8091569" y="4161788"/>
            <a:chExt cx="3175031" cy="404171"/>
          </a:xfrm>
        </p:grpSpPr>
        <p:sp>
          <p:nvSpPr>
            <p:cNvPr id="162" name="Google Shape;162;p2"/>
            <p:cNvSpPr txBox="1"/>
            <p:nvPr/>
          </p:nvSpPr>
          <p:spPr>
            <a:xfrm>
              <a:off x="8091569" y="4165849"/>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63" name="Google Shape;163;p2"/>
            <p:cNvSpPr txBox="1"/>
            <p:nvPr/>
          </p:nvSpPr>
          <p:spPr>
            <a:xfrm>
              <a:off x="9244835" y="4161788"/>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64" name="Google Shape;164;p2"/>
            <p:cNvSpPr txBox="1"/>
            <p:nvPr/>
          </p:nvSpPr>
          <p:spPr>
            <a:xfrm>
              <a:off x="10398102" y="4162616"/>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grpSp>
      <p:sp>
        <p:nvSpPr>
          <p:cNvPr id="165" name="Google Shape;165;p2"/>
          <p:cNvSpPr txBox="1"/>
          <p:nvPr/>
        </p:nvSpPr>
        <p:spPr>
          <a:xfrm>
            <a:off x="8093791" y="5078109"/>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66" name="Google Shape;166;p2"/>
          <p:cNvSpPr txBox="1"/>
          <p:nvPr/>
        </p:nvSpPr>
        <p:spPr>
          <a:xfrm>
            <a:off x="9247057" y="5078109"/>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67" name="Google Shape;167;p2"/>
          <p:cNvSpPr txBox="1"/>
          <p:nvPr/>
        </p:nvSpPr>
        <p:spPr>
          <a:xfrm>
            <a:off x="10400324" y="5078109"/>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grpSp>
        <p:nvGrpSpPr>
          <p:cNvPr id="168" name="Google Shape;168;p2"/>
          <p:cNvGrpSpPr/>
          <p:nvPr/>
        </p:nvGrpSpPr>
        <p:grpSpPr>
          <a:xfrm>
            <a:off x="6938303" y="5951520"/>
            <a:ext cx="4328297" cy="408989"/>
            <a:chOff x="6938303" y="5917487"/>
            <a:chExt cx="4328297" cy="408989"/>
          </a:xfrm>
        </p:grpSpPr>
        <p:sp>
          <p:nvSpPr>
            <p:cNvPr id="169" name="Google Shape;169;p2"/>
            <p:cNvSpPr txBox="1"/>
            <p:nvPr/>
          </p:nvSpPr>
          <p:spPr>
            <a:xfrm>
              <a:off x="6938303" y="5917487"/>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70" name="Google Shape;170;p2"/>
            <p:cNvSpPr txBox="1"/>
            <p:nvPr/>
          </p:nvSpPr>
          <p:spPr>
            <a:xfrm>
              <a:off x="8091569" y="5926366"/>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71" name="Google Shape;171;p2"/>
            <p:cNvSpPr txBox="1"/>
            <p:nvPr/>
          </p:nvSpPr>
          <p:spPr>
            <a:xfrm>
              <a:off x="9244835" y="5922305"/>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sp>
          <p:nvSpPr>
            <p:cNvPr id="172" name="Google Shape;172;p2"/>
            <p:cNvSpPr txBox="1"/>
            <p:nvPr/>
          </p:nvSpPr>
          <p:spPr>
            <a:xfrm>
              <a:off x="10398102" y="5923133"/>
              <a:ext cx="86849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0.63</a:t>
              </a:r>
              <a:endParaRPr sz="20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p:nvPr/>
        </p:nvSpPr>
        <p:spPr>
          <a:xfrm>
            <a:off x="-4997" y="2148840"/>
            <a:ext cx="12192000" cy="47091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3"/>
          <p:cNvSpPr/>
          <p:nvPr/>
        </p:nvSpPr>
        <p:spPr>
          <a:xfrm>
            <a:off x="4381500" y="4601258"/>
            <a:ext cx="3429000" cy="1984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3"/>
          <p:cNvSpPr/>
          <p:nvPr/>
        </p:nvSpPr>
        <p:spPr>
          <a:xfrm>
            <a:off x="7980764" y="4601258"/>
            <a:ext cx="3429000" cy="1984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0" name="Google Shape;180;p3"/>
          <p:cNvGrpSpPr/>
          <p:nvPr/>
        </p:nvGrpSpPr>
        <p:grpSpPr>
          <a:xfrm>
            <a:off x="4374004" y="6083138"/>
            <a:ext cx="3433997" cy="502856"/>
            <a:chOff x="924643" y="6235538"/>
            <a:chExt cx="3433997" cy="502856"/>
          </a:xfrm>
        </p:grpSpPr>
        <p:sp>
          <p:nvSpPr>
            <p:cNvPr id="181" name="Google Shape;181;p3"/>
            <p:cNvSpPr/>
            <p:nvPr/>
          </p:nvSpPr>
          <p:spPr>
            <a:xfrm>
              <a:off x="924643" y="6235538"/>
              <a:ext cx="3433997" cy="50285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
            <p:cNvSpPr txBox="1"/>
            <p:nvPr/>
          </p:nvSpPr>
          <p:spPr>
            <a:xfrm>
              <a:off x="2182400" y="6302300"/>
              <a:ext cx="187649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63%</a:t>
              </a:r>
              <a:endParaRPr sz="1800">
                <a:solidFill>
                  <a:schemeClr val="dk1"/>
                </a:solidFill>
                <a:latin typeface="Quattrocento Sans"/>
                <a:ea typeface="Quattrocento Sans"/>
                <a:cs typeface="Quattrocento Sans"/>
                <a:sym typeface="Quattrocento Sans"/>
              </a:endParaRPr>
            </a:p>
          </p:txBody>
        </p:sp>
      </p:grpSp>
      <p:grpSp>
        <p:nvGrpSpPr>
          <p:cNvPr id="183" name="Google Shape;183;p3"/>
          <p:cNvGrpSpPr/>
          <p:nvPr/>
        </p:nvGrpSpPr>
        <p:grpSpPr>
          <a:xfrm>
            <a:off x="7975765" y="6083138"/>
            <a:ext cx="3433997" cy="502856"/>
            <a:chOff x="7975765" y="6083138"/>
            <a:chExt cx="3433997" cy="502856"/>
          </a:xfrm>
        </p:grpSpPr>
        <p:sp>
          <p:nvSpPr>
            <p:cNvPr id="184" name="Google Shape;184;p3"/>
            <p:cNvSpPr/>
            <p:nvPr/>
          </p:nvSpPr>
          <p:spPr>
            <a:xfrm>
              <a:off x="7975765" y="6083138"/>
              <a:ext cx="3433997" cy="50285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3"/>
            <p:cNvSpPr txBox="1"/>
            <p:nvPr/>
          </p:nvSpPr>
          <p:spPr>
            <a:xfrm>
              <a:off x="9233522" y="6149900"/>
              <a:ext cx="187649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63%</a:t>
              </a:r>
              <a:endParaRPr sz="1800">
                <a:solidFill>
                  <a:schemeClr val="dk1"/>
                </a:solidFill>
                <a:latin typeface="Quattrocento Sans"/>
                <a:ea typeface="Quattrocento Sans"/>
                <a:cs typeface="Quattrocento Sans"/>
                <a:sym typeface="Quattrocento Sans"/>
              </a:endParaRPr>
            </a:p>
          </p:txBody>
        </p:sp>
      </p:grpSp>
      <p:sp>
        <p:nvSpPr>
          <p:cNvPr id="186" name="Google Shape;186;p3"/>
          <p:cNvSpPr/>
          <p:nvPr/>
        </p:nvSpPr>
        <p:spPr>
          <a:xfrm>
            <a:off x="772241" y="4601258"/>
            <a:ext cx="3429000" cy="19847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3"/>
          <p:cNvSpPr/>
          <p:nvPr/>
        </p:nvSpPr>
        <p:spPr>
          <a:xfrm>
            <a:off x="4376503" y="6086206"/>
            <a:ext cx="960519" cy="49978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3"/>
          <p:cNvSpPr/>
          <p:nvPr/>
        </p:nvSpPr>
        <p:spPr>
          <a:xfrm>
            <a:off x="4374005" y="6165289"/>
            <a:ext cx="9605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Quattrocento Sans"/>
                <a:ea typeface="Quattrocento Sans"/>
                <a:cs typeface="Quattrocento Sans"/>
                <a:sym typeface="Quattrocento Sans"/>
              </a:rPr>
              <a:t>Accuracy</a:t>
            </a:r>
            <a:endParaRPr sz="1600">
              <a:solidFill>
                <a:schemeClr val="dk1"/>
              </a:solidFill>
              <a:latin typeface="Quattrocento Sans"/>
              <a:ea typeface="Quattrocento Sans"/>
              <a:cs typeface="Quattrocento Sans"/>
              <a:sym typeface="Quattrocento Sans"/>
            </a:endParaRPr>
          </a:p>
        </p:txBody>
      </p:sp>
      <p:grpSp>
        <p:nvGrpSpPr>
          <p:cNvPr id="189" name="Google Shape;189;p3"/>
          <p:cNvGrpSpPr/>
          <p:nvPr/>
        </p:nvGrpSpPr>
        <p:grpSpPr>
          <a:xfrm>
            <a:off x="7969189" y="6086206"/>
            <a:ext cx="970513" cy="499788"/>
            <a:chOff x="7980764" y="6086206"/>
            <a:chExt cx="970513" cy="499788"/>
          </a:xfrm>
        </p:grpSpPr>
        <p:sp>
          <p:nvSpPr>
            <p:cNvPr id="190" name="Google Shape;190;p3"/>
            <p:cNvSpPr/>
            <p:nvPr/>
          </p:nvSpPr>
          <p:spPr>
            <a:xfrm>
              <a:off x="7990758" y="6086206"/>
              <a:ext cx="960519" cy="49978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3"/>
            <p:cNvSpPr/>
            <p:nvPr/>
          </p:nvSpPr>
          <p:spPr>
            <a:xfrm>
              <a:off x="7980764" y="6165289"/>
              <a:ext cx="9605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Quattrocento Sans"/>
                  <a:ea typeface="Quattrocento Sans"/>
                  <a:cs typeface="Quattrocento Sans"/>
                  <a:sym typeface="Quattrocento Sans"/>
                </a:rPr>
                <a:t>Accuracy</a:t>
              </a:r>
              <a:endParaRPr sz="1600">
                <a:solidFill>
                  <a:schemeClr val="dk1"/>
                </a:solidFill>
                <a:latin typeface="Quattrocento Sans"/>
                <a:ea typeface="Quattrocento Sans"/>
                <a:cs typeface="Quattrocento Sans"/>
                <a:sym typeface="Quattrocento Sans"/>
              </a:endParaRPr>
            </a:p>
          </p:txBody>
        </p:sp>
      </p:grpSp>
      <p:sp>
        <p:nvSpPr>
          <p:cNvPr id="192" name="Google Shape;192;p3"/>
          <p:cNvSpPr/>
          <p:nvPr/>
        </p:nvSpPr>
        <p:spPr>
          <a:xfrm>
            <a:off x="772243" y="6083138"/>
            <a:ext cx="3433997" cy="50285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3"/>
          <p:cNvSpPr/>
          <p:nvPr/>
        </p:nvSpPr>
        <p:spPr>
          <a:xfrm>
            <a:off x="774740" y="6086206"/>
            <a:ext cx="960519" cy="49978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3"/>
          <p:cNvSpPr/>
          <p:nvPr/>
        </p:nvSpPr>
        <p:spPr>
          <a:xfrm>
            <a:off x="3263552" y="3081528"/>
            <a:ext cx="6842560" cy="621792"/>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1" lang="en-GB" sz="2000">
                <a:solidFill>
                  <a:srgbClr val="A5A5A5"/>
                </a:solidFill>
                <a:latin typeface="Calibri"/>
                <a:ea typeface="Calibri"/>
                <a:cs typeface="Calibri"/>
                <a:sym typeface="Calibri"/>
              </a:rPr>
              <a:t>Nhập nội dung cần tìm nhãn</a:t>
            </a:r>
            <a:endParaRPr i="1" sz="1800">
              <a:solidFill>
                <a:srgbClr val="A5A5A5"/>
              </a:solidFill>
              <a:latin typeface="Calibri"/>
              <a:ea typeface="Calibri"/>
              <a:cs typeface="Calibri"/>
              <a:sym typeface="Calibri"/>
            </a:endParaRPr>
          </a:p>
        </p:txBody>
      </p:sp>
      <p:pic>
        <p:nvPicPr>
          <p:cNvPr id="195" name="Google Shape;195;p3"/>
          <p:cNvPicPr preferRelativeResize="0"/>
          <p:nvPr/>
        </p:nvPicPr>
        <p:blipFill rotWithShape="1">
          <a:blip r:embed="rId3">
            <a:alphaModFix/>
          </a:blip>
          <a:srcRect b="0" l="5303" r="27383" t="0"/>
          <a:stretch/>
        </p:blipFill>
        <p:spPr>
          <a:xfrm>
            <a:off x="0" y="0"/>
            <a:ext cx="12192000" cy="1234440"/>
          </a:xfrm>
          <a:prstGeom prst="rect">
            <a:avLst/>
          </a:prstGeom>
          <a:noFill/>
          <a:ln>
            <a:noFill/>
          </a:ln>
        </p:spPr>
      </p:pic>
      <p:sp>
        <p:nvSpPr>
          <p:cNvPr id="196" name="Google Shape;196;p3"/>
          <p:cNvSpPr/>
          <p:nvPr/>
        </p:nvSpPr>
        <p:spPr>
          <a:xfrm>
            <a:off x="-4999"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INTRODUCE</a:t>
            </a:r>
            <a:endParaRPr sz="2000">
              <a:solidFill>
                <a:schemeClr val="dk1"/>
              </a:solidFill>
              <a:latin typeface="Quattrocento Sans"/>
              <a:ea typeface="Quattrocento Sans"/>
              <a:cs typeface="Quattrocento Sans"/>
              <a:sym typeface="Quattrocento Sans"/>
            </a:endParaRPr>
          </a:p>
        </p:txBody>
      </p:sp>
      <p:sp>
        <p:nvSpPr>
          <p:cNvPr id="197" name="Google Shape;197;p3"/>
          <p:cNvSpPr/>
          <p:nvPr/>
        </p:nvSpPr>
        <p:spPr>
          <a:xfrm>
            <a:off x="2283501"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PREVIEW</a:t>
            </a:r>
            <a:endParaRPr sz="2000">
              <a:solidFill>
                <a:schemeClr val="dk1"/>
              </a:solidFill>
              <a:latin typeface="Quattrocento Sans"/>
              <a:ea typeface="Quattrocento Sans"/>
              <a:cs typeface="Quattrocento Sans"/>
              <a:sym typeface="Quattrocento Sans"/>
            </a:endParaRPr>
          </a:p>
        </p:txBody>
      </p:sp>
      <p:cxnSp>
        <p:nvCxnSpPr>
          <p:cNvPr id="198" name="Google Shape;198;p3"/>
          <p:cNvCxnSpPr/>
          <p:nvPr/>
        </p:nvCxnSpPr>
        <p:spPr>
          <a:xfrm>
            <a:off x="2282251" y="1325880"/>
            <a:ext cx="0" cy="731520"/>
          </a:xfrm>
          <a:prstGeom prst="straightConnector1">
            <a:avLst/>
          </a:prstGeom>
          <a:noFill/>
          <a:ln cap="flat" cmpd="sng" w="9525">
            <a:solidFill>
              <a:srgbClr val="7F7F7F"/>
            </a:solidFill>
            <a:prstDash val="solid"/>
            <a:miter lim="800000"/>
            <a:headEnd len="sm" w="sm" type="none"/>
            <a:tailEnd len="sm" w="sm" type="none"/>
          </a:ln>
        </p:spPr>
      </p:cxnSp>
      <p:sp>
        <p:nvSpPr>
          <p:cNvPr id="199" name="Google Shape;199;p3"/>
          <p:cNvSpPr/>
          <p:nvPr/>
        </p:nvSpPr>
        <p:spPr>
          <a:xfrm>
            <a:off x="769742" y="3081528"/>
            <a:ext cx="2323978" cy="621792"/>
          </a:xfrm>
          <a:prstGeom prst="roundRect">
            <a:avLst>
              <a:gd fmla="val 50000" name="adj"/>
            </a:avLst>
          </a:prstGeom>
          <a:solidFill>
            <a:srgbClr val="FA7D37"/>
          </a:solidFill>
          <a:ln cap="flat" cmpd="sng" w="12700">
            <a:solidFill>
              <a:srgbClr val="FA7D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Quattrocento Sans"/>
                <a:ea typeface="Quattrocento Sans"/>
                <a:cs typeface="Quattrocento Sans"/>
                <a:sym typeface="Quattrocento Sans"/>
              </a:rPr>
              <a:t>TAG FINDING</a:t>
            </a:r>
            <a:endParaRPr sz="1800">
              <a:solidFill>
                <a:schemeClr val="lt1"/>
              </a:solidFill>
              <a:latin typeface="Quattrocento Sans"/>
              <a:ea typeface="Quattrocento Sans"/>
              <a:cs typeface="Quattrocento Sans"/>
              <a:sym typeface="Quattrocento Sans"/>
            </a:endParaRPr>
          </a:p>
        </p:txBody>
      </p:sp>
      <p:sp>
        <p:nvSpPr>
          <p:cNvPr id="200" name="Google Shape;200;p3"/>
          <p:cNvSpPr/>
          <p:nvPr/>
        </p:nvSpPr>
        <p:spPr>
          <a:xfrm flipH="1">
            <a:off x="10250974" y="3081528"/>
            <a:ext cx="1161288" cy="621792"/>
          </a:xfrm>
          <a:prstGeom prst="roundRect">
            <a:avLst>
              <a:gd fmla="val 50000" name="adj"/>
            </a:avLst>
          </a:prstGeom>
          <a:solidFill>
            <a:srgbClr val="FA7D37"/>
          </a:solidFill>
          <a:ln cap="flat" cmpd="sng" w="12700">
            <a:solidFill>
              <a:srgbClr val="FA7D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01" name="Google Shape;201;p3"/>
          <p:cNvSpPr/>
          <p:nvPr/>
        </p:nvSpPr>
        <p:spPr>
          <a:xfrm>
            <a:off x="2382945" y="2417355"/>
            <a:ext cx="742611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Find Appropriate Labels For Text Using Machine Learning Methods </a:t>
            </a:r>
            <a:endParaRPr sz="2000">
              <a:solidFill>
                <a:schemeClr val="dk1"/>
              </a:solidFill>
              <a:latin typeface="Quattrocento Sans"/>
              <a:ea typeface="Quattrocento Sans"/>
              <a:cs typeface="Quattrocento Sans"/>
              <a:sym typeface="Quattrocento Sans"/>
            </a:endParaRPr>
          </a:p>
        </p:txBody>
      </p:sp>
      <p:cxnSp>
        <p:nvCxnSpPr>
          <p:cNvPr id="202" name="Google Shape;202;p3"/>
          <p:cNvCxnSpPr/>
          <p:nvPr/>
        </p:nvCxnSpPr>
        <p:spPr>
          <a:xfrm>
            <a:off x="9809056" y="2617410"/>
            <a:ext cx="2382944" cy="0"/>
          </a:xfrm>
          <a:prstGeom prst="straightConnector1">
            <a:avLst/>
          </a:prstGeom>
          <a:noFill/>
          <a:ln cap="flat" cmpd="sng" w="9525">
            <a:solidFill>
              <a:schemeClr val="dk1"/>
            </a:solidFill>
            <a:prstDash val="solid"/>
            <a:miter lim="800000"/>
            <a:headEnd len="sm" w="sm" type="none"/>
            <a:tailEnd len="sm" w="sm" type="none"/>
          </a:ln>
        </p:spPr>
      </p:cxnSp>
      <p:cxnSp>
        <p:nvCxnSpPr>
          <p:cNvPr id="203" name="Google Shape;203;p3"/>
          <p:cNvCxnSpPr/>
          <p:nvPr/>
        </p:nvCxnSpPr>
        <p:spPr>
          <a:xfrm>
            <a:off x="1" y="2617410"/>
            <a:ext cx="2382944" cy="0"/>
          </a:xfrm>
          <a:prstGeom prst="straightConnector1">
            <a:avLst/>
          </a:prstGeom>
          <a:noFill/>
          <a:ln cap="flat" cmpd="sng" w="9525">
            <a:solidFill>
              <a:schemeClr val="dk1"/>
            </a:solidFill>
            <a:prstDash val="solid"/>
            <a:miter lim="800000"/>
            <a:headEnd len="sm" w="sm" type="none"/>
            <a:tailEnd len="sm" w="sm" type="none"/>
          </a:ln>
        </p:spPr>
      </p:cxnSp>
      <p:pic>
        <p:nvPicPr>
          <p:cNvPr descr="Find, search, magnifying glass, zoom, browse, discover, view icon - Download on Iconfinder" id="204" name="Google Shape;204;p3"/>
          <p:cNvPicPr preferRelativeResize="0"/>
          <p:nvPr/>
        </p:nvPicPr>
        <p:blipFill rotWithShape="1">
          <a:blip r:embed="rId4">
            <a:alphaModFix/>
          </a:blip>
          <a:srcRect b="0" l="0" r="0" t="0"/>
          <a:stretch/>
        </p:blipFill>
        <p:spPr>
          <a:xfrm>
            <a:off x="10648738" y="3209544"/>
            <a:ext cx="365760" cy="365760"/>
          </a:xfrm>
          <a:prstGeom prst="rect">
            <a:avLst/>
          </a:prstGeom>
          <a:noFill/>
          <a:ln>
            <a:noFill/>
          </a:ln>
        </p:spPr>
      </p:pic>
      <p:sp>
        <p:nvSpPr>
          <p:cNvPr id="205" name="Google Shape;205;p3"/>
          <p:cNvSpPr/>
          <p:nvPr/>
        </p:nvSpPr>
        <p:spPr>
          <a:xfrm>
            <a:off x="4376619" y="3967623"/>
            <a:ext cx="3438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LABEL PREDICTION RESULTS</a:t>
            </a:r>
            <a:endParaRPr b="1" sz="1800">
              <a:solidFill>
                <a:schemeClr val="dk1"/>
              </a:solidFill>
              <a:latin typeface="Quattrocento Sans"/>
              <a:ea typeface="Quattrocento Sans"/>
              <a:cs typeface="Quattrocento Sans"/>
              <a:sym typeface="Quattrocento Sans"/>
            </a:endParaRPr>
          </a:p>
        </p:txBody>
      </p:sp>
      <p:sp>
        <p:nvSpPr>
          <p:cNvPr id="206" name="Google Shape;206;p3"/>
          <p:cNvSpPr/>
          <p:nvPr/>
        </p:nvSpPr>
        <p:spPr>
          <a:xfrm>
            <a:off x="4572000" y="1234440"/>
            <a:ext cx="22860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rgbClr val="FA7D37"/>
                </a:solidFill>
                <a:latin typeface="Quattrocento Sans"/>
                <a:ea typeface="Quattrocento Sans"/>
                <a:cs typeface="Quattrocento Sans"/>
                <a:sym typeface="Quattrocento Sans"/>
              </a:rPr>
              <a:t>PREDICT</a:t>
            </a:r>
            <a:endParaRPr sz="2000">
              <a:solidFill>
                <a:srgbClr val="FA7D37"/>
              </a:solidFill>
              <a:latin typeface="Quattrocento Sans"/>
              <a:ea typeface="Quattrocento Sans"/>
              <a:cs typeface="Quattrocento Sans"/>
              <a:sym typeface="Quattrocento Sans"/>
            </a:endParaRPr>
          </a:p>
        </p:txBody>
      </p:sp>
      <p:cxnSp>
        <p:nvCxnSpPr>
          <p:cNvPr id="207" name="Google Shape;207;p3"/>
          <p:cNvCxnSpPr/>
          <p:nvPr/>
        </p:nvCxnSpPr>
        <p:spPr>
          <a:xfrm>
            <a:off x="4570751" y="1325880"/>
            <a:ext cx="0" cy="731520"/>
          </a:xfrm>
          <a:prstGeom prst="straightConnector1">
            <a:avLst/>
          </a:prstGeom>
          <a:noFill/>
          <a:ln cap="flat" cmpd="sng" w="9525">
            <a:solidFill>
              <a:srgbClr val="7F7F7F"/>
            </a:solidFill>
            <a:prstDash val="solid"/>
            <a:miter lim="800000"/>
            <a:headEnd len="sm" w="sm" type="none"/>
            <a:tailEnd len="sm" w="sm" type="none"/>
          </a:ln>
        </p:spPr>
      </p:cxnSp>
      <p:cxnSp>
        <p:nvCxnSpPr>
          <p:cNvPr id="208" name="Google Shape;208;p3"/>
          <p:cNvCxnSpPr/>
          <p:nvPr/>
        </p:nvCxnSpPr>
        <p:spPr>
          <a:xfrm>
            <a:off x="2281001" y="1325880"/>
            <a:ext cx="0" cy="731520"/>
          </a:xfrm>
          <a:prstGeom prst="straightConnector1">
            <a:avLst/>
          </a:prstGeom>
          <a:noFill/>
          <a:ln cap="flat" cmpd="sng" w="9525">
            <a:solidFill>
              <a:srgbClr val="7F7F7F"/>
            </a:solidFill>
            <a:prstDash val="solid"/>
            <a:miter lim="800000"/>
            <a:headEnd len="sm" w="sm" type="none"/>
            <a:tailEnd len="sm" w="sm" type="none"/>
          </a:ln>
        </p:spPr>
      </p:cxnSp>
      <p:sp>
        <p:nvSpPr>
          <p:cNvPr id="209" name="Google Shape;209;p3"/>
          <p:cNvSpPr/>
          <p:nvPr/>
        </p:nvSpPr>
        <p:spPr>
          <a:xfrm>
            <a:off x="772240" y="4708563"/>
            <a:ext cx="342900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Support Vector Machine</a:t>
            </a:r>
            <a:endParaRPr sz="1800">
              <a:solidFill>
                <a:schemeClr val="dk1"/>
              </a:solidFill>
              <a:latin typeface="Quattrocento Sans"/>
              <a:ea typeface="Quattrocento Sans"/>
              <a:cs typeface="Quattrocento Sans"/>
              <a:sym typeface="Quattrocento Sans"/>
            </a:endParaRPr>
          </a:p>
        </p:txBody>
      </p:sp>
      <p:sp>
        <p:nvSpPr>
          <p:cNvPr id="210" name="Google Shape;210;p3"/>
          <p:cNvSpPr/>
          <p:nvPr/>
        </p:nvSpPr>
        <p:spPr>
          <a:xfrm>
            <a:off x="5539709" y="4708563"/>
            <a:ext cx="111258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Maxent</a:t>
            </a:r>
            <a:endParaRPr sz="1800">
              <a:solidFill>
                <a:schemeClr val="dk1"/>
              </a:solidFill>
              <a:latin typeface="Quattrocento Sans"/>
              <a:ea typeface="Quattrocento Sans"/>
              <a:cs typeface="Quattrocento Sans"/>
              <a:sym typeface="Quattrocento Sans"/>
            </a:endParaRPr>
          </a:p>
        </p:txBody>
      </p:sp>
      <p:sp>
        <p:nvSpPr>
          <p:cNvPr id="211" name="Google Shape;211;p3"/>
          <p:cNvSpPr/>
          <p:nvPr/>
        </p:nvSpPr>
        <p:spPr>
          <a:xfrm>
            <a:off x="7983262" y="4708563"/>
            <a:ext cx="3429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Long-Short Term Memory</a:t>
            </a:r>
            <a:endParaRPr sz="1800">
              <a:solidFill>
                <a:schemeClr val="dk1"/>
              </a:solidFill>
              <a:latin typeface="Quattrocento Sans"/>
              <a:ea typeface="Quattrocento Sans"/>
              <a:cs typeface="Quattrocento Sans"/>
              <a:sym typeface="Quattrocento Sans"/>
            </a:endParaRPr>
          </a:p>
        </p:txBody>
      </p:sp>
      <p:sp>
        <p:nvSpPr>
          <p:cNvPr id="212" name="Google Shape;212;p3"/>
          <p:cNvSpPr/>
          <p:nvPr/>
        </p:nvSpPr>
        <p:spPr>
          <a:xfrm>
            <a:off x="774741" y="6165289"/>
            <a:ext cx="9605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Quattrocento Sans"/>
                <a:ea typeface="Quattrocento Sans"/>
                <a:cs typeface="Quattrocento Sans"/>
                <a:sym typeface="Quattrocento Sans"/>
              </a:rPr>
              <a:t>Accuracy</a:t>
            </a:r>
            <a:endParaRPr sz="1600">
              <a:solidFill>
                <a:schemeClr val="dk1"/>
              </a:solidFill>
              <a:latin typeface="Quattrocento Sans"/>
              <a:ea typeface="Quattrocento Sans"/>
              <a:cs typeface="Quattrocento Sans"/>
              <a:sym typeface="Quattrocento Sans"/>
            </a:endParaRPr>
          </a:p>
        </p:txBody>
      </p:sp>
      <p:sp>
        <p:nvSpPr>
          <p:cNvPr id="213" name="Google Shape;213;p3"/>
          <p:cNvSpPr txBox="1"/>
          <p:nvPr/>
        </p:nvSpPr>
        <p:spPr>
          <a:xfrm>
            <a:off x="1548492" y="5303518"/>
            <a:ext cx="1876498"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3000">
                <a:solidFill>
                  <a:srgbClr val="FA7D37"/>
                </a:solidFill>
                <a:latin typeface="Quattrocento Sans"/>
                <a:ea typeface="Quattrocento Sans"/>
                <a:cs typeface="Quattrocento Sans"/>
                <a:sym typeface="Quattrocento Sans"/>
              </a:rPr>
              <a:t>THỜI SỰ</a:t>
            </a:r>
            <a:endParaRPr sz="3000">
              <a:solidFill>
                <a:srgbClr val="FA7D37"/>
              </a:solidFill>
              <a:latin typeface="Quattrocento Sans"/>
              <a:ea typeface="Quattrocento Sans"/>
              <a:cs typeface="Quattrocento Sans"/>
              <a:sym typeface="Quattrocento Sans"/>
            </a:endParaRPr>
          </a:p>
        </p:txBody>
      </p:sp>
      <p:sp>
        <p:nvSpPr>
          <p:cNvPr id="214" name="Google Shape;214;p3"/>
          <p:cNvSpPr txBox="1"/>
          <p:nvPr/>
        </p:nvSpPr>
        <p:spPr>
          <a:xfrm>
            <a:off x="5157751" y="5303517"/>
            <a:ext cx="1876498"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3000">
                <a:solidFill>
                  <a:srgbClr val="FA7D37"/>
                </a:solidFill>
                <a:latin typeface="Quattrocento Sans"/>
                <a:ea typeface="Quattrocento Sans"/>
                <a:cs typeface="Quattrocento Sans"/>
                <a:sym typeface="Quattrocento Sans"/>
              </a:rPr>
              <a:t>THỜI SỰ</a:t>
            </a:r>
            <a:endParaRPr sz="3000">
              <a:solidFill>
                <a:srgbClr val="FA7D37"/>
              </a:solidFill>
              <a:latin typeface="Quattrocento Sans"/>
              <a:ea typeface="Quattrocento Sans"/>
              <a:cs typeface="Quattrocento Sans"/>
              <a:sym typeface="Quattrocento Sans"/>
            </a:endParaRPr>
          </a:p>
        </p:txBody>
      </p:sp>
      <p:sp>
        <p:nvSpPr>
          <p:cNvPr id="215" name="Google Shape;215;p3"/>
          <p:cNvSpPr txBox="1"/>
          <p:nvPr/>
        </p:nvSpPr>
        <p:spPr>
          <a:xfrm>
            <a:off x="8759513" y="5303517"/>
            <a:ext cx="1876498"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3000">
                <a:solidFill>
                  <a:srgbClr val="FA7D37"/>
                </a:solidFill>
                <a:latin typeface="Quattrocento Sans"/>
                <a:ea typeface="Quattrocento Sans"/>
                <a:cs typeface="Quattrocento Sans"/>
                <a:sym typeface="Quattrocento Sans"/>
              </a:rPr>
              <a:t>THỜI SỰ</a:t>
            </a:r>
            <a:endParaRPr sz="3000">
              <a:solidFill>
                <a:srgbClr val="FA7D37"/>
              </a:solidFill>
              <a:latin typeface="Quattrocento Sans"/>
              <a:ea typeface="Quattrocento Sans"/>
              <a:cs typeface="Quattrocento Sans"/>
              <a:sym typeface="Quattrocento Sans"/>
            </a:endParaRPr>
          </a:p>
        </p:txBody>
      </p:sp>
      <p:sp>
        <p:nvSpPr>
          <p:cNvPr id="216" name="Google Shape;216;p3"/>
          <p:cNvSpPr txBox="1"/>
          <p:nvPr/>
        </p:nvSpPr>
        <p:spPr>
          <a:xfrm>
            <a:off x="2030000" y="6149900"/>
            <a:ext cx="187649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63%</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2023-12-16T16:06:05Z</dcterms:created>
  <dc:creator>PHC</dc:creator>
</cp:coreProperties>
</file>