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FF58A4-25AA-4B34-AF81-0CB7B5580676}">
  <a:tblStyle styleId="{81FF58A4-25AA-4B34-AF81-0CB7B5580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b2aa237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b2aa237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b2aa237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b2aa237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eb2aa237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eb2aa237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b2aa237c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b2aa237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b2aa237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b2aa237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b2aa237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b2aa237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b2aa237c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eb2aa237c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eb2aa23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eb2aa23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b2aa237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b2aa237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b2aa237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b2aa237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b2aa23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eb2aa23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eb2aa237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eb2aa237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eb2aa23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eb2aa23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b2aa23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b2aa23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b2aa23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b2aa23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eb2aa237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eb2aa237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007/978-3-319-48308-5_54" TargetMode="External"/><Relationship Id="rId4" Type="http://schemas.openxmlformats.org/officeDocument/2006/relationships/hyperlink" Target="https://link.springer.com/chapter/10.1007/978-3-319-48308-5_54" TargetMode="External"/><Relationship Id="rId5" Type="http://schemas.openxmlformats.org/officeDocument/2006/relationships/hyperlink" Target="https://www.wseas.org/multimedia/journals/computerresearch/2017/a045818-075.php" TargetMode="External"/><Relationship Id="rId6" Type="http://schemas.openxmlformats.org/officeDocument/2006/relationships/hyperlink" Target="https://arxiv.org/abs/1706.067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thnologue.com/guides/ethnologue200" TargetMode="External"/><Relationship Id="rId4" Type="http://schemas.openxmlformats.org/officeDocument/2006/relationships/hyperlink" Target="https://en.wikipedia.org/wiki/Arabic_scri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commons.wikimedia.org/wiki/File:Arabic_alphabet_world_distribution.png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Handwritten Arabic Characters Using Convolutional Neural Networks (CNNs)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309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Maitiu Sexton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Sep 2021</a:t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2355975" y="3435325"/>
            <a:ext cx="64764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تحديد على الحروف العربية المكتوبة بخط اليد باستخدام الشبكات العصبية التلافيفية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589775" y="2571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ماتشو سيكستون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٨ سبتمبر ٢٠٢١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50" y="0"/>
            <a:ext cx="52325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4185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CNN #1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Baseline</a:t>
            </a:r>
            <a:endParaRPr sz="24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4476350"/>
            <a:ext cx="3127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optimizer: ADAM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loss function: Categorical Cross Entropy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metric: Accuracy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169" y="500925"/>
            <a:ext cx="3898868" cy="46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883200" y="0"/>
            <a:ext cx="52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Loss: 0.8514		Accuracy: 83.13%</a:t>
            </a:r>
            <a:endParaRPr b="1" sz="200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472925"/>
            <a:ext cx="31275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34665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CNN #2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</a:t>
            </a:r>
            <a:r>
              <a:rPr baseline="-25000" lang="en" sz="2400"/>
              <a:t>2 </a:t>
            </a:r>
            <a:r>
              <a:rPr lang="en" sz="2400"/>
              <a:t>Regularization</a:t>
            </a:r>
            <a:endParaRPr sz="2400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4476350"/>
            <a:ext cx="3127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optimizer: ADAM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loss function: Categorical Cross Entropy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metric: Accuracy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883200" y="0"/>
            <a:ext cx="52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Loss: 0.5071		Accuracy: 91.85%</a:t>
            </a:r>
            <a:endParaRPr b="1" sz="20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025" y="492600"/>
            <a:ext cx="3871141" cy="4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25" y="500925"/>
            <a:ext cx="31275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CNN #3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Drop Outs</a:t>
            </a:r>
            <a:endParaRPr sz="24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4476350"/>
            <a:ext cx="3127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optimizer: ADAM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loss function: Categorical Cross Entropy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metric: Accuracy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883200" y="0"/>
            <a:ext cx="52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Loss: 0.3709		Accuracy: 93.81%</a:t>
            </a:r>
            <a:endParaRPr b="1" sz="20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399" y="500925"/>
            <a:ext cx="3868401" cy="4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34569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CNN #4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Batch Normalization</a:t>
            </a:r>
            <a:endParaRPr sz="2400"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4476350"/>
            <a:ext cx="3127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optimizer: ADAM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loss function: Categorical Cross Entropy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metric: Accuracy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883200" y="0"/>
            <a:ext cx="52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Loss: 0.2306		Accuracy: 94.17%</a:t>
            </a:r>
            <a:endParaRPr b="1" sz="20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352" y="492600"/>
            <a:ext cx="3846496" cy="4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11700" y="1301725"/>
            <a:ext cx="83199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Training full word, sentence, paragraph OCR models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Combining existing datasets to create comprehensive training (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MNIST digits,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KHATT, IFN/ENIT, HACDB)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Applying models to real life images rather than scanned written texts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1301725"/>
            <a:ext cx="41454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KHATT Database: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4 full pages of written 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some paragraphs are identical, some are up to the writer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currently has 300 writers from various backgrounds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25" y="306075"/>
            <a:ext cx="3728201" cy="46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A. El-Sawy, M. Loey, and H. EL-Bakry, “Arabic handwritten characters recognition using convolutional neural network,” WSEAS Transactions on Computer Research, vol. 5, pp. 11–19, 2017.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https://doi.org/10.1007/978-3-319-48308-5_54</a:t>
            </a:r>
            <a:r>
              <a:rPr lang="en" sz="1000"/>
              <a:t> , </a:t>
            </a:r>
            <a:r>
              <a:rPr lang="en" sz="10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https://link.springer.com/chapter/10.1007/978-3-319-48308-5_54</a:t>
            </a:r>
            <a:endParaRPr sz="10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8AB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A. El-Sawy, H. EL-Bakry, and M. Loey, “CNN for handwritten arabic digits recognition based on lenet-5,” in Proceedings of the International Conference on Advanced Intelligent Systems and Informatics 2016, vol. 533, pp. 566–575, Springer International Publishing, 2016.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https://www.wseas.org/multimedia/journals/computerresearch/2017/a045818-075.php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Loey, Mohamed, Ahmed El-Sawy, and Hazem El-Bakry. "Deep learning autoencoder approach for handwritten arabic digits recognition." arXiv preprint arXiv:1706.06720 (2017).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https://arxiv.org/abs/1706.06720</a:t>
            </a:r>
            <a:endParaRPr sz="1000"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301725"/>
            <a:ext cx="42603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Arabic Alphabet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CNN #1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CNN #2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CNN #3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CNN #4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Future Research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301725"/>
            <a:ext cx="83199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OCR (Optical Character Recognition) tech mostly Latin-based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Arabic 5th most spoken language (behind English, Mandarin, Hindi, Spanish)</a:t>
            </a:r>
            <a:r>
              <a:rPr baseline="30000" i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General OCR benefits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 entry (invoices, checks, receipts, etc.)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information extraction (passports, web scraping)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live translation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Potential applications to other languages</a:t>
            </a:r>
            <a:r>
              <a:rPr baseline="30000" i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7900" y="6325"/>
            <a:ext cx="852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1: </a:t>
            </a:r>
            <a:r>
              <a:rPr i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https://www.ethnologue.com/guides/ethnologue200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2: </a:t>
            </a:r>
            <a:r>
              <a:rPr i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https://en.wikipedia.org/wiki/Arabic_script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Arabic Alphabet - الأبجدية العربية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1301725"/>
            <a:ext cx="85206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Written right to left - cursive necessary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28 letters &amp; a few special characters, no capitals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Impure abjad - only some vowels written (normally)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Each letter has 4 positions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isolated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beginning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middle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Arabic Alphabet - الأبجدية العربية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3017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How ب (ba) is written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0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{81FF58A4-25AA-4B34-AF81-0CB7B5580676}</a:tableStyleId>
              </a:tblPr>
              <a:tblGrid>
                <a:gridCol w="1685950"/>
                <a:gridCol w="1685950"/>
                <a:gridCol w="1685950"/>
                <a:gridCol w="1685950"/>
                <a:gridCol w="1685950"/>
              </a:tblGrid>
              <a:tr h="9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Position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Beginning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Isolated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Written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ب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ـبـ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بـ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ب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مكت</a:t>
                      </a: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ب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“maktab”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desk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مط</a:t>
                      </a: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ب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خ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“matbakh”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kitchen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ب</a:t>
                      </a:r>
                      <a:r>
                        <a:rPr lang="en" sz="2400"/>
                        <a:t>يت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“bayt”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house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ب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ا</a:t>
                      </a: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ب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“baab”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door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Arabic Alphabet - الأبجدية العربية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3017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hello - مرحبا (merhaba)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952500" y="18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{81FF58A4-25AA-4B34-AF81-0CB7B5580676}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١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ب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ح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ر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م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Arabic Alphabet - الأبجدية العربية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13017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week - أسبوع (asbuua’)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18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{81FF58A4-25AA-4B34-AF81-0CB7B5580676}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ع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و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ب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س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أ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a’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uu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311700" y="30543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weeks - أسابيع (asaabia’)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952500" y="37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{81FF58A4-25AA-4B34-AF81-0CB7B5580676}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ع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ي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ب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ا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س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أ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a’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https://commons.wikimedia.org/wiki/File:Arabic_alphabet_world_distribution.png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050" y="3742324"/>
            <a:ext cx="1932074" cy="540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53972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1301725"/>
            <a:ext cx="85206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Very similar to MNIST digits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16,800 observations of 28 characters written by 60 participants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Each participant wrote each character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only in isolated form</a:t>
            </a:r>
            <a:r>
              <a:rPr b="1" baseline="30000" lang="en" sz="2400"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10 times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Images were scanned/processed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32x32 black/white .png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471240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*with the exception of “heh” </a:t>
            </a:r>
            <a:r>
              <a:rPr lang="en" sz="1600">
                <a:solidFill>
                  <a:schemeClr val="dk1"/>
                </a:solidFill>
              </a:rPr>
              <a:t>ه</a:t>
            </a:r>
            <a:r>
              <a:rPr lang="en" sz="1200">
                <a:solidFill>
                  <a:schemeClr val="dk1"/>
                </a:solidFill>
              </a:rPr>
              <a:t> which was written in initial form </a:t>
            </a:r>
            <a:r>
              <a:rPr lang="en" sz="1600">
                <a:solidFill>
                  <a:schemeClr val="dk1"/>
                </a:solidFill>
              </a:rPr>
              <a:t>ﻫ</a:t>
            </a:r>
            <a:r>
              <a:rPr lang="en" sz="1200">
                <a:solidFill>
                  <a:schemeClr val="dk1"/>
                </a:solidFill>
              </a:rPr>
              <a:t> (standard practice)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