
<file path=[Content_Types].xml><?xml version="1.0" encoding="utf-8"?>
<Types xmlns="http://schemas.openxmlformats.org/package/2006/content-types">
  <Default Extension="1" ContentType="image/jpeg"/>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1" r:id="rId1"/>
  </p:sldMasterIdLst>
  <p:notesMasterIdLst>
    <p:notesMasterId r:id="rId14"/>
  </p:notesMasterIdLst>
  <p:sldIdLst>
    <p:sldId id="326" r:id="rId2"/>
    <p:sldId id="256" r:id="rId3"/>
    <p:sldId id="257" r:id="rId4"/>
    <p:sldId id="327" r:id="rId5"/>
    <p:sldId id="328" r:id="rId6"/>
    <p:sldId id="329" r:id="rId7"/>
    <p:sldId id="330" r:id="rId8"/>
    <p:sldId id="331" r:id="rId9"/>
    <p:sldId id="334" r:id="rId10"/>
    <p:sldId id="332" r:id="rId11"/>
    <p:sldId id="333" r:id="rId12"/>
    <p:sldId id="335" r:id="rId13"/>
  </p:sldIdLst>
  <p:sldSz cx="9144000" cy="5143500" type="screen16x9"/>
  <p:notesSz cx="6858000" cy="9144000"/>
  <p:embeddedFontLst>
    <p:embeddedFont>
      <p:font typeface="Montserrat" panose="00000500000000000000" pitchFamily="2" charset="0"/>
      <p:regular r:id="rId15"/>
      <p:bold r:id="rId16"/>
      <p:italic r:id="rId17"/>
      <p:boldItalic r:id="rId18"/>
    </p:embeddedFont>
    <p:embeddedFont>
      <p:font typeface="Montserrat Medium" panose="00000600000000000000" pitchFamily="2" charset="0"/>
      <p:regular r:id="rId19"/>
      <p:bold r:id="rId20"/>
      <p:italic r:id="rId21"/>
      <p:boldItalic r:id="rId22"/>
    </p:embeddedFont>
    <p:embeddedFont>
      <p:font typeface="Playfair Display"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34C5A98-B20D-4C30-9ED2-040EE121727D}">
  <a:tblStyle styleId="{D34C5A98-B20D-4C30-9ED2-040EE121727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393"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f3cfcb53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f3cfcb53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31227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0" y="1124700"/>
            <a:ext cx="9144000" cy="28941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171500" y="1516975"/>
            <a:ext cx="6801000" cy="1440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4300"/>
              <a:buFont typeface="Playfair Display"/>
              <a:buNone/>
              <a:defRPr sz="4300" b="1">
                <a:solidFill>
                  <a:schemeClr val="lt1"/>
                </a:solidFill>
                <a:latin typeface="Playfair Display"/>
                <a:ea typeface="Playfair Display"/>
                <a:cs typeface="Playfair Display"/>
                <a:sym typeface="Playfair Display"/>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390650" y="2957225"/>
            <a:ext cx="63627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900"/>
              <a:buFont typeface="Montserrat Medium"/>
              <a:buNone/>
              <a:defRPr>
                <a:solidFill>
                  <a:schemeClr val="lt1"/>
                </a:solidFill>
                <a:latin typeface="Montserrat Medium"/>
                <a:ea typeface="Montserrat Medium"/>
                <a:cs typeface="Montserrat Medium"/>
                <a:sym typeface="Montserrat Medium"/>
              </a:defRPr>
            </a:lvl1pPr>
            <a:lvl2pPr lvl="1"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2pPr>
            <a:lvl3pPr lvl="2"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3pPr>
            <a:lvl4pPr lvl="3"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4pPr>
            <a:lvl5pPr lvl="4"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5pPr>
            <a:lvl6pPr lvl="5"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6pPr>
            <a:lvl7pPr lvl="6"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7pPr>
            <a:lvl8pPr lvl="7"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8pPr>
            <a:lvl9pPr lvl="8"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4" name="Google Shape;14;p2"/>
          <p:cNvSpPr/>
          <p:nvPr/>
        </p:nvSpPr>
        <p:spPr>
          <a:xfrm rot="5400000">
            <a:off x="-667200" y="3755238"/>
            <a:ext cx="20553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7092600" y="947875"/>
            <a:ext cx="2051400" cy="3519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3900" y="361950"/>
            <a:ext cx="6448200" cy="591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25" name="Google Shape;25;p4"/>
          <p:cNvSpPr txBox="1">
            <a:spLocks noGrp="1"/>
          </p:cNvSpPr>
          <p:nvPr>
            <p:ph type="body" idx="1"/>
          </p:nvPr>
        </p:nvSpPr>
        <p:spPr>
          <a:xfrm>
            <a:off x="723900" y="953775"/>
            <a:ext cx="7696200" cy="36150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5"/>
              </a:buClr>
              <a:buSzPts val="1200"/>
              <a:buAutoNum type="arabicPeriod"/>
              <a:defRPr sz="1100">
                <a:solidFill>
                  <a:srgbClr val="000000"/>
                </a:solidFill>
              </a:defRPr>
            </a:lvl1pPr>
            <a:lvl2pPr marL="914400" lvl="1" indent="-304800">
              <a:spcBef>
                <a:spcPts val="1600"/>
              </a:spcBef>
              <a:spcAft>
                <a:spcPts val="0"/>
              </a:spcAft>
              <a:buClr>
                <a:srgbClr val="000000"/>
              </a:buClr>
              <a:buSzPts val="1200"/>
              <a:buAutoNum type="alphaLcPeriod"/>
              <a:defRPr>
                <a:solidFill>
                  <a:srgbClr val="000000"/>
                </a:solidFill>
              </a:defRPr>
            </a:lvl2pPr>
            <a:lvl3pPr marL="1371600" lvl="2" indent="-304800">
              <a:spcBef>
                <a:spcPts val="1600"/>
              </a:spcBef>
              <a:spcAft>
                <a:spcPts val="0"/>
              </a:spcAft>
              <a:buClr>
                <a:srgbClr val="000000"/>
              </a:buClr>
              <a:buSzPts val="1200"/>
              <a:buAutoNum type="romanLcPeriod"/>
              <a:defRPr>
                <a:solidFill>
                  <a:srgbClr val="000000"/>
                </a:solidFill>
              </a:defRPr>
            </a:lvl3pPr>
            <a:lvl4pPr marL="1828800" lvl="3" indent="-304800">
              <a:spcBef>
                <a:spcPts val="1600"/>
              </a:spcBef>
              <a:spcAft>
                <a:spcPts val="0"/>
              </a:spcAft>
              <a:buClr>
                <a:srgbClr val="000000"/>
              </a:buClr>
              <a:buSzPts val="1200"/>
              <a:buAutoNum type="arabicPeriod"/>
              <a:defRPr>
                <a:solidFill>
                  <a:srgbClr val="000000"/>
                </a:solidFill>
              </a:defRPr>
            </a:lvl4pPr>
            <a:lvl5pPr marL="2286000" lvl="4" indent="-304800">
              <a:spcBef>
                <a:spcPts val="1600"/>
              </a:spcBef>
              <a:spcAft>
                <a:spcPts val="0"/>
              </a:spcAft>
              <a:buClr>
                <a:srgbClr val="000000"/>
              </a:buClr>
              <a:buSzPts val="1200"/>
              <a:buAutoNum type="alphaLcPeriod"/>
              <a:defRPr>
                <a:solidFill>
                  <a:srgbClr val="000000"/>
                </a:solidFill>
              </a:defRPr>
            </a:lvl5pPr>
            <a:lvl6pPr marL="2743200" lvl="5" indent="-304800">
              <a:spcBef>
                <a:spcPts val="1600"/>
              </a:spcBef>
              <a:spcAft>
                <a:spcPts val="0"/>
              </a:spcAft>
              <a:buClr>
                <a:srgbClr val="000000"/>
              </a:buClr>
              <a:buSzPts val="1200"/>
              <a:buAutoNum type="romanLcPeriod"/>
              <a:defRPr>
                <a:solidFill>
                  <a:srgbClr val="000000"/>
                </a:solidFill>
              </a:defRPr>
            </a:lvl6pPr>
            <a:lvl7pPr marL="3200400" lvl="6" indent="-304800">
              <a:spcBef>
                <a:spcPts val="1600"/>
              </a:spcBef>
              <a:spcAft>
                <a:spcPts val="0"/>
              </a:spcAft>
              <a:buClr>
                <a:srgbClr val="000000"/>
              </a:buClr>
              <a:buSzPts val="1200"/>
              <a:buAutoNum type="arabicPeriod"/>
              <a:defRPr>
                <a:solidFill>
                  <a:srgbClr val="000000"/>
                </a:solidFill>
              </a:defRPr>
            </a:lvl7pPr>
            <a:lvl8pPr marL="3657600" lvl="7" indent="-304800">
              <a:spcBef>
                <a:spcPts val="1600"/>
              </a:spcBef>
              <a:spcAft>
                <a:spcPts val="0"/>
              </a:spcAft>
              <a:buClr>
                <a:srgbClr val="000000"/>
              </a:buClr>
              <a:buSzPts val="1200"/>
              <a:buAutoNum type="alphaLcPeriod"/>
              <a:defRPr>
                <a:solidFill>
                  <a:srgbClr val="000000"/>
                </a:solidFill>
              </a:defRPr>
            </a:lvl8pPr>
            <a:lvl9pPr marL="4114800" lvl="8" indent="-304800">
              <a:spcBef>
                <a:spcPts val="1600"/>
              </a:spcBef>
              <a:spcAft>
                <a:spcPts val="1600"/>
              </a:spcAft>
              <a:buClr>
                <a:srgbClr val="000000"/>
              </a:buClr>
              <a:buSzPts val="1200"/>
              <a:buAutoNum type="romanLcPeriod"/>
              <a:defRPr>
                <a:solidFill>
                  <a:srgbClr val="000000"/>
                </a:solidFill>
              </a:defRPr>
            </a:lvl9pPr>
          </a:lstStyle>
          <a:p>
            <a:endParaRPr/>
          </a:p>
        </p:txBody>
      </p:sp>
      <p:sp>
        <p:nvSpPr>
          <p:cNvPr id="26" name="Google Shape;2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41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3_1">
    <p:spTree>
      <p:nvGrpSpPr>
        <p:cNvPr id="1" name="Shape 411"/>
        <p:cNvGrpSpPr/>
        <p:nvPr/>
      </p:nvGrpSpPr>
      <p:grpSpPr>
        <a:xfrm>
          <a:off x="0" y="0"/>
          <a:ext cx="0" cy="0"/>
          <a:chOff x="0" y="0"/>
          <a:chExt cx="0" cy="0"/>
        </a:xfrm>
      </p:grpSpPr>
      <p:sp>
        <p:nvSpPr>
          <p:cNvPr id="412" name="Google Shape;412;p58"/>
          <p:cNvSpPr/>
          <p:nvPr/>
        </p:nvSpPr>
        <p:spPr>
          <a:xfrm rot="5400000">
            <a:off x="-332550" y="4459050"/>
            <a:ext cx="1017000" cy="3519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8"/>
          <p:cNvSpPr/>
          <p:nvPr/>
        </p:nvSpPr>
        <p:spPr>
          <a:xfrm>
            <a:off x="8136300" y="4422175"/>
            <a:ext cx="10077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3_1_1">
    <p:spTree>
      <p:nvGrpSpPr>
        <p:cNvPr id="1" name="Shape 414"/>
        <p:cNvGrpSpPr/>
        <p:nvPr/>
      </p:nvGrpSpPr>
      <p:grpSpPr>
        <a:xfrm>
          <a:off x="0" y="0"/>
          <a:ext cx="0" cy="0"/>
          <a:chOff x="0" y="0"/>
          <a:chExt cx="0" cy="0"/>
        </a:xfrm>
      </p:grpSpPr>
      <p:sp>
        <p:nvSpPr>
          <p:cNvPr id="415" name="Google Shape;415;p59"/>
          <p:cNvSpPr/>
          <p:nvPr/>
        </p:nvSpPr>
        <p:spPr>
          <a:xfrm rot="10800000">
            <a:off x="-12" y="4791475"/>
            <a:ext cx="3183600" cy="3519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9"/>
          <p:cNvSpPr/>
          <p:nvPr/>
        </p:nvSpPr>
        <p:spPr>
          <a:xfrm rot="5400000">
            <a:off x="8276850" y="143125"/>
            <a:ext cx="10077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13_1_1_1">
    <p:spTree>
      <p:nvGrpSpPr>
        <p:cNvPr id="1" name="Shape 417"/>
        <p:cNvGrpSpPr/>
        <p:nvPr/>
      </p:nvGrpSpPr>
      <p:grpSpPr>
        <a:xfrm>
          <a:off x="0" y="0"/>
          <a:ext cx="0" cy="0"/>
          <a:chOff x="0" y="0"/>
          <a:chExt cx="0" cy="0"/>
        </a:xfrm>
      </p:grpSpPr>
      <p:sp>
        <p:nvSpPr>
          <p:cNvPr id="418" name="Google Shape;418;p60"/>
          <p:cNvSpPr/>
          <p:nvPr/>
        </p:nvSpPr>
        <p:spPr>
          <a:xfrm rot="10800000">
            <a:off x="7088700" y="-125"/>
            <a:ext cx="2055300" cy="7212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0"/>
          <p:cNvSpPr/>
          <p:nvPr/>
        </p:nvSpPr>
        <p:spPr>
          <a:xfrm rot="5400000">
            <a:off x="7942350" y="3941850"/>
            <a:ext cx="2051400" cy="3519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4">
  <p:cSld name="CUSTOM_13_1_1_1_1">
    <p:spTree>
      <p:nvGrpSpPr>
        <p:cNvPr id="1" name="Shape 420"/>
        <p:cNvGrpSpPr/>
        <p:nvPr/>
      </p:nvGrpSpPr>
      <p:grpSpPr>
        <a:xfrm>
          <a:off x="0" y="0"/>
          <a:ext cx="0" cy="0"/>
          <a:chOff x="0" y="0"/>
          <a:chExt cx="0" cy="0"/>
        </a:xfrm>
      </p:grpSpPr>
      <p:sp>
        <p:nvSpPr>
          <p:cNvPr id="421" name="Google Shape;421;p61"/>
          <p:cNvSpPr/>
          <p:nvPr/>
        </p:nvSpPr>
        <p:spPr>
          <a:xfrm rot="10800000">
            <a:off x="0" y="4422181"/>
            <a:ext cx="31896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1"/>
          <p:cNvSpPr/>
          <p:nvPr/>
        </p:nvSpPr>
        <p:spPr>
          <a:xfrm>
            <a:off x="7092600" y="0"/>
            <a:ext cx="2051400" cy="3519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layfair Display"/>
              <a:buNone/>
              <a:defRPr sz="28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Montserrat"/>
              <a:buChar char="●"/>
              <a:defRPr sz="1800">
                <a:solidFill>
                  <a:schemeClr val="dk1"/>
                </a:solidFill>
                <a:latin typeface="Montserrat"/>
                <a:ea typeface="Montserrat"/>
                <a:cs typeface="Montserrat"/>
                <a:sym typeface="Montserrat"/>
              </a:defRPr>
            </a:lvl1pPr>
            <a:lvl2pPr marL="914400" lvl="1"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703" r:id="rId4"/>
    <p:sldLayoutId id="2147483704" r:id="rId5"/>
    <p:sldLayoutId id="2147483705" r:id="rId6"/>
    <p:sldLayoutId id="2147483706" r:id="rId7"/>
    <p:sldLayoutId id="214748370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rawpixel.com/search/light%20blue%20background" TargetMode="External"/><Relationship Id="rId2" Type="http://schemas.openxmlformats.org/officeDocument/2006/relationships/image" Target="../media/image1.1"/><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7B2115C-7550-3946-882E-6C3A34C9490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0"/>
            <a:ext cx="9144000" cy="5143500"/>
          </a:xfrm>
          <a:prstGeom prst="rect">
            <a:avLst/>
          </a:prstGeom>
        </p:spPr>
      </p:pic>
      <p:sp>
        <p:nvSpPr>
          <p:cNvPr id="9" name="TextBox 8">
            <a:extLst>
              <a:ext uri="{FF2B5EF4-FFF2-40B4-BE49-F238E27FC236}">
                <a16:creationId xmlns:a16="http://schemas.microsoft.com/office/drawing/2014/main" id="{9395CC89-0FB6-D1F8-4463-41C7EE24CA86}"/>
              </a:ext>
            </a:extLst>
          </p:cNvPr>
          <p:cNvSpPr txBox="1"/>
          <p:nvPr/>
        </p:nvSpPr>
        <p:spPr>
          <a:xfrm>
            <a:off x="1691425" y="1275008"/>
            <a:ext cx="5546502" cy="923330"/>
          </a:xfrm>
          <a:prstGeom prst="rect">
            <a:avLst/>
          </a:prstGeom>
          <a:noFill/>
        </p:spPr>
        <p:txBody>
          <a:bodyPr wrap="square" rtlCol="0">
            <a:spAutoFit/>
          </a:bodyPr>
          <a:lstStyle/>
          <a:p>
            <a:r>
              <a:rPr lang="en-US" sz="5400" dirty="0"/>
              <a:t>HACKOUT 2024</a:t>
            </a:r>
            <a:endParaRPr lang="en-IN" sz="5400" dirty="0"/>
          </a:p>
        </p:txBody>
      </p:sp>
      <p:sp>
        <p:nvSpPr>
          <p:cNvPr id="10" name="TextBox 9">
            <a:extLst>
              <a:ext uri="{FF2B5EF4-FFF2-40B4-BE49-F238E27FC236}">
                <a16:creationId xmlns:a16="http://schemas.microsoft.com/office/drawing/2014/main" id="{CDEECE74-9FFE-65EA-8C12-1A7DB57B1C66}"/>
              </a:ext>
            </a:extLst>
          </p:cNvPr>
          <p:cNvSpPr txBox="1"/>
          <p:nvPr/>
        </p:nvSpPr>
        <p:spPr>
          <a:xfrm>
            <a:off x="6040192" y="3450729"/>
            <a:ext cx="2803301" cy="1692771"/>
          </a:xfrm>
          <a:prstGeom prst="rect">
            <a:avLst/>
          </a:prstGeom>
          <a:noFill/>
        </p:spPr>
        <p:txBody>
          <a:bodyPr wrap="square" rtlCol="0">
            <a:spAutoFit/>
          </a:bodyPr>
          <a:lstStyle/>
          <a:p>
            <a:r>
              <a:rPr lang="en-US" sz="1800" i="1" dirty="0"/>
              <a:t>Team Name : Skill Issue</a:t>
            </a:r>
          </a:p>
          <a:p>
            <a:r>
              <a:rPr lang="en-IN" sz="1800" i="1" dirty="0"/>
              <a:t>1)Maitra A. </a:t>
            </a:r>
            <a:r>
              <a:rPr lang="en-IN" sz="1800" i="1" dirty="0" err="1"/>
              <a:t>Amrutiya</a:t>
            </a:r>
            <a:endParaRPr lang="en-IN" sz="1800" i="1" dirty="0"/>
          </a:p>
          <a:p>
            <a:r>
              <a:rPr lang="en-IN" sz="1800" i="1" dirty="0"/>
              <a:t>2)Megh L. Kantariya</a:t>
            </a:r>
          </a:p>
          <a:p>
            <a:r>
              <a:rPr lang="en-IN" sz="1800" i="1" dirty="0"/>
              <a:t>3)</a:t>
            </a:r>
            <a:r>
              <a:rPr lang="en-IN" sz="1800" i="1" dirty="0" err="1"/>
              <a:t>Aarykumar</a:t>
            </a:r>
            <a:r>
              <a:rPr lang="en-IN" sz="1800" i="1" dirty="0"/>
              <a:t> P. </a:t>
            </a:r>
            <a:r>
              <a:rPr lang="en-IN" sz="1800" i="1" dirty="0" err="1"/>
              <a:t>Dodiya</a:t>
            </a:r>
            <a:endParaRPr lang="en-IN" sz="1800" i="1" dirty="0"/>
          </a:p>
          <a:p>
            <a:r>
              <a:rPr lang="en-IN" sz="1800" i="1" dirty="0"/>
              <a:t>4)Aditya V. Patel</a:t>
            </a:r>
          </a:p>
          <a:p>
            <a:endParaRPr lang="en-IN" dirty="0"/>
          </a:p>
        </p:txBody>
      </p:sp>
    </p:spTree>
    <p:extLst>
      <p:ext uri="{BB962C8B-B14F-4D97-AF65-F5344CB8AC3E}">
        <p14:creationId xmlns:p14="http://schemas.microsoft.com/office/powerpoint/2010/main" val="2169607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3A639-DFE3-84BB-6B27-7BD4F60B9D78}"/>
              </a:ext>
            </a:extLst>
          </p:cNvPr>
          <p:cNvSpPr>
            <a:spLocks noGrp="1"/>
          </p:cNvSpPr>
          <p:nvPr>
            <p:ph type="title"/>
          </p:nvPr>
        </p:nvSpPr>
        <p:spPr/>
        <p:txBody>
          <a:bodyPr/>
          <a:lstStyle/>
          <a:p>
            <a:r>
              <a:rPr lang="en-US" sz="2800" dirty="0"/>
              <a:t> Need for Continuous Research  and  Development (R&amp;D):</a:t>
            </a:r>
            <a:endParaRPr lang="en-IN" dirty="0"/>
          </a:p>
        </p:txBody>
      </p:sp>
      <p:sp>
        <p:nvSpPr>
          <p:cNvPr id="3" name="Text Placeholder 2">
            <a:extLst>
              <a:ext uri="{FF2B5EF4-FFF2-40B4-BE49-F238E27FC236}">
                <a16:creationId xmlns:a16="http://schemas.microsoft.com/office/drawing/2014/main" id="{38406FAF-CAB4-7070-CD2F-5A51B8FA2430}"/>
              </a:ext>
            </a:extLst>
          </p:cNvPr>
          <p:cNvSpPr>
            <a:spLocks noGrp="1"/>
          </p:cNvSpPr>
          <p:nvPr>
            <p:ph type="body" idx="1"/>
          </p:nvPr>
        </p:nvSpPr>
        <p:spPr>
          <a:xfrm>
            <a:off x="723900" y="1305059"/>
            <a:ext cx="7696200" cy="3263716"/>
          </a:xfrm>
        </p:spPr>
        <p:txBody>
          <a:bodyPr/>
          <a:lstStyle/>
          <a:p>
            <a:pPr marL="514350" indent="-514350">
              <a:buAutoNum type="arabicPeriod"/>
            </a:pPr>
            <a:r>
              <a:rPr lang="en-US" sz="1400" u="sng" dirty="0"/>
              <a:t>I</a:t>
            </a:r>
            <a:r>
              <a:rPr lang="en-US" sz="1400" i="1" u="sng" dirty="0"/>
              <a:t>nnovation and Improvement</a:t>
            </a:r>
            <a:r>
              <a:rPr lang="en-US" sz="1400" dirty="0"/>
              <a:t>: Drives technological advancements and adapts to evolving needs.</a:t>
            </a:r>
          </a:p>
          <a:p>
            <a:pPr marL="514350" indent="-514350">
              <a:buAutoNum type="arabicPeriod"/>
            </a:pPr>
            <a:r>
              <a:rPr lang="en-US" sz="1400" i="1" u="sng" dirty="0"/>
              <a:t>Competitive Advantage</a:t>
            </a:r>
            <a:r>
              <a:rPr lang="en-US" sz="1400" dirty="0"/>
              <a:t>: Helps maintain market leadership and create unique products.</a:t>
            </a:r>
          </a:p>
          <a:p>
            <a:pPr marL="514350" indent="-514350">
              <a:buAutoNum type="arabicPeriod"/>
            </a:pPr>
            <a:r>
              <a:rPr lang="en-US" sz="1400" u="sng" dirty="0"/>
              <a:t>Problem Solving</a:t>
            </a:r>
            <a:r>
              <a:rPr lang="en-US" sz="1400" dirty="0"/>
              <a:t>: Addresses emerging issues and complex challenges.</a:t>
            </a:r>
          </a:p>
          <a:p>
            <a:pPr marL="514350" indent="-514350">
              <a:buAutoNum type="arabicPeriod"/>
            </a:pPr>
            <a:r>
              <a:rPr lang="en-US" sz="1400" i="1" u="sng" dirty="0"/>
              <a:t>Economic Growth</a:t>
            </a:r>
            <a:r>
              <a:rPr lang="en-US" sz="1400" dirty="0"/>
              <a:t>: Generates jobs and attracts investment.</a:t>
            </a:r>
          </a:p>
          <a:p>
            <a:pPr marL="514350" indent="-514350">
              <a:buAutoNum type="arabicPeriod"/>
            </a:pPr>
            <a:r>
              <a:rPr lang="en-US" sz="1400" i="1" u="sng" dirty="0"/>
              <a:t>Sustainability</a:t>
            </a:r>
            <a:r>
              <a:rPr lang="en-US" sz="1400" dirty="0"/>
              <a:t>: Develops sustainable technologies and prepares for future needs . Ongoing R&amp;D is crucial for fostering innovation, solving problems, and ensuring long-term economic and environmental sustainability.</a:t>
            </a:r>
            <a:endParaRPr lang="en-IN" sz="1400" dirty="0"/>
          </a:p>
        </p:txBody>
      </p:sp>
    </p:spTree>
    <p:extLst>
      <p:ext uri="{BB962C8B-B14F-4D97-AF65-F5344CB8AC3E}">
        <p14:creationId xmlns:p14="http://schemas.microsoft.com/office/powerpoint/2010/main" val="1448165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E53E8-F52E-C8B7-F546-7D7CF9BAFB69}"/>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01BB5208-0708-6BEE-14B8-434B7AED9337}"/>
              </a:ext>
            </a:extLst>
          </p:cNvPr>
          <p:cNvSpPr>
            <a:spLocks noGrp="1"/>
          </p:cNvSpPr>
          <p:nvPr>
            <p:ph type="body" idx="1"/>
          </p:nvPr>
        </p:nvSpPr>
        <p:spPr/>
        <p:txBody>
          <a:bodyPr/>
          <a:lstStyle/>
          <a:p>
            <a:r>
              <a:rPr lang="en-US" dirty="0"/>
              <a:t>This </a:t>
            </a:r>
            <a:r>
              <a:rPr lang="en-US" dirty="0" err="1"/>
              <a:t>powerpoint</a:t>
            </a:r>
            <a:r>
              <a:rPr lang="en-US" dirty="0"/>
              <a:t> presents the overview of the website which would help the new generation farmers in crop recommendation and </a:t>
            </a:r>
            <a:r>
              <a:rPr lang="en-US" dirty="0" err="1"/>
              <a:t>climatial</a:t>
            </a:r>
            <a:r>
              <a:rPr lang="en-US" dirty="0"/>
              <a:t> changes which would affect their crops.</a:t>
            </a:r>
            <a:endParaRPr lang="en-IN" dirty="0"/>
          </a:p>
        </p:txBody>
      </p:sp>
      <p:pic>
        <p:nvPicPr>
          <p:cNvPr id="7" name="Picture 6">
            <a:extLst>
              <a:ext uri="{FF2B5EF4-FFF2-40B4-BE49-F238E27FC236}">
                <a16:creationId xmlns:a16="http://schemas.microsoft.com/office/drawing/2014/main" id="{BE9EEA29-1FFA-21F0-070B-DAB3E4C803AD}"/>
              </a:ext>
            </a:extLst>
          </p:cNvPr>
          <p:cNvPicPr>
            <a:picLocks noChangeAspect="1"/>
          </p:cNvPicPr>
          <p:nvPr/>
        </p:nvPicPr>
        <p:blipFill>
          <a:blip r:embed="rId2"/>
          <a:stretch>
            <a:fillRect/>
          </a:stretch>
        </p:blipFill>
        <p:spPr>
          <a:xfrm>
            <a:off x="1564783" y="1790163"/>
            <a:ext cx="5867224" cy="2847299"/>
          </a:xfrm>
          <a:prstGeom prst="rect">
            <a:avLst/>
          </a:prstGeom>
        </p:spPr>
      </p:pic>
    </p:spTree>
    <p:extLst>
      <p:ext uri="{BB962C8B-B14F-4D97-AF65-F5344CB8AC3E}">
        <p14:creationId xmlns:p14="http://schemas.microsoft.com/office/powerpoint/2010/main" val="4077598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A57E0-46B1-0178-8519-4093B83C60E6}"/>
              </a:ext>
            </a:extLst>
          </p:cNvPr>
          <p:cNvSpPr>
            <a:spLocks noGrp="1"/>
          </p:cNvSpPr>
          <p:nvPr>
            <p:ph type="ctrTitle"/>
          </p:nvPr>
        </p:nvSpPr>
        <p:spPr/>
        <p:txBody>
          <a:bodyPr/>
          <a:lstStyle/>
          <a:p>
            <a:r>
              <a:rPr lang="en-US" dirty="0"/>
              <a:t>Jay Jawan Jay </a:t>
            </a:r>
            <a:r>
              <a:rPr lang="en-US" dirty="0" err="1"/>
              <a:t>Kishan</a:t>
            </a:r>
            <a:endParaRPr lang="en-IN" dirty="0"/>
          </a:p>
        </p:txBody>
      </p:sp>
      <p:sp>
        <p:nvSpPr>
          <p:cNvPr id="3" name="Subtitle 2">
            <a:extLst>
              <a:ext uri="{FF2B5EF4-FFF2-40B4-BE49-F238E27FC236}">
                <a16:creationId xmlns:a16="http://schemas.microsoft.com/office/drawing/2014/main" id="{6A04FAC5-A592-75EF-9C9B-2F831C8834A6}"/>
              </a:ext>
            </a:extLst>
          </p:cNvPr>
          <p:cNvSpPr>
            <a:spLocks noGrp="1"/>
          </p:cNvSpPr>
          <p:nvPr>
            <p:ph type="subTitle" idx="1"/>
          </p:nvPr>
        </p:nvSpPr>
        <p:spPr>
          <a:xfrm>
            <a:off x="1390650" y="5190122"/>
            <a:ext cx="6362700" cy="73043"/>
          </a:xfrm>
        </p:spPr>
        <p:txBody>
          <a:bodyPr/>
          <a:lstStyle/>
          <a:p>
            <a:endParaRPr lang="en-IN" dirty="0"/>
          </a:p>
        </p:txBody>
      </p:sp>
    </p:spTree>
    <p:extLst>
      <p:ext uri="{BB962C8B-B14F-4D97-AF65-F5344CB8AC3E}">
        <p14:creationId xmlns:p14="http://schemas.microsoft.com/office/powerpoint/2010/main" val="3195887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36"/>
        <p:cNvGrpSpPr/>
        <p:nvPr/>
      </p:nvGrpSpPr>
      <p:grpSpPr>
        <a:xfrm>
          <a:off x="0" y="0"/>
          <a:ext cx="0" cy="0"/>
          <a:chOff x="0" y="0"/>
          <a:chExt cx="0" cy="0"/>
        </a:xfrm>
      </p:grpSpPr>
      <p:sp>
        <p:nvSpPr>
          <p:cNvPr id="437" name="Google Shape;437;p67"/>
          <p:cNvSpPr txBox="1">
            <a:spLocks noGrp="1"/>
          </p:cNvSpPr>
          <p:nvPr>
            <p:ph type="ctrTitle"/>
          </p:nvPr>
        </p:nvSpPr>
        <p:spPr>
          <a:xfrm>
            <a:off x="1171500" y="1516975"/>
            <a:ext cx="6801000" cy="1440300"/>
          </a:xfrm>
          <a:prstGeom prst="rect">
            <a:avLst/>
          </a:prstGeom>
        </p:spPr>
        <p:txBody>
          <a:bodyPr spcFirstLastPara="1" wrap="square" lIns="91425" tIns="91425" rIns="91425" bIns="91425" anchor="b" anchorCtr="0">
            <a:noAutofit/>
          </a:bodyPr>
          <a:lstStyle/>
          <a:p>
            <a:pPr lvl="0"/>
            <a:r>
              <a:rPr lang="en-IN" dirty="0"/>
              <a:t>Climate Adaption in Agriculture</a:t>
            </a:r>
            <a:endParaRPr dirty="0"/>
          </a:p>
        </p:txBody>
      </p:sp>
      <p:sp>
        <p:nvSpPr>
          <p:cNvPr id="438" name="Google Shape;438;p67"/>
          <p:cNvSpPr txBox="1">
            <a:spLocks noGrp="1"/>
          </p:cNvSpPr>
          <p:nvPr>
            <p:ph type="subTitle" idx="1"/>
          </p:nvPr>
        </p:nvSpPr>
        <p:spPr>
          <a:xfrm rot="10800000" flipH="1" flipV="1">
            <a:off x="2871988" y="3078051"/>
            <a:ext cx="4941193" cy="73409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7"/>
                                        </p:tgtEl>
                                        <p:attrNameLst>
                                          <p:attrName>style.visibility</p:attrName>
                                        </p:attrNameLst>
                                      </p:cBhvr>
                                      <p:to>
                                        <p:strVal val="visible"/>
                                      </p:to>
                                    </p:set>
                                    <p:animEffect transition="in" filter="fade">
                                      <p:cBhvr>
                                        <p:cTn id="7" dur="2000"/>
                                        <p:tgtEl>
                                          <p:spTgt spid="43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38"/>
                                        </p:tgtEl>
                                        <p:attrNameLst>
                                          <p:attrName>style.visibility</p:attrName>
                                        </p:attrNameLst>
                                      </p:cBhvr>
                                      <p:to>
                                        <p:strVal val="visible"/>
                                      </p:to>
                                    </p:set>
                                    <p:animEffect transition="in" filter="fade">
                                      <p:cBhvr>
                                        <p:cTn id="11" dur="1300"/>
                                        <p:tgtEl>
                                          <p:spTgt spid="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8"/>
          <p:cNvSpPr txBox="1">
            <a:spLocks noGrp="1"/>
          </p:cNvSpPr>
          <p:nvPr>
            <p:ph type="title"/>
          </p:nvPr>
        </p:nvSpPr>
        <p:spPr>
          <a:xfrm>
            <a:off x="723900" y="361950"/>
            <a:ext cx="6448200" cy="59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Contents of this template</a:t>
            </a:r>
            <a:endParaRPr/>
          </a:p>
        </p:txBody>
      </p:sp>
      <p:sp>
        <p:nvSpPr>
          <p:cNvPr id="444" name="Google Shape;444;p68"/>
          <p:cNvSpPr txBox="1">
            <a:spLocks noGrp="1"/>
          </p:cNvSpPr>
          <p:nvPr>
            <p:ph type="body" idx="1"/>
          </p:nvPr>
        </p:nvSpPr>
        <p:spPr>
          <a:xfrm>
            <a:off x="723900" y="953775"/>
            <a:ext cx="7696200" cy="3615000"/>
          </a:xfrm>
          <a:prstGeom prst="rect">
            <a:avLst/>
          </a:prstGeom>
        </p:spPr>
        <p:txBody>
          <a:bodyPr spcFirstLastPara="1" wrap="square" lIns="91425" tIns="91425" rIns="91425" bIns="91425" anchor="t" anchorCtr="0">
            <a:noAutofit/>
          </a:bodyPr>
          <a:lstStyle/>
          <a:p>
            <a:pPr marL="152400" indent="0">
              <a:buNone/>
            </a:pPr>
            <a:r>
              <a:rPr lang="en-US" sz="1400" b="1" dirty="0"/>
              <a:t>1. Definition</a:t>
            </a:r>
            <a:r>
              <a:rPr lang="en-US" sz="1400" dirty="0"/>
              <a:t> : </a:t>
            </a:r>
          </a:p>
          <a:p>
            <a:pPr marL="0" indent="0">
              <a:buNone/>
            </a:pPr>
            <a:r>
              <a:rPr lang="en-US" sz="1400" dirty="0"/>
              <a:t>Climate change refers to significant, long-term changes in the average temperature, weather patterns, and other aspects of the Earth's climate system. It involves both natural processes and human activities. </a:t>
            </a:r>
          </a:p>
          <a:p>
            <a:pPr marL="0" indent="0">
              <a:buNone/>
            </a:pPr>
            <a:endParaRPr lang="en-US" sz="1400" dirty="0"/>
          </a:p>
          <a:p>
            <a:pPr marL="152400" indent="0">
              <a:buNone/>
            </a:pPr>
            <a:r>
              <a:rPr lang="en-IN" sz="1400" b="1" dirty="0"/>
              <a:t>2. Impact Of Climate Change On Agriculture </a:t>
            </a:r>
            <a:r>
              <a:rPr lang="en-IN" sz="1400" dirty="0"/>
              <a:t>: </a:t>
            </a:r>
          </a:p>
          <a:p>
            <a:pPr marL="0" indent="0">
              <a:buNone/>
            </a:pPr>
            <a:r>
              <a:rPr lang="en-US" sz="1400" dirty="0"/>
              <a:t>Temperature Changes*: Rising temperatures can alter growing seasons, potentially leading to reduced crop yields. Extreme heat can also stress plants and reduce their productivity.</a:t>
            </a:r>
          </a:p>
          <a:p>
            <a:pPr marL="0" indent="0">
              <a:buNone/>
            </a:pPr>
            <a:endParaRPr lang="en-US" sz="1400" dirty="0"/>
          </a:p>
          <a:p>
            <a:pPr marL="152400" indent="0">
              <a:buNone/>
            </a:pPr>
            <a:r>
              <a:rPr lang="en-US" sz="1400" b="1" dirty="0"/>
              <a:t>3. Importance Of Adaptation Strategies :</a:t>
            </a:r>
            <a:endParaRPr lang="en-US" sz="1400" dirty="0"/>
          </a:p>
          <a:p>
            <a:pPr marL="0" indent="0">
              <a:buNone/>
            </a:pPr>
            <a:r>
              <a:rPr lang="en-US" sz="1400" dirty="0"/>
              <a:t> Adaptation helps reduce the impact of climate change on communities, infrastructure, and ecosystems. By preparing for and responding to climate-related changes, adaptation strategies can minimize damage and disruption.</a:t>
            </a:r>
          </a:p>
          <a:p>
            <a:pPr marL="0" lvl="0" indent="0" algn="l" rtl="0">
              <a:spcBef>
                <a:spcPts val="0"/>
              </a:spcBef>
              <a:spcAft>
                <a:spcPts val="0"/>
              </a:spcAft>
              <a:buClr>
                <a:schemeClr val="dk1"/>
              </a:buClr>
              <a:buSzPts val="1100"/>
              <a:buFont typeface="Arial"/>
              <a:buNone/>
            </a:pP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39AD-0C82-19C1-3090-9CBD148B87A9}"/>
              </a:ext>
            </a:extLst>
          </p:cNvPr>
          <p:cNvSpPr>
            <a:spLocks noGrp="1"/>
          </p:cNvSpPr>
          <p:nvPr>
            <p:ph type="title"/>
          </p:nvPr>
        </p:nvSpPr>
        <p:spPr/>
        <p:txBody>
          <a:bodyPr/>
          <a:lstStyle/>
          <a:p>
            <a:r>
              <a:rPr lang="en-IN" dirty="0"/>
              <a:t> Impact Of Climate Change On Crop Yields</a:t>
            </a:r>
          </a:p>
        </p:txBody>
      </p:sp>
      <p:sp>
        <p:nvSpPr>
          <p:cNvPr id="3" name="Text Placeholder 2">
            <a:extLst>
              <a:ext uri="{FF2B5EF4-FFF2-40B4-BE49-F238E27FC236}">
                <a16:creationId xmlns:a16="http://schemas.microsoft.com/office/drawing/2014/main" id="{6FDF072E-BFA7-71D9-DAFC-AEC11941F573}"/>
              </a:ext>
            </a:extLst>
          </p:cNvPr>
          <p:cNvSpPr>
            <a:spLocks noGrp="1"/>
          </p:cNvSpPr>
          <p:nvPr>
            <p:ph type="body" idx="1"/>
          </p:nvPr>
        </p:nvSpPr>
        <p:spPr>
          <a:xfrm>
            <a:off x="723900" y="1266423"/>
            <a:ext cx="7696200" cy="3302352"/>
          </a:xfrm>
        </p:spPr>
        <p:txBody>
          <a:bodyPr/>
          <a:lstStyle/>
          <a:p>
            <a:pPr marL="0" indent="0">
              <a:buNone/>
            </a:pPr>
            <a:r>
              <a:rPr lang="en-IN" dirty="0"/>
              <a:t> </a:t>
            </a:r>
            <a:r>
              <a:rPr lang="en-US" sz="2000" b="1" dirty="0"/>
              <a:t>Problem:</a:t>
            </a:r>
          </a:p>
          <a:p>
            <a:pPr marL="0" indent="0">
              <a:buNone/>
            </a:pPr>
            <a:r>
              <a:rPr lang="en-US" sz="1200" dirty="0"/>
              <a:t>Increased frequency and intensity of temperature extremes due to climate change threaten public health, agriculture, infrastructure, and ecosystems.</a:t>
            </a:r>
          </a:p>
          <a:p>
            <a:pPr marL="0" indent="0">
              <a:buNone/>
            </a:pPr>
            <a:r>
              <a:rPr lang="en-US" sz="1200" dirty="0"/>
              <a:t>Key Issues:</a:t>
            </a:r>
          </a:p>
          <a:p>
            <a:pPr marL="514350" indent="-514350">
              <a:buAutoNum type="arabicPeriod"/>
            </a:pPr>
            <a:r>
              <a:rPr lang="en-US" sz="1200" dirty="0"/>
              <a:t>Public Health Risks: Higher heat-related illnesses and deaths; cold snaps cause hypothermia and other cold-related issues.</a:t>
            </a:r>
          </a:p>
          <a:p>
            <a:pPr marL="0" indent="0">
              <a:buNone/>
            </a:pPr>
            <a:r>
              <a:rPr lang="en-US" sz="1200" dirty="0"/>
              <a:t> 2.       Agricultural Impact: Extreme temperatures affect crop yields and livestock health.</a:t>
            </a:r>
          </a:p>
          <a:p>
            <a:pPr marL="0" indent="0">
              <a:buNone/>
            </a:pPr>
            <a:r>
              <a:rPr lang="en-US" sz="1200" dirty="0"/>
              <a:t>3.Infrastructure Strain: Damage to roads, bridges, and energy systems from temperature extremes.</a:t>
            </a:r>
          </a:p>
          <a:p>
            <a:pPr marL="0" indent="0">
              <a:buNone/>
            </a:pPr>
            <a:endParaRPr lang="en-US" sz="1200" dirty="0"/>
          </a:p>
          <a:p>
            <a:pPr marL="0" indent="0">
              <a:buNone/>
            </a:pPr>
            <a:r>
              <a:rPr lang="en-US" sz="2000" b="1" dirty="0"/>
              <a:t>Solutions:</a:t>
            </a:r>
          </a:p>
          <a:p>
            <a:pPr marL="514350" indent="-514350">
              <a:buAutoNum type="arabicPeriod"/>
            </a:pPr>
            <a:r>
              <a:rPr lang="en-US" sz="1200" dirty="0"/>
              <a:t>Public Health Measures:   - Develop early warning systems.   - Create cooling and heating centers.   - Increase health education on temperature extremes.</a:t>
            </a:r>
          </a:p>
          <a:p>
            <a:pPr marL="514350" indent="-514350">
              <a:buAutoNum type="arabicPeriod"/>
            </a:pPr>
            <a:r>
              <a:rPr lang="en-US" sz="1200" dirty="0"/>
              <a:t>Agricultural Adaptation:   - Invest in climate-resilient crops.   - Adopt adaptive farming practices.</a:t>
            </a:r>
          </a:p>
          <a:p>
            <a:pPr marL="514350" indent="-514350">
              <a:buAutoNum type="arabicPeriod"/>
            </a:pPr>
            <a:r>
              <a:rPr lang="en-US" sz="1200" dirty="0"/>
              <a:t>Infrastructure Resilience:   - Upgrade infrastructure to withstand temperature extremes.   - Incorporate heat mitigation in urban planning</a:t>
            </a:r>
          </a:p>
          <a:p>
            <a:endParaRPr lang="en-IN" dirty="0"/>
          </a:p>
        </p:txBody>
      </p:sp>
    </p:spTree>
    <p:extLst>
      <p:ext uri="{BB962C8B-B14F-4D97-AF65-F5344CB8AC3E}">
        <p14:creationId xmlns:p14="http://schemas.microsoft.com/office/powerpoint/2010/main" val="3607348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AE300-B078-FDB8-99BC-B83C710DC069}"/>
              </a:ext>
            </a:extLst>
          </p:cNvPr>
          <p:cNvSpPr>
            <a:spLocks noGrp="1"/>
          </p:cNvSpPr>
          <p:nvPr>
            <p:ph type="title"/>
          </p:nvPr>
        </p:nvSpPr>
        <p:spPr/>
        <p:txBody>
          <a:bodyPr/>
          <a:lstStyle/>
          <a:p>
            <a:r>
              <a:rPr lang="en-IN" dirty="0"/>
              <a:t>Uses Of Climate </a:t>
            </a:r>
            <a:r>
              <a:rPr lang="en-IN" dirty="0" err="1"/>
              <a:t>Modeling</a:t>
            </a:r>
            <a:r>
              <a:rPr lang="en-IN" dirty="0"/>
              <a:t> Tools</a:t>
            </a:r>
          </a:p>
        </p:txBody>
      </p:sp>
      <p:sp>
        <p:nvSpPr>
          <p:cNvPr id="3" name="Text Placeholder 2">
            <a:extLst>
              <a:ext uri="{FF2B5EF4-FFF2-40B4-BE49-F238E27FC236}">
                <a16:creationId xmlns:a16="http://schemas.microsoft.com/office/drawing/2014/main" id="{9129FD45-478C-AFCE-A144-1AC99EC1009F}"/>
              </a:ext>
            </a:extLst>
          </p:cNvPr>
          <p:cNvSpPr>
            <a:spLocks noGrp="1"/>
          </p:cNvSpPr>
          <p:nvPr>
            <p:ph type="body" idx="1"/>
          </p:nvPr>
        </p:nvSpPr>
        <p:spPr/>
        <p:txBody>
          <a:bodyPr/>
          <a:lstStyle/>
          <a:p>
            <a:r>
              <a:rPr lang="en-US" sz="1400" dirty="0"/>
              <a:t>Define Objectives:  - Identify goals (e.g., predicting climate changes, guiding policies).   - Choose appropriate models (GCMs, RCMs, impact-specific models).</a:t>
            </a:r>
          </a:p>
          <a:p>
            <a:r>
              <a:rPr lang="en-US" sz="1400" dirty="0"/>
              <a:t>Data Collection and Preparation:  - Gather and clean historical climate and socioeconomic data.   - Integrate data for comprehensive modeling.</a:t>
            </a:r>
          </a:p>
          <a:p>
            <a:r>
              <a:rPr lang="en-US" sz="1400" dirty="0"/>
              <a:t>Run the Models:  - Configure and calibrate models with relevant parameters.   - Perform simulations and validate results with historical data.</a:t>
            </a:r>
          </a:p>
          <a:p>
            <a:r>
              <a:rPr lang="en-US" sz="1400" dirty="0"/>
              <a:t>Analyze and Interpret Results:  - Evaluate and interpret model outputs.   - Visualize data through maps and graphs for clear communication.</a:t>
            </a:r>
          </a:p>
          <a:p>
            <a:r>
              <a:rPr lang="en-US" sz="1400" dirty="0"/>
              <a:t>Apply and Integrate Findings:  - Use results to inform policies and strategic planning.   - Develop and implement mitigation and adaptation strategies.</a:t>
            </a:r>
          </a:p>
          <a:p>
            <a:r>
              <a:rPr lang="en-US" sz="1400" dirty="0"/>
              <a:t>Monitor and Update:  - Compare predictions with actual observations.   - Update models and methodologies based on new data.</a:t>
            </a:r>
          </a:p>
          <a:p>
            <a:r>
              <a:rPr lang="en-US" sz="1400" dirty="0"/>
              <a:t>Promote Collaboration and Knowledge Sharing:  - Engage stakeholders and provide training.   - Share findings to support informed decision-making.</a:t>
            </a:r>
            <a:endParaRPr lang="en-IN" sz="1400" dirty="0"/>
          </a:p>
        </p:txBody>
      </p:sp>
    </p:spTree>
    <p:extLst>
      <p:ext uri="{BB962C8B-B14F-4D97-AF65-F5344CB8AC3E}">
        <p14:creationId xmlns:p14="http://schemas.microsoft.com/office/powerpoint/2010/main" val="1002170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89753-CE10-B7F8-CEA8-F197C076B738}"/>
              </a:ext>
            </a:extLst>
          </p:cNvPr>
          <p:cNvSpPr>
            <a:spLocks noGrp="1"/>
          </p:cNvSpPr>
          <p:nvPr>
            <p:ph type="title"/>
          </p:nvPr>
        </p:nvSpPr>
        <p:spPr/>
        <p:txBody>
          <a:bodyPr/>
          <a:lstStyle/>
          <a:p>
            <a:r>
              <a:rPr lang="en-IN" dirty="0"/>
              <a:t> Adjusting Farming Practice </a:t>
            </a:r>
          </a:p>
        </p:txBody>
      </p:sp>
      <p:sp>
        <p:nvSpPr>
          <p:cNvPr id="3" name="Text Placeholder 2">
            <a:extLst>
              <a:ext uri="{FF2B5EF4-FFF2-40B4-BE49-F238E27FC236}">
                <a16:creationId xmlns:a16="http://schemas.microsoft.com/office/drawing/2014/main" id="{4C684358-64E2-7C4A-7768-46A431213C4F}"/>
              </a:ext>
            </a:extLst>
          </p:cNvPr>
          <p:cNvSpPr>
            <a:spLocks noGrp="1"/>
          </p:cNvSpPr>
          <p:nvPr>
            <p:ph type="body" idx="1"/>
          </p:nvPr>
        </p:nvSpPr>
        <p:spPr/>
        <p:txBody>
          <a:bodyPr/>
          <a:lstStyle/>
          <a:p>
            <a:pPr marL="0" indent="0">
              <a:buNone/>
            </a:pPr>
            <a:r>
              <a:rPr lang="en-IN" sz="1400" dirty="0"/>
              <a:t> </a:t>
            </a:r>
            <a:r>
              <a:rPr lang="en-IN" sz="1400" b="1" dirty="0"/>
              <a:t>Changing Planting Dates And Crops Rotation </a:t>
            </a:r>
            <a:r>
              <a:rPr lang="en-IN" sz="1400" dirty="0"/>
              <a:t>:</a:t>
            </a:r>
          </a:p>
          <a:p>
            <a:pPr marL="0" indent="0">
              <a:buNone/>
            </a:pPr>
            <a:endParaRPr lang="en-IN" sz="1400" dirty="0"/>
          </a:p>
          <a:p>
            <a:pPr marL="0" indent="0">
              <a:buNone/>
            </a:pPr>
            <a:r>
              <a:rPr lang="en-US" sz="1400" dirty="0"/>
              <a:t>1.Consider Climate: Align planting with frost dates and temperature needs.</a:t>
            </a:r>
          </a:p>
          <a:p>
            <a:pPr marL="0" indent="0">
              <a:buNone/>
            </a:pPr>
            <a:r>
              <a:rPr lang="en-US" sz="1400" dirty="0"/>
              <a:t>2.Check Soil Conditions: Ensure proper warmth and moisture for the crop.</a:t>
            </a:r>
          </a:p>
          <a:p>
            <a:pPr marL="0" indent="0">
              <a:buNone/>
            </a:pPr>
            <a:r>
              <a:rPr lang="en-US" sz="1400" dirty="0"/>
              <a:t>3.Manage Pests: Adjust timing to avoid peak pest and disease periods.</a:t>
            </a:r>
          </a:p>
          <a:p>
            <a:pPr marL="0" indent="0">
              <a:buNone/>
            </a:pPr>
            <a:r>
              <a:rPr lang="en-US" sz="1400" dirty="0"/>
              <a:t>4.Follow Crop Needs: Adhere to specific planting windows for each crop.</a:t>
            </a:r>
          </a:p>
          <a:p>
            <a:pPr marL="0" indent="0">
              <a:buNone/>
            </a:pPr>
            <a:endParaRPr lang="en-US" sz="1400" dirty="0"/>
          </a:p>
          <a:p>
            <a:pPr marL="0" indent="0">
              <a:buNone/>
            </a:pPr>
            <a:r>
              <a:rPr lang="en-US" sz="1400" dirty="0"/>
              <a:t> </a:t>
            </a:r>
            <a:r>
              <a:rPr lang="en-US" sz="1400" b="1" dirty="0"/>
              <a:t>Crop Rotation</a:t>
            </a:r>
            <a:r>
              <a:rPr lang="en-US" sz="1400" dirty="0"/>
              <a:t>:</a:t>
            </a:r>
          </a:p>
          <a:p>
            <a:pPr marL="514350" indent="-514350">
              <a:buAutoNum type="arabicPeriod"/>
            </a:pPr>
            <a:r>
              <a:rPr lang="en-US" sz="1400" dirty="0"/>
              <a:t>Rotate Families: Avoid planting the same crop family in the same spot to reduce pests and diseases.</a:t>
            </a:r>
          </a:p>
          <a:p>
            <a:pPr marL="514350" indent="-514350">
              <a:buAutoNum type="arabicPeriod"/>
            </a:pPr>
            <a:r>
              <a:rPr lang="en-US" sz="1400" dirty="0"/>
              <a:t>Manage Nutrients: Use different crops to prevent nutrient depletion; legumes can enrich soil.</a:t>
            </a:r>
          </a:p>
          <a:p>
            <a:pPr marL="514350" indent="-514350">
              <a:buAutoNum type="arabicPeriod"/>
            </a:pPr>
            <a:r>
              <a:rPr lang="en-US" sz="1400" dirty="0"/>
              <a:t>Enhance Soil Health: Use deep-rooted and cover crops to improve soil structure.</a:t>
            </a:r>
          </a:p>
          <a:p>
            <a:pPr marL="514350" indent="-514350">
              <a:buAutoNum type="arabicPeriod"/>
            </a:pPr>
            <a:r>
              <a:rPr lang="en-US" sz="1400" dirty="0"/>
              <a:t>Plan Rotations: Follow a 3-4 year rotation cycle and consider companion planting for added benefits.</a:t>
            </a:r>
            <a:endParaRPr lang="en-IN" sz="1400" dirty="0"/>
          </a:p>
        </p:txBody>
      </p:sp>
    </p:spTree>
    <p:extLst>
      <p:ext uri="{BB962C8B-B14F-4D97-AF65-F5344CB8AC3E}">
        <p14:creationId xmlns:p14="http://schemas.microsoft.com/office/powerpoint/2010/main" val="411191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09255-D793-39C4-D04D-40E8EE8C11CB}"/>
              </a:ext>
            </a:extLst>
          </p:cNvPr>
          <p:cNvSpPr>
            <a:spLocks noGrp="1"/>
          </p:cNvSpPr>
          <p:nvPr>
            <p:ph type="title"/>
          </p:nvPr>
        </p:nvSpPr>
        <p:spPr/>
        <p:txBody>
          <a:bodyPr/>
          <a:lstStyle/>
          <a:p>
            <a:r>
              <a:rPr lang="en-US" dirty="0"/>
              <a:t> Planning With Climate Models </a:t>
            </a:r>
            <a:endParaRPr lang="en-IN" dirty="0"/>
          </a:p>
        </p:txBody>
      </p:sp>
      <p:sp>
        <p:nvSpPr>
          <p:cNvPr id="3" name="Text Placeholder 2">
            <a:extLst>
              <a:ext uri="{FF2B5EF4-FFF2-40B4-BE49-F238E27FC236}">
                <a16:creationId xmlns:a16="http://schemas.microsoft.com/office/drawing/2014/main" id="{A5777A7D-4376-951A-BBEE-CF45C12B24F3}"/>
              </a:ext>
            </a:extLst>
          </p:cNvPr>
          <p:cNvSpPr>
            <a:spLocks noGrp="1"/>
          </p:cNvSpPr>
          <p:nvPr>
            <p:ph type="body" idx="1"/>
          </p:nvPr>
        </p:nvSpPr>
        <p:spPr/>
        <p:txBody>
          <a:bodyPr/>
          <a:lstStyle/>
          <a:p>
            <a:r>
              <a:rPr lang="en-US" sz="1600" b="1" dirty="0"/>
              <a:t>Overview Of Climate Modeling Tools</a:t>
            </a:r>
            <a:r>
              <a:rPr lang="en-US" sz="1600" dirty="0"/>
              <a:t> :</a:t>
            </a:r>
          </a:p>
          <a:p>
            <a:pPr marL="0" indent="0">
              <a:buNone/>
            </a:pPr>
            <a:r>
              <a:rPr lang="en-US" sz="1600" dirty="0"/>
              <a:t>Climate modeling tools simulate and predict climate changes by using historical data, greenhouse gas emissions, and physical principles. Global Climate Models (GCMs) simulate large-scale climate systems, while Regional Climate Models (RCMs) provide detailed local projections. Statistical and empirical models use historical data to forecast trends, and impact models assess climate effects on sectors like agriculture. These tools help in policy development, risk assessment, and resource management. Key features include resolution, data inputs and outputs, and integration with other tools. They are supported by institutions like IPCC and NOAA and accessed through platforms like CDO and ESGF.</a:t>
            </a:r>
            <a:endParaRPr lang="en-IN" sz="1600" dirty="0"/>
          </a:p>
        </p:txBody>
      </p:sp>
    </p:spTree>
    <p:extLst>
      <p:ext uri="{BB962C8B-B14F-4D97-AF65-F5344CB8AC3E}">
        <p14:creationId xmlns:p14="http://schemas.microsoft.com/office/powerpoint/2010/main" val="77802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B92B5-5B0C-74C9-390A-387754A1B71C}"/>
              </a:ext>
            </a:extLst>
          </p:cNvPr>
          <p:cNvSpPr>
            <a:spLocks noGrp="1"/>
          </p:cNvSpPr>
          <p:nvPr>
            <p:ph type="title"/>
          </p:nvPr>
        </p:nvSpPr>
        <p:spPr/>
        <p:txBody>
          <a:bodyPr/>
          <a:lstStyle/>
          <a:p>
            <a:r>
              <a:rPr lang="en-US" sz="2800" dirty="0"/>
              <a:t>Examples of Model Outputs and Their Agricultural Applications</a:t>
            </a:r>
            <a:endParaRPr lang="en-IN" dirty="0"/>
          </a:p>
        </p:txBody>
      </p:sp>
      <p:sp>
        <p:nvSpPr>
          <p:cNvPr id="3" name="Text Placeholder 2">
            <a:extLst>
              <a:ext uri="{FF2B5EF4-FFF2-40B4-BE49-F238E27FC236}">
                <a16:creationId xmlns:a16="http://schemas.microsoft.com/office/drawing/2014/main" id="{67E74F58-5816-C91F-437E-F61FC3C88A6F}"/>
              </a:ext>
            </a:extLst>
          </p:cNvPr>
          <p:cNvSpPr>
            <a:spLocks noGrp="1"/>
          </p:cNvSpPr>
          <p:nvPr>
            <p:ph type="body" idx="1"/>
          </p:nvPr>
        </p:nvSpPr>
        <p:spPr>
          <a:xfrm>
            <a:off x="723900" y="1292179"/>
            <a:ext cx="7696200" cy="3276595"/>
          </a:xfrm>
        </p:spPr>
        <p:txBody>
          <a:bodyPr/>
          <a:lstStyle/>
          <a:p>
            <a:pPr marL="0" indent="0">
              <a:buNone/>
            </a:pPr>
            <a:endParaRPr lang="en-US" sz="1600" dirty="0"/>
          </a:p>
          <a:p>
            <a:pPr marL="0" indent="0">
              <a:buNone/>
            </a:pPr>
            <a:r>
              <a:rPr lang="en-US" sz="1600" dirty="0"/>
              <a:t>1.Temperature Projections: Helps adjust planting dates and select heat-tolerant crops.</a:t>
            </a:r>
          </a:p>
          <a:p>
            <a:pPr marL="0" indent="0">
              <a:buNone/>
            </a:pPr>
            <a:r>
              <a:rPr lang="en-US" sz="1600" dirty="0"/>
              <a:t>2.Precipitation Projections: Assists in designing irrigation systems and managing water resources.</a:t>
            </a:r>
          </a:p>
          <a:p>
            <a:pPr marL="0" indent="0">
              <a:buNone/>
            </a:pPr>
            <a:r>
              <a:rPr lang="en-US" sz="1600" dirty="0"/>
              <a:t>3.Soil Moisture Predictions : Optimizes irrigation practices and prevents waterlogging.</a:t>
            </a:r>
          </a:p>
          <a:p>
            <a:pPr marL="0" indent="0">
              <a:buNone/>
            </a:pPr>
            <a:r>
              <a:rPr lang="en-US" sz="1600" dirty="0"/>
              <a:t>4.Crop Yield Forecasts: Informs crop rotation, fertilization, and pest management strategies.</a:t>
            </a:r>
          </a:p>
          <a:p>
            <a:pPr marL="0" indent="0">
              <a:buNone/>
            </a:pPr>
            <a:r>
              <a:rPr lang="en-US" sz="1600" dirty="0"/>
              <a:t>5.Growing Season Length: Guides adjustments in planting and harvest dates.</a:t>
            </a:r>
            <a:endParaRPr lang="en-IN" sz="1600" dirty="0"/>
          </a:p>
        </p:txBody>
      </p:sp>
    </p:spTree>
    <p:extLst>
      <p:ext uri="{BB962C8B-B14F-4D97-AF65-F5344CB8AC3E}">
        <p14:creationId xmlns:p14="http://schemas.microsoft.com/office/powerpoint/2010/main" val="2293508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B366E-FB93-F83C-3B8D-72CAE2383CE3}"/>
              </a:ext>
            </a:extLst>
          </p:cNvPr>
          <p:cNvSpPr>
            <a:spLocks noGrp="1"/>
          </p:cNvSpPr>
          <p:nvPr>
            <p:ph type="title"/>
          </p:nvPr>
        </p:nvSpPr>
        <p:spPr/>
        <p:txBody>
          <a:bodyPr/>
          <a:lstStyle/>
          <a:p>
            <a:r>
              <a:rPr lang="en-US" dirty="0"/>
              <a:t> Addressing Potential Issue </a:t>
            </a:r>
            <a:endParaRPr lang="en-IN" dirty="0"/>
          </a:p>
        </p:txBody>
      </p:sp>
      <p:sp>
        <p:nvSpPr>
          <p:cNvPr id="3" name="Text Placeholder 2">
            <a:extLst>
              <a:ext uri="{FF2B5EF4-FFF2-40B4-BE49-F238E27FC236}">
                <a16:creationId xmlns:a16="http://schemas.microsoft.com/office/drawing/2014/main" id="{B4AB60C6-5C8E-A29B-4D47-E13022EDAA1A}"/>
              </a:ext>
            </a:extLst>
          </p:cNvPr>
          <p:cNvSpPr>
            <a:spLocks noGrp="1"/>
          </p:cNvSpPr>
          <p:nvPr>
            <p:ph type="body" idx="1"/>
          </p:nvPr>
        </p:nvSpPr>
        <p:spPr/>
        <p:txBody>
          <a:bodyPr/>
          <a:lstStyle/>
          <a:p>
            <a:pPr marL="0" indent="0">
              <a:buNone/>
            </a:pPr>
            <a:r>
              <a:rPr lang="en-US" sz="1600" dirty="0"/>
              <a:t> </a:t>
            </a:r>
            <a:r>
              <a:rPr lang="en-US" sz="1600" b="1" dirty="0"/>
              <a:t>Cost and Accessibility of New Technologies</a:t>
            </a:r>
            <a:r>
              <a:rPr lang="en-US" sz="1600" dirty="0"/>
              <a:t>:</a:t>
            </a:r>
          </a:p>
          <a:p>
            <a:pPr marL="0" indent="0">
              <a:buNone/>
            </a:pPr>
            <a:endParaRPr lang="en-US" sz="1600" dirty="0"/>
          </a:p>
          <a:p>
            <a:pPr marL="514350" indent="-514350">
              <a:buAutoNum type="arabicPeriod"/>
            </a:pPr>
            <a:r>
              <a:rPr lang="en-US" sz="1600" dirty="0"/>
              <a:t>Cost Factors:   - High Initial Costs: Significant upfront expenses.    Operational Costs: Ongoing maintenance and training.    Customization: Extra costs for tailored solutions.</a:t>
            </a:r>
          </a:p>
          <a:p>
            <a:pPr marL="514350" indent="-514350">
              <a:buAutoNum type="arabicPeriod"/>
            </a:pPr>
            <a:r>
              <a:rPr lang="en-US" sz="1600" dirty="0"/>
              <a:t>Accessibility Factors: - Geographic Limitations: Limited access in remote areas.   - Training Needs: Costs and availability of training and support.    Economic Barriers: High costs may limit adoption for smaller users.</a:t>
            </a:r>
          </a:p>
          <a:p>
            <a:pPr marL="514350" indent="-514350">
              <a:buAutoNum type="arabicPeriod"/>
            </a:pPr>
            <a:r>
              <a:rPr lang="en-US" sz="1600" dirty="0"/>
              <a:t>Improvement Strategies: - Financial Assistance: Subsidies and grants.    Collaborative Approaches: Shared resources and partnerships.   </a:t>
            </a:r>
          </a:p>
          <a:p>
            <a:pPr marL="514350" indent="-514350">
              <a:buAutoNum type="arabicPeriod"/>
            </a:pPr>
            <a:r>
              <a:rPr lang="en-US" sz="1600" dirty="0"/>
              <a:t>Open Source Solutions: Free or low-cost technologies.</a:t>
            </a:r>
            <a:endParaRPr lang="en-IN" sz="1600" dirty="0"/>
          </a:p>
        </p:txBody>
      </p:sp>
    </p:spTree>
    <p:extLst>
      <p:ext uri="{BB962C8B-B14F-4D97-AF65-F5344CB8AC3E}">
        <p14:creationId xmlns:p14="http://schemas.microsoft.com/office/powerpoint/2010/main" val="525024105"/>
      </p:ext>
    </p:extLst>
  </p:cSld>
  <p:clrMapOvr>
    <a:masterClrMapping/>
  </p:clrMapOvr>
</p:sld>
</file>

<file path=ppt/theme/theme1.xml><?xml version="1.0" encoding="utf-8"?>
<a:theme xmlns:a="http://schemas.openxmlformats.org/drawingml/2006/main" name="Sustainable Agriculture Project Proposal by Slidesgo">
  <a:themeElements>
    <a:clrScheme name="Simple Light">
      <a:dk1>
        <a:srgbClr val="000000"/>
      </a:dk1>
      <a:lt1>
        <a:srgbClr val="FFFFFF"/>
      </a:lt1>
      <a:dk2>
        <a:srgbClr val="666666"/>
      </a:dk2>
      <a:lt2>
        <a:srgbClr val="F4F7DA"/>
      </a:lt2>
      <a:accent1>
        <a:srgbClr val="B4BD6E"/>
      </a:accent1>
      <a:accent2>
        <a:srgbClr val="63753C"/>
      </a:accent2>
      <a:accent3>
        <a:srgbClr val="324A00"/>
      </a:accent3>
      <a:accent4>
        <a:srgbClr val="B45400"/>
      </a:accent4>
      <a:accent5>
        <a:srgbClr val="8C4303"/>
      </a:accent5>
      <a:accent6>
        <a:srgbClr val="EEFF4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1044</Words>
  <Application>Microsoft Office PowerPoint</Application>
  <PresentationFormat>On-screen Show (16:9)</PresentationFormat>
  <Paragraphs>75</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Montserrat</vt:lpstr>
      <vt:lpstr>Montserrat Medium</vt:lpstr>
      <vt:lpstr>Playfair Display</vt:lpstr>
      <vt:lpstr>Sustainable Agriculture Project Proposal by Slidesgo</vt:lpstr>
      <vt:lpstr>PowerPoint Presentation</vt:lpstr>
      <vt:lpstr>Climate Adaption in Agriculture</vt:lpstr>
      <vt:lpstr>Contents of this template</vt:lpstr>
      <vt:lpstr> Impact Of Climate Change On Crop Yields</vt:lpstr>
      <vt:lpstr>Uses Of Climate Modeling Tools</vt:lpstr>
      <vt:lpstr> Adjusting Farming Practice </vt:lpstr>
      <vt:lpstr> Planning With Climate Models </vt:lpstr>
      <vt:lpstr>Examples of Model Outputs and Their Agricultural Applications</vt:lpstr>
      <vt:lpstr> Addressing Potential Issue </vt:lpstr>
      <vt:lpstr> Need for Continuous Research  and  Development (R&amp;D):</vt:lpstr>
      <vt:lpstr>Conclusion</vt:lpstr>
      <vt:lpstr>Jay Jawan Jay Kishan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Megh Kantariya</dc:creator>
  <cp:lastModifiedBy>Megh Kantariya</cp:lastModifiedBy>
  <cp:revision>4</cp:revision>
  <dcterms:modified xsi:type="dcterms:W3CDTF">2024-08-09T18:45:40Z</dcterms:modified>
</cp:coreProperties>
</file>