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72" r:id="rId15"/>
    <p:sldId id="273" r:id="rId16"/>
    <p:sldId id="274" r:id="rId17"/>
    <p:sldId id="275" r:id="rId18"/>
    <p:sldId id="276" r:id="rId19"/>
    <p:sldId id="279" r:id="rId20"/>
    <p:sldId id="28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2A53F-1BE3-4FFB-9D8F-05954CB7BE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3256A4C-F9E9-43DB-A847-7F5D30EFD5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55E7E3A-6D9D-4AFE-B499-F3158867AAFC}"/>
              </a:ext>
            </a:extLst>
          </p:cNvPr>
          <p:cNvSpPr>
            <a:spLocks noGrp="1"/>
          </p:cNvSpPr>
          <p:nvPr>
            <p:ph type="dt" sz="half" idx="10"/>
          </p:nvPr>
        </p:nvSpPr>
        <p:spPr/>
        <p:txBody>
          <a:bodyPr/>
          <a:lstStyle/>
          <a:p>
            <a:fld id="{82B48E4D-5FB6-46DF-ABE7-53EF3FB1FD40}" type="datetimeFigureOut">
              <a:rPr lang="en-IN" smtClean="0"/>
              <a:t>29-08-2022</a:t>
            </a:fld>
            <a:endParaRPr lang="en-IN"/>
          </a:p>
        </p:txBody>
      </p:sp>
      <p:sp>
        <p:nvSpPr>
          <p:cNvPr id="5" name="Footer Placeholder 4">
            <a:extLst>
              <a:ext uri="{FF2B5EF4-FFF2-40B4-BE49-F238E27FC236}">
                <a16:creationId xmlns:a16="http://schemas.microsoft.com/office/drawing/2014/main" id="{1192FC45-1998-4090-A94E-ACC409AABD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8C87B0-A441-4030-9FAF-26E1F4215E91}"/>
              </a:ext>
            </a:extLst>
          </p:cNvPr>
          <p:cNvSpPr>
            <a:spLocks noGrp="1"/>
          </p:cNvSpPr>
          <p:nvPr>
            <p:ph type="sldNum" sz="quarter" idx="12"/>
          </p:nvPr>
        </p:nvSpPr>
        <p:spPr/>
        <p:txBody>
          <a:bodyPr/>
          <a:lstStyle/>
          <a:p>
            <a:fld id="{7AD977B2-6380-467A-9C47-CAFCD0A9FF45}" type="slidenum">
              <a:rPr lang="en-IN" smtClean="0"/>
              <a:t>‹#›</a:t>
            </a:fld>
            <a:endParaRPr lang="en-IN"/>
          </a:p>
        </p:txBody>
      </p:sp>
    </p:spTree>
    <p:extLst>
      <p:ext uri="{BB962C8B-B14F-4D97-AF65-F5344CB8AC3E}">
        <p14:creationId xmlns:p14="http://schemas.microsoft.com/office/powerpoint/2010/main" val="1327371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8BC1B-83E2-4893-9EA3-76CEF8ED776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A6B2FC-C514-4CA0-B641-0F704DCDA54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94D9FC-3E16-467F-A6B1-58552A056359}"/>
              </a:ext>
            </a:extLst>
          </p:cNvPr>
          <p:cNvSpPr>
            <a:spLocks noGrp="1"/>
          </p:cNvSpPr>
          <p:nvPr>
            <p:ph type="dt" sz="half" idx="10"/>
          </p:nvPr>
        </p:nvSpPr>
        <p:spPr/>
        <p:txBody>
          <a:bodyPr/>
          <a:lstStyle/>
          <a:p>
            <a:fld id="{82B48E4D-5FB6-46DF-ABE7-53EF3FB1FD40}" type="datetimeFigureOut">
              <a:rPr lang="en-IN" smtClean="0"/>
              <a:t>29-08-2022</a:t>
            </a:fld>
            <a:endParaRPr lang="en-IN"/>
          </a:p>
        </p:txBody>
      </p:sp>
      <p:sp>
        <p:nvSpPr>
          <p:cNvPr id="5" name="Footer Placeholder 4">
            <a:extLst>
              <a:ext uri="{FF2B5EF4-FFF2-40B4-BE49-F238E27FC236}">
                <a16:creationId xmlns:a16="http://schemas.microsoft.com/office/drawing/2014/main" id="{D8E5AF09-427E-4498-8D9F-4EC8CF1DB9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114281-E38F-4560-BAC6-436BBE27CF84}"/>
              </a:ext>
            </a:extLst>
          </p:cNvPr>
          <p:cNvSpPr>
            <a:spLocks noGrp="1"/>
          </p:cNvSpPr>
          <p:nvPr>
            <p:ph type="sldNum" sz="quarter" idx="12"/>
          </p:nvPr>
        </p:nvSpPr>
        <p:spPr/>
        <p:txBody>
          <a:bodyPr/>
          <a:lstStyle/>
          <a:p>
            <a:fld id="{7AD977B2-6380-467A-9C47-CAFCD0A9FF45}" type="slidenum">
              <a:rPr lang="en-IN" smtClean="0"/>
              <a:t>‹#›</a:t>
            </a:fld>
            <a:endParaRPr lang="en-IN"/>
          </a:p>
        </p:txBody>
      </p:sp>
    </p:spTree>
    <p:extLst>
      <p:ext uri="{BB962C8B-B14F-4D97-AF65-F5344CB8AC3E}">
        <p14:creationId xmlns:p14="http://schemas.microsoft.com/office/powerpoint/2010/main" val="1921937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073A4D-C5EF-48D9-B99E-6480DAA109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7FD678-ED35-45DF-B544-91320B3A687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8055D1-716F-4650-A547-C2207A226AA4}"/>
              </a:ext>
            </a:extLst>
          </p:cNvPr>
          <p:cNvSpPr>
            <a:spLocks noGrp="1"/>
          </p:cNvSpPr>
          <p:nvPr>
            <p:ph type="dt" sz="half" idx="10"/>
          </p:nvPr>
        </p:nvSpPr>
        <p:spPr/>
        <p:txBody>
          <a:bodyPr/>
          <a:lstStyle/>
          <a:p>
            <a:fld id="{82B48E4D-5FB6-46DF-ABE7-53EF3FB1FD40}" type="datetimeFigureOut">
              <a:rPr lang="en-IN" smtClean="0"/>
              <a:t>29-08-2022</a:t>
            </a:fld>
            <a:endParaRPr lang="en-IN"/>
          </a:p>
        </p:txBody>
      </p:sp>
      <p:sp>
        <p:nvSpPr>
          <p:cNvPr id="5" name="Footer Placeholder 4">
            <a:extLst>
              <a:ext uri="{FF2B5EF4-FFF2-40B4-BE49-F238E27FC236}">
                <a16:creationId xmlns:a16="http://schemas.microsoft.com/office/drawing/2014/main" id="{1DAE7EE8-FED6-4977-BBA4-E06E5CE245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789090-1655-4434-AA7C-4B0F2C8D9609}"/>
              </a:ext>
            </a:extLst>
          </p:cNvPr>
          <p:cNvSpPr>
            <a:spLocks noGrp="1"/>
          </p:cNvSpPr>
          <p:nvPr>
            <p:ph type="sldNum" sz="quarter" idx="12"/>
          </p:nvPr>
        </p:nvSpPr>
        <p:spPr/>
        <p:txBody>
          <a:bodyPr/>
          <a:lstStyle/>
          <a:p>
            <a:fld id="{7AD977B2-6380-467A-9C47-CAFCD0A9FF45}" type="slidenum">
              <a:rPr lang="en-IN" smtClean="0"/>
              <a:t>‹#›</a:t>
            </a:fld>
            <a:endParaRPr lang="en-IN"/>
          </a:p>
        </p:txBody>
      </p:sp>
    </p:spTree>
    <p:extLst>
      <p:ext uri="{BB962C8B-B14F-4D97-AF65-F5344CB8AC3E}">
        <p14:creationId xmlns:p14="http://schemas.microsoft.com/office/powerpoint/2010/main" val="702122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1CCC8-BE4A-4121-8951-B034EC6EEC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BDFF34-2896-4F7F-825F-E260B55E4A1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F20C64-445F-4A4C-9153-F16319BB3B58}"/>
              </a:ext>
            </a:extLst>
          </p:cNvPr>
          <p:cNvSpPr>
            <a:spLocks noGrp="1"/>
          </p:cNvSpPr>
          <p:nvPr>
            <p:ph type="dt" sz="half" idx="10"/>
          </p:nvPr>
        </p:nvSpPr>
        <p:spPr/>
        <p:txBody>
          <a:bodyPr/>
          <a:lstStyle/>
          <a:p>
            <a:fld id="{82B48E4D-5FB6-46DF-ABE7-53EF3FB1FD40}" type="datetimeFigureOut">
              <a:rPr lang="en-IN" smtClean="0"/>
              <a:t>29-08-2022</a:t>
            </a:fld>
            <a:endParaRPr lang="en-IN"/>
          </a:p>
        </p:txBody>
      </p:sp>
      <p:sp>
        <p:nvSpPr>
          <p:cNvPr id="5" name="Footer Placeholder 4">
            <a:extLst>
              <a:ext uri="{FF2B5EF4-FFF2-40B4-BE49-F238E27FC236}">
                <a16:creationId xmlns:a16="http://schemas.microsoft.com/office/drawing/2014/main" id="{06881B7D-48BC-4A82-BE72-B6746D7999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108281-6735-4D14-A10F-69897B32936C}"/>
              </a:ext>
            </a:extLst>
          </p:cNvPr>
          <p:cNvSpPr>
            <a:spLocks noGrp="1"/>
          </p:cNvSpPr>
          <p:nvPr>
            <p:ph type="sldNum" sz="quarter" idx="12"/>
          </p:nvPr>
        </p:nvSpPr>
        <p:spPr/>
        <p:txBody>
          <a:bodyPr/>
          <a:lstStyle/>
          <a:p>
            <a:fld id="{7AD977B2-6380-467A-9C47-CAFCD0A9FF45}" type="slidenum">
              <a:rPr lang="en-IN" smtClean="0"/>
              <a:t>‹#›</a:t>
            </a:fld>
            <a:endParaRPr lang="en-IN"/>
          </a:p>
        </p:txBody>
      </p:sp>
    </p:spTree>
    <p:extLst>
      <p:ext uri="{BB962C8B-B14F-4D97-AF65-F5344CB8AC3E}">
        <p14:creationId xmlns:p14="http://schemas.microsoft.com/office/powerpoint/2010/main" val="3672972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59253-FCD7-4B68-9B3D-034AD345B0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6EA336A-F9C8-42BB-8033-115A31019B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239B2FA-F6ED-409D-8332-CF9842B24367}"/>
              </a:ext>
            </a:extLst>
          </p:cNvPr>
          <p:cNvSpPr>
            <a:spLocks noGrp="1"/>
          </p:cNvSpPr>
          <p:nvPr>
            <p:ph type="dt" sz="half" idx="10"/>
          </p:nvPr>
        </p:nvSpPr>
        <p:spPr/>
        <p:txBody>
          <a:bodyPr/>
          <a:lstStyle/>
          <a:p>
            <a:fld id="{82B48E4D-5FB6-46DF-ABE7-53EF3FB1FD40}" type="datetimeFigureOut">
              <a:rPr lang="en-IN" smtClean="0"/>
              <a:t>29-08-2022</a:t>
            </a:fld>
            <a:endParaRPr lang="en-IN"/>
          </a:p>
        </p:txBody>
      </p:sp>
      <p:sp>
        <p:nvSpPr>
          <p:cNvPr id="5" name="Footer Placeholder 4">
            <a:extLst>
              <a:ext uri="{FF2B5EF4-FFF2-40B4-BE49-F238E27FC236}">
                <a16:creationId xmlns:a16="http://schemas.microsoft.com/office/drawing/2014/main" id="{D1554AD6-9D09-412E-B8D5-279B51FD07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3A89DD-9BC6-489D-9843-2EE9969FE780}"/>
              </a:ext>
            </a:extLst>
          </p:cNvPr>
          <p:cNvSpPr>
            <a:spLocks noGrp="1"/>
          </p:cNvSpPr>
          <p:nvPr>
            <p:ph type="sldNum" sz="quarter" idx="12"/>
          </p:nvPr>
        </p:nvSpPr>
        <p:spPr/>
        <p:txBody>
          <a:bodyPr/>
          <a:lstStyle/>
          <a:p>
            <a:fld id="{7AD977B2-6380-467A-9C47-CAFCD0A9FF45}" type="slidenum">
              <a:rPr lang="en-IN" smtClean="0"/>
              <a:t>‹#›</a:t>
            </a:fld>
            <a:endParaRPr lang="en-IN"/>
          </a:p>
        </p:txBody>
      </p:sp>
    </p:spTree>
    <p:extLst>
      <p:ext uri="{BB962C8B-B14F-4D97-AF65-F5344CB8AC3E}">
        <p14:creationId xmlns:p14="http://schemas.microsoft.com/office/powerpoint/2010/main" val="1487136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726BB-CFA4-4E2B-96F7-5F1B498D2F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2B6AB3-DEEE-4B85-814A-59AEE55551B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692EC72-8163-482F-8251-247D372959F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A6CDF5-6EC7-4694-9538-603E0DA1F910}"/>
              </a:ext>
            </a:extLst>
          </p:cNvPr>
          <p:cNvSpPr>
            <a:spLocks noGrp="1"/>
          </p:cNvSpPr>
          <p:nvPr>
            <p:ph type="dt" sz="half" idx="10"/>
          </p:nvPr>
        </p:nvSpPr>
        <p:spPr/>
        <p:txBody>
          <a:bodyPr/>
          <a:lstStyle/>
          <a:p>
            <a:fld id="{82B48E4D-5FB6-46DF-ABE7-53EF3FB1FD40}" type="datetimeFigureOut">
              <a:rPr lang="en-IN" smtClean="0"/>
              <a:t>29-08-2022</a:t>
            </a:fld>
            <a:endParaRPr lang="en-IN"/>
          </a:p>
        </p:txBody>
      </p:sp>
      <p:sp>
        <p:nvSpPr>
          <p:cNvPr id="6" name="Footer Placeholder 5">
            <a:extLst>
              <a:ext uri="{FF2B5EF4-FFF2-40B4-BE49-F238E27FC236}">
                <a16:creationId xmlns:a16="http://schemas.microsoft.com/office/drawing/2014/main" id="{67922179-3A06-4CEB-B47E-846A8ADF97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5D1FFD-186F-4D59-8F3C-2896FB5E9A06}"/>
              </a:ext>
            </a:extLst>
          </p:cNvPr>
          <p:cNvSpPr>
            <a:spLocks noGrp="1"/>
          </p:cNvSpPr>
          <p:nvPr>
            <p:ph type="sldNum" sz="quarter" idx="12"/>
          </p:nvPr>
        </p:nvSpPr>
        <p:spPr/>
        <p:txBody>
          <a:bodyPr/>
          <a:lstStyle/>
          <a:p>
            <a:fld id="{7AD977B2-6380-467A-9C47-CAFCD0A9FF45}" type="slidenum">
              <a:rPr lang="en-IN" smtClean="0"/>
              <a:t>‹#›</a:t>
            </a:fld>
            <a:endParaRPr lang="en-IN"/>
          </a:p>
        </p:txBody>
      </p:sp>
    </p:spTree>
    <p:extLst>
      <p:ext uri="{BB962C8B-B14F-4D97-AF65-F5344CB8AC3E}">
        <p14:creationId xmlns:p14="http://schemas.microsoft.com/office/powerpoint/2010/main" val="624137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73EA-4B01-4FF8-A009-7BD424EBDC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BF57A1-DF02-4AE5-83EE-E497262142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4CFB2AA-3C25-4FBA-9C5E-F2C366931CD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7BFBB2-3FF0-420D-86F2-AEE175EB4C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D4D3E1A-4E1C-4672-99CC-A9EF6CD4D87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980E07D-E8DA-4B34-8D00-F5E882C91CBF}"/>
              </a:ext>
            </a:extLst>
          </p:cNvPr>
          <p:cNvSpPr>
            <a:spLocks noGrp="1"/>
          </p:cNvSpPr>
          <p:nvPr>
            <p:ph type="dt" sz="half" idx="10"/>
          </p:nvPr>
        </p:nvSpPr>
        <p:spPr/>
        <p:txBody>
          <a:bodyPr/>
          <a:lstStyle/>
          <a:p>
            <a:fld id="{82B48E4D-5FB6-46DF-ABE7-53EF3FB1FD40}" type="datetimeFigureOut">
              <a:rPr lang="en-IN" smtClean="0"/>
              <a:t>29-08-2022</a:t>
            </a:fld>
            <a:endParaRPr lang="en-IN"/>
          </a:p>
        </p:txBody>
      </p:sp>
      <p:sp>
        <p:nvSpPr>
          <p:cNvPr id="8" name="Footer Placeholder 7">
            <a:extLst>
              <a:ext uri="{FF2B5EF4-FFF2-40B4-BE49-F238E27FC236}">
                <a16:creationId xmlns:a16="http://schemas.microsoft.com/office/drawing/2014/main" id="{805BF1DC-3CF1-4961-9474-D385DB649F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7E504FD-6396-49AB-A2A5-3A1A907DCD19}"/>
              </a:ext>
            </a:extLst>
          </p:cNvPr>
          <p:cNvSpPr>
            <a:spLocks noGrp="1"/>
          </p:cNvSpPr>
          <p:nvPr>
            <p:ph type="sldNum" sz="quarter" idx="12"/>
          </p:nvPr>
        </p:nvSpPr>
        <p:spPr/>
        <p:txBody>
          <a:bodyPr/>
          <a:lstStyle/>
          <a:p>
            <a:fld id="{7AD977B2-6380-467A-9C47-CAFCD0A9FF45}" type="slidenum">
              <a:rPr lang="en-IN" smtClean="0"/>
              <a:t>‹#›</a:t>
            </a:fld>
            <a:endParaRPr lang="en-IN"/>
          </a:p>
        </p:txBody>
      </p:sp>
    </p:spTree>
    <p:extLst>
      <p:ext uri="{BB962C8B-B14F-4D97-AF65-F5344CB8AC3E}">
        <p14:creationId xmlns:p14="http://schemas.microsoft.com/office/powerpoint/2010/main" val="2001623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3B354-36E3-418A-8DD5-C9B206F9C03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709E0BE-4F94-46DE-8FA8-C91E98F1A8D6}"/>
              </a:ext>
            </a:extLst>
          </p:cNvPr>
          <p:cNvSpPr>
            <a:spLocks noGrp="1"/>
          </p:cNvSpPr>
          <p:nvPr>
            <p:ph type="dt" sz="half" idx="10"/>
          </p:nvPr>
        </p:nvSpPr>
        <p:spPr/>
        <p:txBody>
          <a:bodyPr/>
          <a:lstStyle/>
          <a:p>
            <a:fld id="{82B48E4D-5FB6-46DF-ABE7-53EF3FB1FD40}" type="datetimeFigureOut">
              <a:rPr lang="en-IN" smtClean="0"/>
              <a:t>29-08-2022</a:t>
            </a:fld>
            <a:endParaRPr lang="en-IN"/>
          </a:p>
        </p:txBody>
      </p:sp>
      <p:sp>
        <p:nvSpPr>
          <p:cNvPr id="4" name="Footer Placeholder 3">
            <a:extLst>
              <a:ext uri="{FF2B5EF4-FFF2-40B4-BE49-F238E27FC236}">
                <a16:creationId xmlns:a16="http://schemas.microsoft.com/office/drawing/2014/main" id="{6250B917-27DF-4200-84FC-0EC8CF9B5EE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22B5D7-A196-428C-8449-C98706E513E8}"/>
              </a:ext>
            </a:extLst>
          </p:cNvPr>
          <p:cNvSpPr>
            <a:spLocks noGrp="1"/>
          </p:cNvSpPr>
          <p:nvPr>
            <p:ph type="sldNum" sz="quarter" idx="12"/>
          </p:nvPr>
        </p:nvSpPr>
        <p:spPr/>
        <p:txBody>
          <a:bodyPr/>
          <a:lstStyle/>
          <a:p>
            <a:fld id="{7AD977B2-6380-467A-9C47-CAFCD0A9FF45}" type="slidenum">
              <a:rPr lang="en-IN" smtClean="0"/>
              <a:t>‹#›</a:t>
            </a:fld>
            <a:endParaRPr lang="en-IN"/>
          </a:p>
        </p:txBody>
      </p:sp>
    </p:spTree>
    <p:extLst>
      <p:ext uri="{BB962C8B-B14F-4D97-AF65-F5344CB8AC3E}">
        <p14:creationId xmlns:p14="http://schemas.microsoft.com/office/powerpoint/2010/main" val="2529581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5F800D-C0EF-49C3-85C7-B71146604AE7}"/>
              </a:ext>
            </a:extLst>
          </p:cNvPr>
          <p:cNvSpPr>
            <a:spLocks noGrp="1"/>
          </p:cNvSpPr>
          <p:nvPr>
            <p:ph type="dt" sz="half" idx="10"/>
          </p:nvPr>
        </p:nvSpPr>
        <p:spPr/>
        <p:txBody>
          <a:bodyPr/>
          <a:lstStyle/>
          <a:p>
            <a:fld id="{82B48E4D-5FB6-46DF-ABE7-53EF3FB1FD40}" type="datetimeFigureOut">
              <a:rPr lang="en-IN" smtClean="0"/>
              <a:t>29-08-2022</a:t>
            </a:fld>
            <a:endParaRPr lang="en-IN"/>
          </a:p>
        </p:txBody>
      </p:sp>
      <p:sp>
        <p:nvSpPr>
          <p:cNvPr id="3" name="Footer Placeholder 2">
            <a:extLst>
              <a:ext uri="{FF2B5EF4-FFF2-40B4-BE49-F238E27FC236}">
                <a16:creationId xmlns:a16="http://schemas.microsoft.com/office/drawing/2014/main" id="{0F0E2B24-76D3-4C49-B63B-E778968E9AA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674FBF8-9899-48F5-B66B-6E19D6538DE8}"/>
              </a:ext>
            </a:extLst>
          </p:cNvPr>
          <p:cNvSpPr>
            <a:spLocks noGrp="1"/>
          </p:cNvSpPr>
          <p:nvPr>
            <p:ph type="sldNum" sz="quarter" idx="12"/>
          </p:nvPr>
        </p:nvSpPr>
        <p:spPr/>
        <p:txBody>
          <a:bodyPr/>
          <a:lstStyle/>
          <a:p>
            <a:fld id="{7AD977B2-6380-467A-9C47-CAFCD0A9FF45}" type="slidenum">
              <a:rPr lang="en-IN" smtClean="0"/>
              <a:t>‹#›</a:t>
            </a:fld>
            <a:endParaRPr lang="en-IN"/>
          </a:p>
        </p:txBody>
      </p:sp>
    </p:spTree>
    <p:extLst>
      <p:ext uri="{BB962C8B-B14F-4D97-AF65-F5344CB8AC3E}">
        <p14:creationId xmlns:p14="http://schemas.microsoft.com/office/powerpoint/2010/main" val="3481171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E627F-852D-4135-B334-410AE65B91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5D80594-9908-4362-A8B6-B0A2EDE5EA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6FF8394-4703-46B7-84BC-53AD511FD8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B2F6B26-9C2A-4523-937E-A7714B275287}"/>
              </a:ext>
            </a:extLst>
          </p:cNvPr>
          <p:cNvSpPr>
            <a:spLocks noGrp="1"/>
          </p:cNvSpPr>
          <p:nvPr>
            <p:ph type="dt" sz="half" idx="10"/>
          </p:nvPr>
        </p:nvSpPr>
        <p:spPr/>
        <p:txBody>
          <a:bodyPr/>
          <a:lstStyle/>
          <a:p>
            <a:fld id="{82B48E4D-5FB6-46DF-ABE7-53EF3FB1FD40}" type="datetimeFigureOut">
              <a:rPr lang="en-IN" smtClean="0"/>
              <a:t>29-08-2022</a:t>
            </a:fld>
            <a:endParaRPr lang="en-IN"/>
          </a:p>
        </p:txBody>
      </p:sp>
      <p:sp>
        <p:nvSpPr>
          <p:cNvPr id="6" name="Footer Placeholder 5">
            <a:extLst>
              <a:ext uri="{FF2B5EF4-FFF2-40B4-BE49-F238E27FC236}">
                <a16:creationId xmlns:a16="http://schemas.microsoft.com/office/drawing/2014/main" id="{DAD67819-0C8B-423C-A82F-D1935335BC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C93C32-E767-4398-89E0-A0AA415A08A3}"/>
              </a:ext>
            </a:extLst>
          </p:cNvPr>
          <p:cNvSpPr>
            <a:spLocks noGrp="1"/>
          </p:cNvSpPr>
          <p:nvPr>
            <p:ph type="sldNum" sz="quarter" idx="12"/>
          </p:nvPr>
        </p:nvSpPr>
        <p:spPr/>
        <p:txBody>
          <a:bodyPr/>
          <a:lstStyle/>
          <a:p>
            <a:fld id="{7AD977B2-6380-467A-9C47-CAFCD0A9FF45}" type="slidenum">
              <a:rPr lang="en-IN" smtClean="0"/>
              <a:t>‹#›</a:t>
            </a:fld>
            <a:endParaRPr lang="en-IN"/>
          </a:p>
        </p:txBody>
      </p:sp>
    </p:spTree>
    <p:extLst>
      <p:ext uri="{BB962C8B-B14F-4D97-AF65-F5344CB8AC3E}">
        <p14:creationId xmlns:p14="http://schemas.microsoft.com/office/powerpoint/2010/main" val="2079755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97BB6-1ED3-4807-B5E7-3C62E210B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5EDD622-055B-4F73-864F-E03947C1C3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57D63F2-2BEB-42A0-BD3F-72A0428835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B543709-AD72-4CEC-BC69-B9E267137823}"/>
              </a:ext>
            </a:extLst>
          </p:cNvPr>
          <p:cNvSpPr>
            <a:spLocks noGrp="1"/>
          </p:cNvSpPr>
          <p:nvPr>
            <p:ph type="dt" sz="half" idx="10"/>
          </p:nvPr>
        </p:nvSpPr>
        <p:spPr/>
        <p:txBody>
          <a:bodyPr/>
          <a:lstStyle/>
          <a:p>
            <a:fld id="{82B48E4D-5FB6-46DF-ABE7-53EF3FB1FD40}" type="datetimeFigureOut">
              <a:rPr lang="en-IN" smtClean="0"/>
              <a:t>29-08-2022</a:t>
            </a:fld>
            <a:endParaRPr lang="en-IN"/>
          </a:p>
        </p:txBody>
      </p:sp>
      <p:sp>
        <p:nvSpPr>
          <p:cNvPr id="6" name="Footer Placeholder 5">
            <a:extLst>
              <a:ext uri="{FF2B5EF4-FFF2-40B4-BE49-F238E27FC236}">
                <a16:creationId xmlns:a16="http://schemas.microsoft.com/office/drawing/2014/main" id="{8AB77703-5DCD-4C5D-BCD5-53F5754C61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5D50A0-24E0-402C-BCEA-8096D4B185D0}"/>
              </a:ext>
            </a:extLst>
          </p:cNvPr>
          <p:cNvSpPr>
            <a:spLocks noGrp="1"/>
          </p:cNvSpPr>
          <p:nvPr>
            <p:ph type="sldNum" sz="quarter" idx="12"/>
          </p:nvPr>
        </p:nvSpPr>
        <p:spPr/>
        <p:txBody>
          <a:bodyPr/>
          <a:lstStyle/>
          <a:p>
            <a:fld id="{7AD977B2-6380-467A-9C47-CAFCD0A9FF45}" type="slidenum">
              <a:rPr lang="en-IN" smtClean="0"/>
              <a:t>‹#›</a:t>
            </a:fld>
            <a:endParaRPr lang="en-IN"/>
          </a:p>
        </p:txBody>
      </p:sp>
    </p:spTree>
    <p:extLst>
      <p:ext uri="{BB962C8B-B14F-4D97-AF65-F5344CB8AC3E}">
        <p14:creationId xmlns:p14="http://schemas.microsoft.com/office/powerpoint/2010/main" val="4202246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8472FD-92C3-4166-B1C7-1CB3B668F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BCD653-801B-438C-B376-E08CF7FB5A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5517B0-2098-4B7B-A176-1CB6C4C59B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B48E4D-5FB6-46DF-ABE7-53EF3FB1FD40}" type="datetimeFigureOut">
              <a:rPr lang="en-IN" smtClean="0"/>
              <a:t>29-08-2022</a:t>
            </a:fld>
            <a:endParaRPr lang="en-IN"/>
          </a:p>
        </p:txBody>
      </p:sp>
      <p:sp>
        <p:nvSpPr>
          <p:cNvPr id="5" name="Footer Placeholder 4">
            <a:extLst>
              <a:ext uri="{FF2B5EF4-FFF2-40B4-BE49-F238E27FC236}">
                <a16:creationId xmlns:a16="http://schemas.microsoft.com/office/drawing/2014/main" id="{80C8C2C2-62C4-455B-9606-1EF108EE71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F098606-4475-4C76-9E4F-B554B5B8F7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D977B2-6380-467A-9C47-CAFCD0A9FF45}" type="slidenum">
              <a:rPr lang="en-IN" smtClean="0"/>
              <a:t>‹#›</a:t>
            </a:fld>
            <a:endParaRPr lang="en-IN"/>
          </a:p>
        </p:txBody>
      </p:sp>
    </p:spTree>
    <p:extLst>
      <p:ext uri="{BB962C8B-B14F-4D97-AF65-F5344CB8AC3E}">
        <p14:creationId xmlns:p14="http://schemas.microsoft.com/office/powerpoint/2010/main" val="705835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carwale.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carwal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carwale.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55693-111B-43F4-BCCE-BEDE5FE9E83D}"/>
              </a:ext>
            </a:extLst>
          </p:cNvPr>
          <p:cNvSpPr>
            <a:spLocks noGrp="1"/>
          </p:cNvSpPr>
          <p:nvPr>
            <p:ph type="ctrTitle"/>
          </p:nvPr>
        </p:nvSpPr>
        <p:spPr/>
        <p:txBody>
          <a:bodyPr>
            <a:normAutofit fontScale="90000"/>
          </a:bodyPr>
          <a:lstStyle/>
          <a:p>
            <a:r>
              <a:rPr lang="en-IN" b="1" dirty="0"/>
              <a:t>NAME OF THE PROJECT </a:t>
            </a:r>
            <a:br>
              <a:rPr lang="en-IN" dirty="0"/>
            </a:br>
            <a:r>
              <a:rPr lang="en-IN" dirty="0"/>
              <a:t> </a:t>
            </a:r>
            <a:br>
              <a:rPr lang="en-IN" dirty="0"/>
            </a:br>
            <a:r>
              <a:rPr lang="en-IN" b="1" dirty="0"/>
              <a:t>Car Price Prediction</a:t>
            </a:r>
            <a:br>
              <a:rPr lang="en-IN" dirty="0"/>
            </a:br>
            <a:endParaRPr lang="en-IN" dirty="0"/>
          </a:p>
        </p:txBody>
      </p:sp>
      <p:sp>
        <p:nvSpPr>
          <p:cNvPr id="3" name="Subtitle 2">
            <a:extLst>
              <a:ext uri="{FF2B5EF4-FFF2-40B4-BE49-F238E27FC236}">
                <a16:creationId xmlns:a16="http://schemas.microsoft.com/office/drawing/2014/main" id="{A4286301-6B48-4193-A205-FAF337BF54F3}"/>
              </a:ext>
            </a:extLst>
          </p:cNvPr>
          <p:cNvSpPr>
            <a:spLocks noGrp="1"/>
          </p:cNvSpPr>
          <p:nvPr>
            <p:ph type="subTitle" idx="1"/>
          </p:nvPr>
        </p:nvSpPr>
        <p:spPr/>
        <p:txBody>
          <a:bodyPr/>
          <a:lstStyle/>
          <a:p>
            <a:r>
              <a:rPr lang="en-IN" b="1" dirty="0"/>
              <a:t>Submitted by:</a:t>
            </a:r>
            <a:endParaRPr lang="en-IN" dirty="0"/>
          </a:p>
          <a:p>
            <a:r>
              <a:rPr lang="en-IN" dirty="0"/>
              <a:t>Arshi Maitra</a:t>
            </a:r>
          </a:p>
          <a:p>
            <a:endParaRPr lang="en-IN" dirty="0"/>
          </a:p>
        </p:txBody>
      </p:sp>
    </p:spTree>
    <p:extLst>
      <p:ext uri="{BB962C8B-B14F-4D97-AF65-F5344CB8AC3E}">
        <p14:creationId xmlns:p14="http://schemas.microsoft.com/office/powerpoint/2010/main" val="1055649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59667-1C60-4E6D-83B3-8E30BA2BDABA}"/>
              </a:ext>
            </a:extLst>
          </p:cNvPr>
          <p:cNvSpPr>
            <a:spLocks noGrp="1"/>
          </p:cNvSpPr>
          <p:nvPr>
            <p:ph type="title"/>
          </p:nvPr>
        </p:nvSpPr>
        <p:spPr/>
        <p:txBody>
          <a:bodyPr/>
          <a:lstStyle/>
          <a:p>
            <a:r>
              <a:rPr lang="en-IN" sz="1400" b="1" dirty="0"/>
              <a:t>Skewness Score:</a:t>
            </a:r>
            <a:br>
              <a:rPr lang="en-IN" dirty="0"/>
            </a:br>
            <a:endParaRPr lang="en-IN" dirty="0"/>
          </a:p>
        </p:txBody>
      </p:sp>
      <p:sp>
        <p:nvSpPr>
          <p:cNvPr id="6" name="TextBox 5">
            <a:extLst>
              <a:ext uri="{FF2B5EF4-FFF2-40B4-BE49-F238E27FC236}">
                <a16:creationId xmlns:a16="http://schemas.microsoft.com/office/drawing/2014/main" id="{F74BDC20-D436-4C07-8584-CCF810D49641}"/>
              </a:ext>
            </a:extLst>
          </p:cNvPr>
          <p:cNvSpPr txBox="1"/>
          <p:nvPr/>
        </p:nvSpPr>
        <p:spPr>
          <a:xfrm>
            <a:off x="535470" y="2848984"/>
            <a:ext cx="10291556" cy="1138773"/>
          </a:xfrm>
          <a:prstGeom prst="rect">
            <a:avLst/>
          </a:prstGeom>
          <a:noFill/>
        </p:spPr>
        <p:txBody>
          <a:bodyPr wrap="square" rtlCol="0">
            <a:spAutoFit/>
          </a:bodyPr>
          <a:lstStyle/>
          <a:p>
            <a:r>
              <a:rPr lang="en-IN" sz="1400" b="1" dirty="0"/>
              <a:t>Importing Power Transformation</a:t>
            </a:r>
            <a:r>
              <a:rPr lang="en-IN" b="1" dirty="0"/>
              <a:t>.</a:t>
            </a:r>
          </a:p>
          <a:p>
            <a:r>
              <a:rPr lang="en-IN" sz="1400" dirty="0"/>
              <a:t>As the data is skewed it will affect the prediction score. Therefore data has to be transformed before taking any further action:</a:t>
            </a:r>
          </a:p>
          <a:p>
            <a:endParaRPr lang="en-IN" dirty="0"/>
          </a:p>
          <a:p>
            <a:endParaRPr lang="en-IN" dirty="0"/>
          </a:p>
        </p:txBody>
      </p:sp>
      <p:pic>
        <p:nvPicPr>
          <p:cNvPr id="3" name="Picture 2">
            <a:extLst>
              <a:ext uri="{FF2B5EF4-FFF2-40B4-BE49-F238E27FC236}">
                <a16:creationId xmlns:a16="http://schemas.microsoft.com/office/drawing/2014/main" id="{B7C075E4-C66E-4F81-81C4-48C492F08C2C}"/>
              </a:ext>
            </a:extLst>
          </p:cNvPr>
          <p:cNvPicPr>
            <a:picLocks noChangeAspect="1"/>
          </p:cNvPicPr>
          <p:nvPr/>
        </p:nvPicPr>
        <p:blipFill>
          <a:blip r:embed="rId2"/>
          <a:stretch>
            <a:fillRect/>
          </a:stretch>
        </p:blipFill>
        <p:spPr>
          <a:xfrm>
            <a:off x="721002" y="1167848"/>
            <a:ext cx="6591300" cy="1447800"/>
          </a:xfrm>
          <a:prstGeom prst="rect">
            <a:avLst/>
          </a:prstGeom>
        </p:spPr>
      </p:pic>
      <p:pic>
        <p:nvPicPr>
          <p:cNvPr id="5" name="Picture 4">
            <a:extLst>
              <a:ext uri="{FF2B5EF4-FFF2-40B4-BE49-F238E27FC236}">
                <a16:creationId xmlns:a16="http://schemas.microsoft.com/office/drawing/2014/main" id="{5D881361-EFDE-48AD-9AEE-2B7C29458F3E}"/>
              </a:ext>
            </a:extLst>
          </p:cNvPr>
          <p:cNvPicPr>
            <a:picLocks noChangeAspect="1"/>
          </p:cNvPicPr>
          <p:nvPr/>
        </p:nvPicPr>
        <p:blipFill>
          <a:blip r:embed="rId3"/>
          <a:stretch>
            <a:fillRect/>
          </a:stretch>
        </p:blipFill>
        <p:spPr>
          <a:xfrm>
            <a:off x="535470" y="3773943"/>
            <a:ext cx="7800147" cy="2388317"/>
          </a:xfrm>
          <a:prstGeom prst="rect">
            <a:avLst/>
          </a:prstGeom>
        </p:spPr>
      </p:pic>
    </p:spTree>
    <p:extLst>
      <p:ext uri="{BB962C8B-B14F-4D97-AF65-F5344CB8AC3E}">
        <p14:creationId xmlns:p14="http://schemas.microsoft.com/office/powerpoint/2010/main" val="1394323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A4996-A0DF-4555-92A0-04392DBBC543}"/>
              </a:ext>
            </a:extLst>
          </p:cNvPr>
          <p:cNvSpPr>
            <a:spLocks noGrp="1"/>
          </p:cNvSpPr>
          <p:nvPr>
            <p:ph type="title"/>
          </p:nvPr>
        </p:nvSpPr>
        <p:spPr/>
        <p:txBody>
          <a:bodyPr>
            <a:normAutofit fontScale="90000"/>
          </a:bodyPr>
          <a:lstStyle/>
          <a:p>
            <a:br>
              <a:rPr lang="en-IN" sz="1400" b="1" dirty="0"/>
            </a:br>
            <a:br>
              <a:rPr lang="en-IN" sz="1400" b="1" dirty="0"/>
            </a:br>
            <a:br>
              <a:rPr lang="en-IN" sz="1400" b="1" dirty="0"/>
            </a:br>
            <a:br>
              <a:rPr lang="en-IN" sz="1400" b="1" dirty="0"/>
            </a:br>
            <a:br>
              <a:rPr lang="en-IN" sz="1400" b="1" dirty="0"/>
            </a:br>
            <a:r>
              <a:rPr lang="en-IN" sz="1400" b="1" dirty="0"/>
              <a:t>Checking Multicollinearity:</a:t>
            </a:r>
            <a:br>
              <a:rPr lang="en-IN" sz="1400" b="1" dirty="0"/>
            </a:br>
            <a:br>
              <a:rPr lang="en-IN" sz="1400" b="1" dirty="0"/>
            </a:br>
            <a:r>
              <a:rPr lang="en-IN" sz="1400" dirty="0"/>
              <a:t>1. </a:t>
            </a:r>
            <a:r>
              <a:rPr lang="en-IN" sz="1600" dirty="0"/>
              <a:t>Heat Map:</a:t>
            </a:r>
            <a:br>
              <a:rPr lang="en-IN" dirty="0"/>
            </a:br>
            <a:br>
              <a:rPr lang="en-IN" dirty="0"/>
            </a:br>
            <a:endParaRPr lang="en-IN" dirty="0"/>
          </a:p>
        </p:txBody>
      </p:sp>
      <p:sp>
        <p:nvSpPr>
          <p:cNvPr id="5" name="Content Placeholder 4">
            <a:extLst>
              <a:ext uri="{FF2B5EF4-FFF2-40B4-BE49-F238E27FC236}">
                <a16:creationId xmlns:a16="http://schemas.microsoft.com/office/drawing/2014/main" id="{30F80273-2CF1-43C8-B91D-A401E31F7253}"/>
              </a:ext>
            </a:extLst>
          </p:cNvPr>
          <p:cNvSpPr>
            <a:spLocks noGrp="1"/>
          </p:cNvSpPr>
          <p:nvPr>
            <p:ph idx="1"/>
          </p:nvPr>
        </p:nvSpPr>
        <p:spPr/>
        <p:txBody>
          <a:bodyPr/>
          <a:lstStyle/>
          <a:p>
            <a:endParaRPr lang="en-IN" dirty="0"/>
          </a:p>
        </p:txBody>
      </p:sp>
      <p:pic>
        <p:nvPicPr>
          <p:cNvPr id="6" name="Picture 5">
            <a:extLst>
              <a:ext uri="{FF2B5EF4-FFF2-40B4-BE49-F238E27FC236}">
                <a16:creationId xmlns:a16="http://schemas.microsoft.com/office/drawing/2014/main" id="{FA25A92E-7DC8-4010-9798-DF7BEAABD3AF}"/>
              </a:ext>
            </a:extLst>
          </p:cNvPr>
          <p:cNvPicPr>
            <a:picLocks noChangeAspect="1"/>
          </p:cNvPicPr>
          <p:nvPr/>
        </p:nvPicPr>
        <p:blipFill>
          <a:blip r:embed="rId2"/>
          <a:stretch>
            <a:fillRect/>
          </a:stretch>
        </p:blipFill>
        <p:spPr>
          <a:xfrm>
            <a:off x="505653" y="1534319"/>
            <a:ext cx="6862556" cy="4933950"/>
          </a:xfrm>
          <a:prstGeom prst="rect">
            <a:avLst/>
          </a:prstGeom>
        </p:spPr>
      </p:pic>
    </p:spTree>
    <p:extLst>
      <p:ext uri="{BB962C8B-B14F-4D97-AF65-F5344CB8AC3E}">
        <p14:creationId xmlns:p14="http://schemas.microsoft.com/office/powerpoint/2010/main" val="3133952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DCC60-4510-405A-81D0-02779456087C}"/>
              </a:ext>
            </a:extLst>
          </p:cNvPr>
          <p:cNvSpPr>
            <a:spLocks noGrp="1"/>
          </p:cNvSpPr>
          <p:nvPr>
            <p:ph type="title"/>
          </p:nvPr>
        </p:nvSpPr>
        <p:spPr/>
        <p:txBody>
          <a:bodyPr>
            <a:normAutofit fontScale="90000"/>
          </a:bodyPr>
          <a:lstStyle/>
          <a:p>
            <a:r>
              <a:rPr lang="en-IN" sz="1400" b="1" dirty="0"/>
              <a:t>From the heat map it can be observed that basement quality and basement condition has 100 % multicollinearity issue. Therefore it needs to be dropped, lets check via another metric that is VIF.</a:t>
            </a:r>
            <a:br>
              <a:rPr lang="en-IN" sz="1400" dirty="0"/>
            </a:br>
            <a:br>
              <a:rPr lang="en-IN" sz="1400" dirty="0"/>
            </a:br>
            <a:r>
              <a:rPr lang="en-IN" sz="1400" dirty="0"/>
              <a:t>2) </a:t>
            </a:r>
            <a:r>
              <a:rPr lang="en-IN" sz="1400" b="1" dirty="0"/>
              <a:t>VIF</a:t>
            </a:r>
            <a:br>
              <a:rPr lang="en-IN" sz="1400" b="1" dirty="0"/>
            </a:br>
            <a:br>
              <a:rPr lang="en-IN" sz="1400" b="1" dirty="0"/>
            </a:br>
            <a:br>
              <a:rPr lang="en-IN" sz="1400" dirty="0"/>
            </a:br>
            <a:endParaRPr lang="en-IN" sz="1400" dirty="0"/>
          </a:p>
        </p:txBody>
      </p:sp>
      <p:pic>
        <p:nvPicPr>
          <p:cNvPr id="4" name="Picture 3">
            <a:extLst>
              <a:ext uri="{FF2B5EF4-FFF2-40B4-BE49-F238E27FC236}">
                <a16:creationId xmlns:a16="http://schemas.microsoft.com/office/drawing/2014/main" id="{FC0C240E-A778-4091-A522-044EAC26EFD2}"/>
              </a:ext>
            </a:extLst>
          </p:cNvPr>
          <p:cNvPicPr>
            <a:picLocks noChangeAspect="1"/>
          </p:cNvPicPr>
          <p:nvPr/>
        </p:nvPicPr>
        <p:blipFill>
          <a:blip r:embed="rId2"/>
          <a:stretch>
            <a:fillRect/>
          </a:stretch>
        </p:blipFill>
        <p:spPr>
          <a:xfrm>
            <a:off x="475215" y="1382712"/>
            <a:ext cx="4562475" cy="885825"/>
          </a:xfrm>
          <a:prstGeom prst="rect">
            <a:avLst/>
          </a:prstGeom>
        </p:spPr>
      </p:pic>
      <p:pic>
        <p:nvPicPr>
          <p:cNvPr id="7" name="Content Placeholder 6">
            <a:extLst>
              <a:ext uri="{FF2B5EF4-FFF2-40B4-BE49-F238E27FC236}">
                <a16:creationId xmlns:a16="http://schemas.microsoft.com/office/drawing/2014/main" id="{0217D227-8A8E-4D3D-A635-CE37E00D8C6C}"/>
              </a:ext>
            </a:extLst>
          </p:cNvPr>
          <p:cNvPicPr>
            <a:picLocks noGrp="1" noChangeAspect="1"/>
          </p:cNvPicPr>
          <p:nvPr>
            <p:ph idx="1"/>
          </p:nvPr>
        </p:nvPicPr>
        <p:blipFill>
          <a:blip r:embed="rId3"/>
          <a:stretch>
            <a:fillRect/>
          </a:stretch>
        </p:blipFill>
        <p:spPr>
          <a:xfrm>
            <a:off x="475215" y="3286124"/>
            <a:ext cx="5419725" cy="1695450"/>
          </a:xfrm>
          <a:prstGeom prst="rect">
            <a:avLst/>
          </a:prstGeom>
        </p:spPr>
      </p:pic>
    </p:spTree>
    <p:extLst>
      <p:ext uri="{BB962C8B-B14F-4D97-AF65-F5344CB8AC3E}">
        <p14:creationId xmlns:p14="http://schemas.microsoft.com/office/powerpoint/2010/main" val="1970558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553E5-8E13-4A85-B688-9F76F22ACE35}"/>
              </a:ext>
            </a:extLst>
          </p:cNvPr>
          <p:cNvSpPr>
            <a:spLocks noGrp="1"/>
          </p:cNvSpPr>
          <p:nvPr>
            <p:ph type="title"/>
          </p:nvPr>
        </p:nvSpPr>
        <p:spPr/>
        <p:txBody>
          <a:bodyPr>
            <a:noAutofit/>
          </a:bodyPr>
          <a:lstStyle/>
          <a:p>
            <a:br>
              <a:rPr lang="en-IN" sz="1400" b="1" dirty="0">
                <a:latin typeface="+mn-lt"/>
              </a:rPr>
            </a:br>
            <a:br>
              <a:rPr lang="en-IN" sz="1400" b="1" dirty="0">
                <a:latin typeface="+mn-lt"/>
              </a:rPr>
            </a:br>
            <a:br>
              <a:rPr lang="en-IN" sz="1400" b="1" dirty="0">
                <a:latin typeface="+mn-lt"/>
              </a:rPr>
            </a:br>
            <a:r>
              <a:rPr lang="en-IN" sz="1400" b="1" dirty="0">
                <a:latin typeface="+mn-lt"/>
              </a:rPr>
              <a:t>Detecting Outliers:</a:t>
            </a:r>
            <a:br>
              <a:rPr lang="en-IN" sz="1400" b="1" dirty="0">
                <a:latin typeface="+mn-lt"/>
              </a:rPr>
            </a:br>
            <a:br>
              <a:rPr lang="en-IN" sz="1400" b="1" dirty="0">
                <a:latin typeface="+mn-lt"/>
              </a:rPr>
            </a:br>
            <a:r>
              <a:rPr lang="en-IN" sz="1400" b="1" dirty="0">
                <a:latin typeface="+mn-lt"/>
              </a:rPr>
              <a:t>Plotting </a:t>
            </a:r>
            <a:r>
              <a:rPr lang="en-IN" sz="1400" b="1" dirty="0" err="1">
                <a:latin typeface="+mn-lt"/>
              </a:rPr>
              <a:t>BarPlot</a:t>
            </a:r>
            <a:r>
              <a:rPr lang="en-IN" sz="1400" b="1" dirty="0">
                <a:latin typeface="+mn-lt"/>
              </a:rPr>
              <a:t>:</a:t>
            </a:r>
            <a:br>
              <a:rPr lang="en-IN" sz="1400" b="1" dirty="0">
                <a:latin typeface="+mn-lt"/>
              </a:rPr>
            </a:br>
            <a:br>
              <a:rPr lang="en-IN" sz="1400" dirty="0">
                <a:latin typeface="+mn-lt"/>
              </a:rPr>
            </a:br>
            <a:br>
              <a:rPr lang="en-IN" sz="1400" b="1" dirty="0">
                <a:latin typeface="+mn-lt"/>
              </a:rPr>
            </a:br>
            <a:br>
              <a:rPr lang="en-IN" sz="1400" b="1" dirty="0">
                <a:latin typeface="+mn-lt"/>
              </a:rPr>
            </a:br>
            <a:br>
              <a:rPr lang="en-IN" sz="1400" b="1" dirty="0">
                <a:latin typeface="+mn-lt"/>
              </a:rPr>
            </a:br>
            <a:br>
              <a:rPr lang="en-IN" sz="1400" dirty="0">
                <a:latin typeface="+mn-lt"/>
              </a:rPr>
            </a:br>
            <a:endParaRPr lang="en-IN" sz="1400" dirty="0">
              <a:latin typeface="+mn-lt"/>
            </a:endParaRPr>
          </a:p>
        </p:txBody>
      </p:sp>
      <p:sp>
        <p:nvSpPr>
          <p:cNvPr id="3" name="Rectangle 2">
            <a:extLst>
              <a:ext uri="{FF2B5EF4-FFF2-40B4-BE49-F238E27FC236}">
                <a16:creationId xmlns:a16="http://schemas.microsoft.com/office/drawing/2014/main" id="{3D7FE6DE-EF72-40A3-B532-C4911C8B495E}"/>
              </a:ext>
            </a:extLst>
          </p:cNvPr>
          <p:cNvSpPr/>
          <p:nvPr/>
        </p:nvSpPr>
        <p:spPr>
          <a:xfrm>
            <a:off x="7010400" y="481905"/>
            <a:ext cx="6096000" cy="307777"/>
          </a:xfrm>
          <a:prstGeom prst="rect">
            <a:avLst/>
          </a:prstGeom>
        </p:spPr>
        <p:txBody>
          <a:bodyPr>
            <a:spAutoFit/>
          </a:bodyPr>
          <a:lstStyle/>
          <a:p>
            <a:pPr algn="ctr"/>
            <a:r>
              <a:rPr lang="en-IN" sz="1400" b="1" dirty="0"/>
              <a:t>ZSCORE</a:t>
            </a:r>
          </a:p>
        </p:txBody>
      </p:sp>
      <p:pic>
        <p:nvPicPr>
          <p:cNvPr id="5" name="Picture 4">
            <a:extLst>
              <a:ext uri="{FF2B5EF4-FFF2-40B4-BE49-F238E27FC236}">
                <a16:creationId xmlns:a16="http://schemas.microsoft.com/office/drawing/2014/main" id="{B82CBFF7-5CE4-4C32-9BA2-01494E2D1A74}"/>
              </a:ext>
            </a:extLst>
          </p:cNvPr>
          <p:cNvPicPr>
            <a:picLocks noChangeAspect="1"/>
          </p:cNvPicPr>
          <p:nvPr/>
        </p:nvPicPr>
        <p:blipFill>
          <a:blip r:embed="rId2"/>
          <a:stretch>
            <a:fillRect/>
          </a:stretch>
        </p:blipFill>
        <p:spPr>
          <a:xfrm>
            <a:off x="429246" y="1415291"/>
            <a:ext cx="4733925" cy="3152775"/>
          </a:xfrm>
          <a:prstGeom prst="rect">
            <a:avLst/>
          </a:prstGeom>
        </p:spPr>
      </p:pic>
      <p:pic>
        <p:nvPicPr>
          <p:cNvPr id="8" name="Content Placeholder 7">
            <a:extLst>
              <a:ext uri="{FF2B5EF4-FFF2-40B4-BE49-F238E27FC236}">
                <a16:creationId xmlns:a16="http://schemas.microsoft.com/office/drawing/2014/main" id="{8FD97C24-5644-424F-B9AF-E4A6132FD864}"/>
              </a:ext>
            </a:extLst>
          </p:cNvPr>
          <p:cNvPicPr>
            <a:picLocks noGrp="1" noChangeAspect="1"/>
          </p:cNvPicPr>
          <p:nvPr>
            <p:ph idx="1"/>
          </p:nvPr>
        </p:nvPicPr>
        <p:blipFill>
          <a:blip r:embed="rId3"/>
          <a:stretch>
            <a:fillRect/>
          </a:stretch>
        </p:blipFill>
        <p:spPr>
          <a:xfrm>
            <a:off x="5791200" y="1438482"/>
            <a:ext cx="6400800" cy="2200275"/>
          </a:xfrm>
          <a:prstGeom prst="rect">
            <a:avLst/>
          </a:prstGeom>
        </p:spPr>
      </p:pic>
      <p:sp>
        <p:nvSpPr>
          <p:cNvPr id="9" name="TextBox 8">
            <a:extLst>
              <a:ext uri="{FF2B5EF4-FFF2-40B4-BE49-F238E27FC236}">
                <a16:creationId xmlns:a16="http://schemas.microsoft.com/office/drawing/2014/main" id="{E0170405-AE4F-43A6-9D52-6528854289E8}"/>
              </a:ext>
            </a:extLst>
          </p:cNvPr>
          <p:cNvSpPr txBox="1"/>
          <p:nvPr/>
        </p:nvSpPr>
        <p:spPr>
          <a:xfrm>
            <a:off x="530087" y="5287617"/>
            <a:ext cx="11092070" cy="646331"/>
          </a:xfrm>
          <a:prstGeom prst="rect">
            <a:avLst/>
          </a:prstGeom>
          <a:noFill/>
        </p:spPr>
        <p:txBody>
          <a:bodyPr wrap="square" rtlCol="0">
            <a:spAutoFit/>
          </a:bodyPr>
          <a:lstStyle/>
          <a:p>
            <a:r>
              <a:rPr lang="en-IN" b="1" i="1" dirty="0"/>
              <a:t>There is no outliers present in the data</a:t>
            </a:r>
          </a:p>
          <a:p>
            <a:endParaRPr lang="en-IN" dirty="0"/>
          </a:p>
        </p:txBody>
      </p:sp>
    </p:spTree>
    <p:extLst>
      <p:ext uri="{BB962C8B-B14F-4D97-AF65-F5344CB8AC3E}">
        <p14:creationId xmlns:p14="http://schemas.microsoft.com/office/powerpoint/2010/main" val="3829608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685EB-6777-420B-8107-B39D50E3AA8B}"/>
              </a:ext>
            </a:extLst>
          </p:cNvPr>
          <p:cNvSpPr>
            <a:spLocks noGrp="1"/>
          </p:cNvSpPr>
          <p:nvPr>
            <p:ph type="title"/>
          </p:nvPr>
        </p:nvSpPr>
        <p:spPr/>
        <p:txBody>
          <a:bodyPr>
            <a:noAutofit/>
          </a:bodyPr>
          <a:lstStyle/>
          <a:p>
            <a:br>
              <a:rPr lang="en-IN" sz="3200" b="1" dirty="0"/>
            </a:br>
            <a:br>
              <a:rPr lang="en-IN" sz="3200" b="1" dirty="0"/>
            </a:br>
            <a:br>
              <a:rPr lang="en-IN" sz="3200" b="1" dirty="0"/>
            </a:br>
            <a:br>
              <a:rPr lang="en-IN" sz="3200" b="1" dirty="0"/>
            </a:br>
            <a:r>
              <a:rPr lang="en-IN" sz="3200" b="1" dirty="0"/>
              <a:t>Model/s Development and Evaluation </a:t>
            </a:r>
            <a:br>
              <a:rPr lang="en-IN" sz="3200" dirty="0"/>
            </a:br>
            <a:r>
              <a:rPr lang="en-IN" sz="3200" b="1" dirty="0"/>
              <a:t> </a:t>
            </a:r>
            <a:br>
              <a:rPr lang="en-IN" sz="3200" dirty="0"/>
            </a:br>
            <a:endParaRPr lang="en-IN" sz="3200" dirty="0"/>
          </a:p>
        </p:txBody>
      </p:sp>
      <p:sp>
        <p:nvSpPr>
          <p:cNvPr id="3" name="Content Placeholder 2">
            <a:extLst>
              <a:ext uri="{FF2B5EF4-FFF2-40B4-BE49-F238E27FC236}">
                <a16:creationId xmlns:a16="http://schemas.microsoft.com/office/drawing/2014/main" id="{115B0B98-619B-4B85-AD50-55AD93268263}"/>
              </a:ext>
            </a:extLst>
          </p:cNvPr>
          <p:cNvSpPr>
            <a:spLocks noGrp="1"/>
          </p:cNvSpPr>
          <p:nvPr>
            <p:ph idx="1"/>
          </p:nvPr>
        </p:nvSpPr>
        <p:spPr/>
        <p:txBody>
          <a:bodyPr/>
          <a:lstStyle/>
          <a:p>
            <a:pPr marL="0" indent="0">
              <a:buNone/>
            </a:pPr>
            <a:endParaRPr lang="en-IN" b="1" dirty="0"/>
          </a:p>
          <a:p>
            <a:pPr marL="0" indent="0">
              <a:buNone/>
            </a:pPr>
            <a:r>
              <a:rPr lang="en-IN" b="1" dirty="0"/>
              <a:t>(Linear Regression, Decision Tree Regressor, Random Forest Regressor and Gradient Boosting Regressor)</a:t>
            </a:r>
            <a:endParaRPr lang="en-IN" dirty="0"/>
          </a:p>
          <a:p>
            <a:pPr marL="0" indent="0">
              <a:buNone/>
            </a:pPr>
            <a:endParaRPr lang="en-IN" dirty="0"/>
          </a:p>
        </p:txBody>
      </p:sp>
    </p:spTree>
    <p:extLst>
      <p:ext uri="{BB962C8B-B14F-4D97-AF65-F5344CB8AC3E}">
        <p14:creationId xmlns:p14="http://schemas.microsoft.com/office/powerpoint/2010/main" val="2710665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B3988-A2CF-4C3F-8978-B3853AB3E6B9}"/>
              </a:ext>
            </a:extLst>
          </p:cNvPr>
          <p:cNvSpPr>
            <a:spLocks noGrp="1"/>
          </p:cNvSpPr>
          <p:nvPr>
            <p:ph type="title"/>
          </p:nvPr>
        </p:nvSpPr>
        <p:spPr/>
        <p:txBody>
          <a:bodyPr/>
          <a:lstStyle/>
          <a:p>
            <a:r>
              <a:rPr lang="en-IN" sz="1400" b="1" dirty="0"/>
              <a:t>Linear Regression: -25%</a:t>
            </a:r>
            <a:endParaRPr lang="en-IN" dirty="0"/>
          </a:p>
        </p:txBody>
      </p:sp>
      <p:sp>
        <p:nvSpPr>
          <p:cNvPr id="5" name="TextBox 4">
            <a:extLst>
              <a:ext uri="{FF2B5EF4-FFF2-40B4-BE49-F238E27FC236}">
                <a16:creationId xmlns:a16="http://schemas.microsoft.com/office/drawing/2014/main" id="{954DCEE4-1FA5-462E-962D-8EDE807B4712}"/>
              </a:ext>
            </a:extLst>
          </p:cNvPr>
          <p:cNvSpPr txBox="1"/>
          <p:nvPr/>
        </p:nvSpPr>
        <p:spPr>
          <a:xfrm>
            <a:off x="969478" y="2930111"/>
            <a:ext cx="6372226" cy="307777"/>
          </a:xfrm>
          <a:prstGeom prst="rect">
            <a:avLst/>
          </a:prstGeom>
          <a:noFill/>
        </p:spPr>
        <p:txBody>
          <a:bodyPr wrap="square" rtlCol="0">
            <a:spAutoFit/>
          </a:bodyPr>
          <a:lstStyle/>
          <a:p>
            <a:r>
              <a:rPr lang="en-US" sz="1400" b="1" dirty="0"/>
              <a:t>Decision Tree Regressor: 100%</a:t>
            </a:r>
            <a:endParaRPr lang="en-IN" sz="1400" b="1" dirty="0"/>
          </a:p>
        </p:txBody>
      </p:sp>
      <p:pic>
        <p:nvPicPr>
          <p:cNvPr id="3" name="Picture 2">
            <a:extLst>
              <a:ext uri="{FF2B5EF4-FFF2-40B4-BE49-F238E27FC236}">
                <a16:creationId xmlns:a16="http://schemas.microsoft.com/office/drawing/2014/main" id="{351DE7A8-A64B-4B02-AF22-60B56C9F0001}"/>
              </a:ext>
            </a:extLst>
          </p:cNvPr>
          <p:cNvPicPr>
            <a:picLocks noChangeAspect="1"/>
          </p:cNvPicPr>
          <p:nvPr/>
        </p:nvPicPr>
        <p:blipFill>
          <a:blip r:embed="rId2"/>
          <a:stretch>
            <a:fillRect/>
          </a:stretch>
        </p:blipFill>
        <p:spPr>
          <a:xfrm>
            <a:off x="402742" y="1336469"/>
            <a:ext cx="7842995" cy="1593642"/>
          </a:xfrm>
          <a:prstGeom prst="rect">
            <a:avLst/>
          </a:prstGeom>
          <a:ln>
            <a:solidFill>
              <a:schemeClr val="tx1"/>
            </a:solidFill>
          </a:ln>
        </p:spPr>
      </p:pic>
      <p:pic>
        <p:nvPicPr>
          <p:cNvPr id="9" name="Content Placeholder 8">
            <a:extLst>
              <a:ext uri="{FF2B5EF4-FFF2-40B4-BE49-F238E27FC236}">
                <a16:creationId xmlns:a16="http://schemas.microsoft.com/office/drawing/2014/main" id="{C4D213BE-94FB-42B3-AFC5-A4AF33C5FB39}"/>
              </a:ext>
            </a:extLst>
          </p:cNvPr>
          <p:cNvPicPr>
            <a:picLocks noGrp="1" noChangeAspect="1"/>
          </p:cNvPicPr>
          <p:nvPr>
            <p:ph idx="1"/>
          </p:nvPr>
        </p:nvPicPr>
        <p:blipFill>
          <a:blip r:embed="rId3"/>
          <a:stretch>
            <a:fillRect/>
          </a:stretch>
        </p:blipFill>
        <p:spPr>
          <a:xfrm>
            <a:off x="402742" y="3620112"/>
            <a:ext cx="8330441" cy="2290357"/>
          </a:xfrm>
          <a:prstGeom prst="rect">
            <a:avLst/>
          </a:prstGeom>
          <a:ln>
            <a:solidFill>
              <a:schemeClr val="tx1"/>
            </a:solidFill>
          </a:ln>
        </p:spPr>
      </p:pic>
    </p:spTree>
    <p:extLst>
      <p:ext uri="{BB962C8B-B14F-4D97-AF65-F5344CB8AC3E}">
        <p14:creationId xmlns:p14="http://schemas.microsoft.com/office/powerpoint/2010/main" val="3677646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679AF-DFDB-4122-8D95-95C014579049}"/>
              </a:ext>
            </a:extLst>
          </p:cNvPr>
          <p:cNvSpPr>
            <a:spLocks noGrp="1"/>
          </p:cNvSpPr>
          <p:nvPr>
            <p:ph type="title"/>
          </p:nvPr>
        </p:nvSpPr>
        <p:spPr/>
        <p:txBody>
          <a:bodyPr>
            <a:normAutofit/>
          </a:bodyPr>
          <a:lstStyle/>
          <a:p>
            <a:r>
              <a:rPr lang="en-IN" sz="1400" b="1" dirty="0"/>
              <a:t>Random Forest Regressor:99.98%</a:t>
            </a:r>
            <a:br>
              <a:rPr lang="en-IN" sz="1400" dirty="0"/>
            </a:br>
            <a:endParaRPr lang="en-IN" sz="1400" dirty="0"/>
          </a:p>
        </p:txBody>
      </p:sp>
      <p:sp>
        <p:nvSpPr>
          <p:cNvPr id="7" name="TextBox 6">
            <a:extLst>
              <a:ext uri="{FF2B5EF4-FFF2-40B4-BE49-F238E27FC236}">
                <a16:creationId xmlns:a16="http://schemas.microsoft.com/office/drawing/2014/main" id="{A1EBF200-15D0-4E59-8702-1C692814D9E2}"/>
              </a:ext>
            </a:extLst>
          </p:cNvPr>
          <p:cNvSpPr txBox="1"/>
          <p:nvPr/>
        </p:nvSpPr>
        <p:spPr>
          <a:xfrm>
            <a:off x="702365" y="3501197"/>
            <a:ext cx="7885044" cy="584775"/>
          </a:xfrm>
          <a:prstGeom prst="rect">
            <a:avLst/>
          </a:prstGeom>
          <a:noFill/>
        </p:spPr>
        <p:txBody>
          <a:bodyPr wrap="square" rtlCol="0">
            <a:spAutoFit/>
          </a:bodyPr>
          <a:lstStyle/>
          <a:p>
            <a:r>
              <a:rPr lang="en-IN" sz="1400" b="1" dirty="0"/>
              <a:t>    Gradient Boosting Regressor:83.43%</a:t>
            </a:r>
            <a:endParaRPr lang="en-IN" sz="1400" dirty="0"/>
          </a:p>
          <a:p>
            <a:endParaRPr lang="en-IN" dirty="0"/>
          </a:p>
        </p:txBody>
      </p:sp>
      <p:pic>
        <p:nvPicPr>
          <p:cNvPr id="5" name="Picture 4">
            <a:extLst>
              <a:ext uri="{FF2B5EF4-FFF2-40B4-BE49-F238E27FC236}">
                <a16:creationId xmlns:a16="http://schemas.microsoft.com/office/drawing/2014/main" id="{CD8F6652-BD7F-492D-83EF-93CBAD65E371}"/>
              </a:ext>
            </a:extLst>
          </p:cNvPr>
          <p:cNvPicPr>
            <a:picLocks noChangeAspect="1"/>
          </p:cNvPicPr>
          <p:nvPr/>
        </p:nvPicPr>
        <p:blipFill>
          <a:blip r:embed="rId2"/>
          <a:stretch>
            <a:fillRect/>
          </a:stretch>
        </p:blipFill>
        <p:spPr>
          <a:xfrm>
            <a:off x="203338" y="1261165"/>
            <a:ext cx="7747966" cy="1839843"/>
          </a:xfrm>
          <a:prstGeom prst="rect">
            <a:avLst/>
          </a:prstGeom>
          <a:ln>
            <a:solidFill>
              <a:schemeClr val="tx1"/>
            </a:solidFill>
          </a:ln>
        </p:spPr>
      </p:pic>
      <p:pic>
        <p:nvPicPr>
          <p:cNvPr id="6" name="Picture 5">
            <a:extLst>
              <a:ext uri="{FF2B5EF4-FFF2-40B4-BE49-F238E27FC236}">
                <a16:creationId xmlns:a16="http://schemas.microsoft.com/office/drawing/2014/main" id="{DC360A04-F3F3-48A7-9800-09E64C95DDEC}"/>
              </a:ext>
            </a:extLst>
          </p:cNvPr>
          <p:cNvPicPr>
            <a:picLocks noChangeAspect="1"/>
          </p:cNvPicPr>
          <p:nvPr/>
        </p:nvPicPr>
        <p:blipFill>
          <a:blip r:embed="rId3"/>
          <a:stretch>
            <a:fillRect/>
          </a:stretch>
        </p:blipFill>
        <p:spPr>
          <a:xfrm>
            <a:off x="702365" y="4330826"/>
            <a:ext cx="7749209" cy="1831216"/>
          </a:xfrm>
          <a:prstGeom prst="rect">
            <a:avLst/>
          </a:prstGeom>
          <a:ln>
            <a:solidFill>
              <a:schemeClr val="tx1"/>
            </a:solidFill>
          </a:ln>
        </p:spPr>
      </p:pic>
    </p:spTree>
    <p:extLst>
      <p:ext uri="{BB962C8B-B14F-4D97-AF65-F5344CB8AC3E}">
        <p14:creationId xmlns:p14="http://schemas.microsoft.com/office/powerpoint/2010/main" val="1250132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2D35F-AAD9-4F10-8E70-908418AD746F}"/>
              </a:ext>
            </a:extLst>
          </p:cNvPr>
          <p:cNvSpPr>
            <a:spLocks noGrp="1"/>
          </p:cNvSpPr>
          <p:nvPr>
            <p:ph type="title"/>
          </p:nvPr>
        </p:nvSpPr>
        <p:spPr>
          <a:xfrm>
            <a:off x="838200" y="198783"/>
            <a:ext cx="10515600" cy="1491905"/>
          </a:xfrm>
        </p:spPr>
        <p:txBody>
          <a:bodyPr>
            <a:noAutofit/>
          </a:bodyPr>
          <a:lstStyle/>
          <a:p>
            <a:pPr algn="ctr"/>
            <a:br>
              <a:rPr lang="en-IN" sz="1400" dirty="0">
                <a:latin typeface="+mn-lt"/>
              </a:rPr>
            </a:br>
            <a:br>
              <a:rPr lang="en-IN" sz="1400" dirty="0">
                <a:latin typeface="+mn-lt"/>
              </a:rPr>
            </a:br>
            <a:br>
              <a:rPr lang="en-IN" sz="1400" dirty="0">
                <a:latin typeface="+mn-lt"/>
              </a:rPr>
            </a:br>
            <a:br>
              <a:rPr lang="en-IN" sz="1400" dirty="0">
                <a:latin typeface="+mn-lt"/>
              </a:rPr>
            </a:br>
            <a:r>
              <a:rPr lang="en-IN" sz="1800" b="1" i="1" dirty="0">
                <a:latin typeface="+mn-lt"/>
              </a:rPr>
              <a:t>After getting the r squared scores for all the models, it needs to be checked whether any one of them are overfitted, hence cross validation technique has been used.</a:t>
            </a:r>
            <a:br>
              <a:rPr lang="en-IN" sz="1800" dirty="0">
                <a:latin typeface="+mn-lt"/>
              </a:rPr>
            </a:br>
            <a:r>
              <a:rPr lang="en-IN" sz="1800" b="1" i="1" dirty="0">
                <a:latin typeface="+mn-lt"/>
              </a:rPr>
              <a:t>As score for Linear Regression is extremely poor hence only taking Decision Tree, Gradient Boosting and Random Forest Regressor for cross validation</a:t>
            </a:r>
            <a:br>
              <a:rPr lang="en-IN" sz="1400" dirty="0">
                <a:latin typeface="+mn-lt"/>
              </a:rPr>
            </a:br>
            <a:br>
              <a:rPr lang="en-IN" sz="1400" dirty="0">
                <a:latin typeface="+mn-lt"/>
              </a:rPr>
            </a:br>
            <a:br>
              <a:rPr lang="en-IN" sz="1400" dirty="0">
                <a:latin typeface="+mn-lt"/>
              </a:rPr>
            </a:br>
            <a:br>
              <a:rPr lang="en-IN" sz="1400" b="1" dirty="0">
                <a:latin typeface="+mn-lt"/>
              </a:rPr>
            </a:br>
            <a:br>
              <a:rPr lang="en-IN" sz="1400" b="1" dirty="0">
                <a:latin typeface="+mn-lt"/>
              </a:rPr>
            </a:br>
            <a:br>
              <a:rPr lang="en-IN" sz="1400" dirty="0">
                <a:latin typeface="+mn-lt"/>
              </a:rPr>
            </a:br>
            <a:br>
              <a:rPr lang="en-IN" sz="1400" dirty="0">
                <a:latin typeface="+mn-lt"/>
              </a:rPr>
            </a:br>
            <a:endParaRPr lang="en-IN" sz="1400" dirty="0">
              <a:latin typeface="+mn-lt"/>
            </a:endParaRPr>
          </a:p>
        </p:txBody>
      </p:sp>
      <p:sp>
        <p:nvSpPr>
          <p:cNvPr id="6" name="TextBox 5">
            <a:extLst>
              <a:ext uri="{FF2B5EF4-FFF2-40B4-BE49-F238E27FC236}">
                <a16:creationId xmlns:a16="http://schemas.microsoft.com/office/drawing/2014/main" id="{9A4F07D7-0C49-4874-A2BD-B6DA49AFDA8C}"/>
              </a:ext>
            </a:extLst>
          </p:cNvPr>
          <p:cNvSpPr txBox="1"/>
          <p:nvPr/>
        </p:nvSpPr>
        <p:spPr>
          <a:xfrm>
            <a:off x="599661" y="1382911"/>
            <a:ext cx="6785113" cy="307777"/>
          </a:xfrm>
          <a:prstGeom prst="rect">
            <a:avLst/>
          </a:prstGeom>
          <a:noFill/>
        </p:spPr>
        <p:txBody>
          <a:bodyPr wrap="square" rtlCol="0">
            <a:spAutoFit/>
          </a:bodyPr>
          <a:lstStyle/>
          <a:p>
            <a:r>
              <a:rPr lang="en-US" sz="1400" b="1" dirty="0"/>
              <a:t>      Cross Validation for DT</a:t>
            </a:r>
            <a:endParaRPr lang="en-IN" sz="1400" b="1" dirty="0"/>
          </a:p>
        </p:txBody>
      </p:sp>
      <p:pic>
        <p:nvPicPr>
          <p:cNvPr id="8" name="Picture 7">
            <a:extLst>
              <a:ext uri="{FF2B5EF4-FFF2-40B4-BE49-F238E27FC236}">
                <a16:creationId xmlns:a16="http://schemas.microsoft.com/office/drawing/2014/main" id="{1EA702D6-648A-46D0-962E-68E112A75FD0}"/>
              </a:ext>
            </a:extLst>
          </p:cNvPr>
          <p:cNvPicPr>
            <a:picLocks noChangeAspect="1"/>
          </p:cNvPicPr>
          <p:nvPr/>
        </p:nvPicPr>
        <p:blipFill>
          <a:blip r:embed="rId2"/>
          <a:stretch>
            <a:fillRect/>
          </a:stretch>
        </p:blipFill>
        <p:spPr>
          <a:xfrm>
            <a:off x="356153" y="1969940"/>
            <a:ext cx="5739848" cy="1674408"/>
          </a:xfrm>
          <a:prstGeom prst="rect">
            <a:avLst/>
          </a:prstGeom>
          <a:ln>
            <a:solidFill>
              <a:schemeClr val="tx1"/>
            </a:solidFill>
          </a:ln>
        </p:spPr>
      </p:pic>
      <p:sp>
        <p:nvSpPr>
          <p:cNvPr id="9" name="TextBox 8">
            <a:extLst>
              <a:ext uri="{FF2B5EF4-FFF2-40B4-BE49-F238E27FC236}">
                <a16:creationId xmlns:a16="http://schemas.microsoft.com/office/drawing/2014/main" id="{66371121-C313-4D0A-AAC2-D45EAC5678B2}"/>
              </a:ext>
            </a:extLst>
          </p:cNvPr>
          <p:cNvSpPr txBox="1"/>
          <p:nvPr/>
        </p:nvSpPr>
        <p:spPr>
          <a:xfrm>
            <a:off x="6674126" y="1229022"/>
            <a:ext cx="5390322" cy="307777"/>
          </a:xfrm>
          <a:prstGeom prst="rect">
            <a:avLst/>
          </a:prstGeom>
          <a:noFill/>
        </p:spPr>
        <p:txBody>
          <a:bodyPr wrap="square" rtlCol="0">
            <a:spAutoFit/>
          </a:bodyPr>
          <a:lstStyle/>
          <a:p>
            <a:pPr algn="ctr"/>
            <a:r>
              <a:rPr lang="en-IN" sz="1400" b="1" dirty="0"/>
              <a:t>Cross Validation for RF</a:t>
            </a:r>
          </a:p>
        </p:txBody>
      </p:sp>
      <p:pic>
        <p:nvPicPr>
          <p:cNvPr id="10" name="Picture 9">
            <a:extLst>
              <a:ext uri="{FF2B5EF4-FFF2-40B4-BE49-F238E27FC236}">
                <a16:creationId xmlns:a16="http://schemas.microsoft.com/office/drawing/2014/main" id="{BBEE6633-7E4D-4F6E-A0E4-16263F94B315}"/>
              </a:ext>
            </a:extLst>
          </p:cNvPr>
          <p:cNvPicPr>
            <a:picLocks noChangeAspect="1"/>
          </p:cNvPicPr>
          <p:nvPr/>
        </p:nvPicPr>
        <p:blipFill>
          <a:blip r:embed="rId3"/>
          <a:stretch>
            <a:fillRect/>
          </a:stretch>
        </p:blipFill>
        <p:spPr>
          <a:xfrm>
            <a:off x="6467061" y="1969940"/>
            <a:ext cx="5597387" cy="1674408"/>
          </a:xfrm>
          <a:prstGeom prst="rect">
            <a:avLst/>
          </a:prstGeom>
          <a:ln>
            <a:solidFill>
              <a:schemeClr val="tx1"/>
            </a:solidFill>
          </a:ln>
        </p:spPr>
      </p:pic>
      <p:sp>
        <p:nvSpPr>
          <p:cNvPr id="11" name="TextBox 10">
            <a:extLst>
              <a:ext uri="{FF2B5EF4-FFF2-40B4-BE49-F238E27FC236}">
                <a16:creationId xmlns:a16="http://schemas.microsoft.com/office/drawing/2014/main" id="{61EB5BE7-415D-4FB4-8365-06AF5FFC5030}"/>
              </a:ext>
            </a:extLst>
          </p:cNvPr>
          <p:cNvSpPr txBox="1"/>
          <p:nvPr/>
        </p:nvSpPr>
        <p:spPr>
          <a:xfrm>
            <a:off x="3591339" y="4121426"/>
            <a:ext cx="5234609" cy="307777"/>
          </a:xfrm>
          <a:prstGeom prst="rect">
            <a:avLst/>
          </a:prstGeom>
          <a:noFill/>
        </p:spPr>
        <p:txBody>
          <a:bodyPr wrap="square" rtlCol="0">
            <a:spAutoFit/>
          </a:bodyPr>
          <a:lstStyle/>
          <a:p>
            <a:pPr algn="ctr"/>
            <a:r>
              <a:rPr lang="en-IN" sz="1400" b="1" dirty="0"/>
              <a:t>Cross Validation for GB</a:t>
            </a:r>
          </a:p>
        </p:txBody>
      </p:sp>
      <p:pic>
        <p:nvPicPr>
          <p:cNvPr id="12" name="Picture 11">
            <a:extLst>
              <a:ext uri="{FF2B5EF4-FFF2-40B4-BE49-F238E27FC236}">
                <a16:creationId xmlns:a16="http://schemas.microsoft.com/office/drawing/2014/main" id="{90AEBF6D-42F4-4483-989A-F2BF91B66E55}"/>
              </a:ext>
            </a:extLst>
          </p:cNvPr>
          <p:cNvPicPr>
            <a:picLocks noChangeAspect="1"/>
          </p:cNvPicPr>
          <p:nvPr/>
        </p:nvPicPr>
        <p:blipFill>
          <a:blip r:embed="rId4"/>
          <a:stretch>
            <a:fillRect/>
          </a:stretch>
        </p:blipFill>
        <p:spPr>
          <a:xfrm>
            <a:off x="1908314" y="4888059"/>
            <a:ext cx="8415130" cy="1366967"/>
          </a:xfrm>
          <a:prstGeom prst="rect">
            <a:avLst/>
          </a:prstGeom>
          <a:ln>
            <a:solidFill>
              <a:schemeClr val="tx1"/>
            </a:solidFill>
          </a:ln>
        </p:spPr>
      </p:pic>
    </p:spTree>
    <p:extLst>
      <p:ext uri="{BB962C8B-B14F-4D97-AF65-F5344CB8AC3E}">
        <p14:creationId xmlns:p14="http://schemas.microsoft.com/office/powerpoint/2010/main" val="3298714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C2250-221E-4A1C-8807-1AFA8E619751}"/>
              </a:ext>
            </a:extLst>
          </p:cNvPr>
          <p:cNvSpPr>
            <a:spLocks noGrp="1"/>
          </p:cNvSpPr>
          <p:nvPr>
            <p:ph type="title"/>
          </p:nvPr>
        </p:nvSpPr>
        <p:spPr>
          <a:xfrm>
            <a:off x="838200" y="556591"/>
            <a:ext cx="10515600" cy="622852"/>
          </a:xfrm>
        </p:spPr>
        <p:txBody>
          <a:bodyPr>
            <a:normAutofit fontScale="90000"/>
          </a:bodyPr>
          <a:lstStyle/>
          <a:p>
            <a:r>
              <a:rPr lang="en-IN" b="1" i="1" dirty="0"/>
              <a:t>As none of the models are overfitted, and based on the r squared score and cross validation scores, </a:t>
            </a:r>
            <a:br>
              <a:rPr lang="en-IN" b="1" i="1" dirty="0"/>
            </a:br>
            <a:br>
              <a:rPr lang="en-IN" b="1" i="1" dirty="0"/>
            </a:br>
            <a:br>
              <a:rPr lang="en-IN" b="1" i="1" dirty="0"/>
            </a:br>
            <a:br>
              <a:rPr lang="en-IN" b="1" i="1" dirty="0"/>
            </a:br>
            <a:br>
              <a:rPr lang="en-IN" b="1" i="1" dirty="0"/>
            </a:br>
            <a:br>
              <a:rPr lang="en-IN" b="1" i="1" dirty="0"/>
            </a:br>
            <a:br>
              <a:rPr lang="en-IN" b="1" i="1" dirty="0"/>
            </a:br>
            <a:br>
              <a:rPr lang="en-IN" sz="2700" b="1" i="1" dirty="0"/>
            </a:br>
            <a:r>
              <a:rPr lang="en-IN" sz="2700" b="1" i="1" dirty="0"/>
              <a:t>As none of the models are overfitted, and based on the r squared score and cross validation scores,</a:t>
            </a:r>
            <a:br>
              <a:rPr lang="en-IN" sz="2700" b="1" i="1" dirty="0"/>
            </a:br>
            <a:br>
              <a:rPr lang="en-IN" sz="2700" b="1" i="1" dirty="0"/>
            </a:br>
            <a:r>
              <a:rPr lang="en-IN" sz="2700" b="1" i="1" dirty="0"/>
              <a:t>Decision Tree Regressor model is best for this dataset.</a:t>
            </a:r>
            <a:br>
              <a:rPr lang="en-IN" sz="2700" b="1" i="1" dirty="0"/>
            </a:br>
            <a:r>
              <a:rPr lang="en-IN" sz="2700" b="1" i="1" dirty="0"/>
              <a:t> </a:t>
            </a:r>
            <a:br>
              <a:rPr lang="en-IN" sz="2700" b="1" i="1" dirty="0"/>
            </a:br>
            <a:r>
              <a:rPr lang="en-IN" sz="2700" b="1" i="1" dirty="0"/>
              <a:t> </a:t>
            </a:r>
            <a:br>
              <a:rPr lang="en-IN" sz="2700" b="1" i="1" dirty="0"/>
            </a:br>
            <a:r>
              <a:rPr lang="en-IN" sz="2700" b="1" i="1" dirty="0"/>
              <a:t>As the score is already 100, hence hyper parameter tuning is not performed</a:t>
            </a:r>
          </a:p>
        </p:txBody>
      </p:sp>
    </p:spTree>
    <p:extLst>
      <p:ext uri="{BB962C8B-B14F-4D97-AF65-F5344CB8AC3E}">
        <p14:creationId xmlns:p14="http://schemas.microsoft.com/office/powerpoint/2010/main" val="2573805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75475A-7803-4DF0-A1E3-715917227DAA}"/>
              </a:ext>
            </a:extLst>
          </p:cNvPr>
          <p:cNvSpPr>
            <a:spLocks noGrp="1"/>
          </p:cNvSpPr>
          <p:nvPr>
            <p:ph idx="1"/>
          </p:nvPr>
        </p:nvSpPr>
        <p:spPr/>
        <p:txBody>
          <a:bodyPr/>
          <a:lstStyle/>
          <a:p>
            <a:pPr marL="0" indent="0" algn="ctr">
              <a:buNone/>
            </a:pPr>
            <a:r>
              <a:rPr lang="en-IN" sz="4000" b="1" dirty="0"/>
              <a:t>Conclusion</a:t>
            </a:r>
            <a:endParaRPr lang="en-IN" sz="4000" dirty="0"/>
          </a:p>
          <a:p>
            <a:pPr marL="0" indent="0">
              <a:buNone/>
            </a:pPr>
            <a:endParaRPr lang="en-IN" dirty="0"/>
          </a:p>
        </p:txBody>
      </p:sp>
    </p:spTree>
    <p:extLst>
      <p:ext uri="{BB962C8B-B14F-4D97-AF65-F5344CB8AC3E}">
        <p14:creationId xmlns:p14="http://schemas.microsoft.com/office/powerpoint/2010/main" val="1132149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988C2-DE01-4177-9D20-BC71E9F423CF}"/>
              </a:ext>
            </a:extLst>
          </p:cNvPr>
          <p:cNvSpPr>
            <a:spLocks noGrp="1"/>
          </p:cNvSpPr>
          <p:nvPr>
            <p:ph type="title"/>
          </p:nvPr>
        </p:nvSpPr>
        <p:spPr/>
        <p:txBody>
          <a:bodyPr/>
          <a:lstStyle/>
          <a:p>
            <a:r>
              <a:rPr lang="en-IN" dirty="0"/>
              <a:t>Acknowledgement:</a:t>
            </a:r>
            <a:br>
              <a:rPr lang="en-IN" dirty="0"/>
            </a:br>
            <a:endParaRPr lang="en-IN" dirty="0"/>
          </a:p>
        </p:txBody>
      </p:sp>
      <p:sp>
        <p:nvSpPr>
          <p:cNvPr id="3" name="Content Placeholder 2">
            <a:extLst>
              <a:ext uri="{FF2B5EF4-FFF2-40B4-BE49-F238E27FC236}">
                <a16:creationId xmlns:a16="http://schemas.microsoft.com/office/drawing/2014/main" id="{09590362-3324-4F2E-A87F-ACBE5CD0D967}"/>
              </a:ext>
            </a:extLst>
          </p:cNvPr>
          <p:cNvSpPr>
            <a:spLocks noGrp="1"/>
          </p:cNvSpPr>
          <p:nvPr>
            <p:ph idx="1"/>
          </p:nvPr>
        </p:nvSpPr>
        <p:spPr/>
        <p:txBody>
          <a:bodyPr/>
          <a:lstStyle/>
          <a:p>
            <a:r>
              <a:rPr lang="en-IN" dirty="0"/>
              <a:t>This project has been completed with the help of training documents and live classes recordings from Data Trained Education. Few helps on coding have also been taken from few data science websites like Toward Data Science, Geek for Geeks, Stack Overflow. All data related to the car price has been taken from </a:t>
            </a:r>
            <a:r>
              <a:rPr lang="en-IN" u="sng" dirty="0">
                <a:hlinkClick r:id="rId2"/>
              </a:rPr>
              <a:t>www.carwale.com</a:t>
            </a:r>
            <a:endParaRPr lang="en-IN" dirty="0"/>
          </a:p>
          <a:p>
            <a:pPr marL="0" indent="0">
              <a:buNone/>
            </a:pPr>
            <a:endParaRPr lang="en-IN" dirty="0"/>
          </a:p>
        </p:txBody>
      </p:sp>
    </p:spTree>
    <p:extLst>
      <p:ext uri="{BB962C8B-B14F-4D97-AF65-F5344CB8AC3E}">
        <p14:creationId xmlns:p14="http://schemas.microsoft.com/office/powerpoint/2010/main" val="2676876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B7B44-93E7-4402-99A6-5093F781C5BF}"/>
              </a:ext>
            </a:extLst>
          </p:cNvPr>
          <p:cNvSpPr>
            <a:spLocks noGrp="1"/>
          </p:cNvSpPr>
          <p:nvPr>
            <p:ph type="title"/>
          </p:nvPr>
        </p:nvSpPr>
        <p:spPr>
          <a:xfrm>
            <a:off x="838200" y="1378226"/>
            <a:ext cx="10515600" cy="312462"/>
          </a:xfrm>
        </p:spPr>
        <p:txBody>
          <a:bodyPr>
            <a:noAutofit/>
          </a:bodyPr>
          <a:lstStyle/>
          <a:p>
            <a:pPr algn="ctr"/>
            <a:br>
              <a:rPr lang="en-IN" sz="1400" b="1" u="sng" dirty="0"/>
            </a:br>
            <a:br>
              <a:rPr lang="en-IN" sz="1400" b="1" u="sng" dirty="0"/>
            </a:br>
            <a:br>
              <a:rPr lang="en-IN" sz="1400" b="1" u="sng" dirty="0"/>
            </a:br>
            <a:br>
              <a:rPr lang="en-IN" sz="1400" b="1" u="sng" dirty="0"/>
            </a:br>
            <a:br>
              <a:rPr lang="en-IN" sz="1400" b="1" u="sng" dirty="0"/>
            </a:br>
            <a:br>
              <a:rPr lang="en-IN" sz="1400" b="1" u="sng" dirty="0"/>
            </a:br>
            <a:br>
              <a:rPr lang="en-IN" sz="1400" b="1" u="sng" dirty="0"/>
            </a:br>
            <a:br>
              <a:rPr lang="en-IN" sz="1400" b="1" u="sng" dirty="0"/>
            </a:br>
            <a:br>
              <a:rPr lang="en-IN" sz="1400" b="1" u="sng" dirty="0"/>
            </a:br>
            <a:br>
              <a:rPr lang="en-IN" sz="1400" b="1" u="sng" dirty="0"/>
            </a:br>
            <a:br>
              <a:rPr lang="en-IN" sz="1400" b="1" u="sng" dirty="0"/>
            </a:br>
            <a:br>
              <a:rPr lang="en-IN" sz="1400" b="1" u="sng" dirty="0"/>
            </a:br>
            <a:br>
              <a:rPr lang="en-IN" sz="1400" b="1" u="sng" dirty="0"/>
            </a:br>
            <a:br>
              <a:rPr lang="en-IN" sz="1400" b="1" u="sng" dirty="0"/>
            </a:br>
            <a:br>
              <a:rPr lang="en-IN" sz="1400" b="1" u="sng" dirty="0"/>
            </a:br>
            <a:r>
              <a:rPr lang="en-IN" sz="2000" b="1" i="1" dirty="0"/>
              <a:t>Key Findings:</a:t>
            </a:r>
            <a:br>
              <a:rPr lang="en-IN" sz="1600" b="1" i="1" dirty="0"/>
            </a:br>
            <a:br>
              <a:rPr lang="en-IN" sz="1800" b="1" i="1" dirty="0"/>
            </a:br>
            <a:r>
              <a:rPr lang="en-IN" sz="1800" dirty="0">
                <a:latin typeface="+mn-lt"/>
              </a:rPr>
              <a:t>In this data none of the features had any specific correlation with the car pricing. However, our model Decision Tree Regressor has given an excellent performance in such a big dataset and it has performed consistently throughout the Training and Testing process.</a:t>
            </a:r>
            <a:br>
              <a:rPr lang="en-IN" sz="1800" dirty="0">
                <a:latin typeface="+mn-lt"/>
              </a:rPr>
            </a:br>
            <a:r>
              <a:rPr lang="en-IN" sz="1800" dirty="0">
                <a:latin typeface="+mn-lt"/>
              </a:rPr>
              <a:t> </a:t>
            </a:r>
            <a:br>
              <a:rPr lang="en-IN" sz="1800" dirty="0">
                <a:latin typeface="+mn-lt"/>
              </a:rPr>
            </a:br>
            <a:r>
              <a:rPr lang="en-IN" sz="1800" dirty="0">
                <a:latin typeface="+mn-lt"/>
              </a:rPr>
              <a:t> </a:t>
            </a:r>
            <a:br>
              <a:rPr lang="en-IN" sz="1800" dirty="0">
                <a:latin typeface="+mn-lt"/>
              </a:rPr>
            </a:br>
            <a:r>
              <a:rPr lang="en-IN" sz="1800" dirty="0">
                <a:latin typeface="+mn-lt"/>
              </a:rPr>
              <a:t>Our goal of the project was to create a model that was able to estimate the price of used cars and we achieved it.</a:t>
            </a:r>
            <a:br>
              <a:rPr lang="en-IN" sz="1800" dirty="0">
                <a:latin typeface="+mn-lt"/>
              </a:rPr>
            </a:br>
            <a:br>
              <a:rPr lang="en-IN" sz="1400" dirty="0"/>
            </a:br>
            <a:r>
              <a:rPr lang="en-IN" sz="1400" b="1" dirty="0"/>
              <a:t> </a:t>
            </a:r>
            <a:br>
              <a:rPr lang="en-IN" sz="1400" dirty="0"/>
            </a:br>
            <a:endParaRPr lang="en-IN" sz="1400" dirty="0"/>
          </a:p>
        </p:txBody>
      </p:sp>
    </p:spTree>
    <p:extLst>
      <p:ext uri="{BB962C8B-B14F-4D97-AF65-F5344CB8AC3E}">
        <p14:creationId xmlns:p14="http://schemas.microsoft.com/office/powerpoint/2010/main" val="2790013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21F66-813D-47D5-96A5-AB4873B37DB8}"/>
              </a:ext>
            </a:extLst>
          </p:cNvPr>
          <p:cNvSpPr>
            <a:spLocks noGrp="1"/>
          </p:cNvSpPr>
          <p:nvPr>
            <p:ph type="title"/>
          </p:nvPr>
        </p:nvSpPr>
        <p:spPr/>
        <p:txBody>
          <a:bodyPr/>
          <a:lstStyle/>
          <a:p>
            <a:r>
              <a:rPr lang="en-IN" b="1" dirty="0"/>
              <a:t>INTRODUCTION</a:t>
            </a:r>
            <a:r>
              <a:rPr lang="en-IN" dirty="0"/>
              <a:t> </a:t>
            </a:r>
            <a:br>
              <a:rPr lang="en-IN" dirty="0"/>
            </a:br>
            <a:endParaRPr lang="en-IN" dirty="0"/>
          </a:p>
        </p:txBody>
      </p:sp>
      <p:sp>
        <p:nvSpPr>
          <p:cNvPr id="3" name="Content Placeholder 2">
            <a:extLst>
              <a:ext uri="{FF2B5EF4-FFF2-40B4-BE49-F238E27FC236}">
                <a16:creationId xmlns:a16="http://schemas.microsoft.com/office/drawing/2014/main" id="{E0CCB058-2206-4AF1-99D9-C9F9DF29B973}"/>
              </a:ext>
            </a:extLst>
          </p:cNvPr>
          <p:cNvSpPr>
            <a:spLocks noGrp="1"/>
          </p:cNvSpPr>
          <p:nvPr>
            <p:ph idx="1"/>
          </p:nvPr>
        </p:nvSpPr>
        <p:spPr/>
        <p:txBody>
          <a:bodyPr>
            <a:normAutofit/>
          </a:bodyPr>
          <a:lstStyle/>
          <a:p>
            <a:pPr marL="0" indent="0">
              <a:buNone/>
            </a:pPr>
            <a:r>
              <a:rPr lang="en-IN" sz="2200" dirty="0"/>
              <a:t>Many used vehicles are sold each year . Effective pricing strategies can help any company to efficiently sell its products in a competitive market and making profit. In the automotive sector, pricing analytics play an essential role for and understanding the factors that determine the price of a car is a huge advantage for the seller. Below is a dataset used from </a:t>
            </a:r>
            <a:r>
              <a:rPr lang="en-IN" sz="2200" u="sng" dirty="0">
                <a:hlinkClick r:id="rId2"/>
              </a:rPr>
              <a:t>www.carwale.com</a:t>
            </a:r>
            <a:r>
              <a:rPr lang="en-IN" sz="2200" dirty="0"/>
              <a:t> to find what are the different factors that determine the pricing of a car.</a:t>
            </a:r>
          </a:p>
          <a:p>
            <a:pPr marL="0" indent="0">
              <a:buNone/>
            </a:pPr>
            <a:endParaRPr lang="en-IN" sz="2200" dirty="0"/>
          </a:p>
          <a:p>
            <a:pPr marL="0" indent="0">
              <a:buNone/>
            </a:pPr>
            <a:r>
              <a:rPr lang="en-IN" sz="2200" dirty="0"/>
              <a:t>The main goal of the project will be to determine the following:</a:t>
            </a:r>
          </a:p>
          <a:p>
            <a:pPr marL="0" indent="0">
              <a:buNone/>
            </a:pPr>
            <a:endParaRPr lang="en-IN" sz="2200" dirty="0"/>
          </a:p>
          <a:p>
            <a:pPr lvl="0"/>
            <a:r>
              <a:rPr lang="en-IN" sz="2200" i="1" dirty="0"/>
              <a:t>To determine the price of various cars in India</a:t>
            </a:r>
            <a:endParaRPr lang="en-IN" sz="2200" dirty="0"/>
          </a:p>
          <a:p>
            <a:pPr lvl="0"/>
            <a:r>
              <a:rPr lang="en-IN" sz="2200" i="1" dirty="0"/>
              <a:t>To understand the factors that are responsible for the price of a car </a:t>
            </a:r>
            <a:endParaRPr lang="en-IN" sz="2200" dirty="0"/>
          </a:p>
          <a:p>
            <a:endParaRPr lang="en-IN" dirty="0"/>
          </a:p>
        </p:txBody>
      </p:sp>
    </p:spTree>
    <p:extLst>
      <p:ext uri="{BB962C8B-B14F-4D97-AF65-F5344CB8AC3E}">
        <p14:creationId xmlns:p14="http://schemas.microsoft.com/office/powerpoint/2010/main" val="1941595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BE6CC-EF06-425C-B442-15DD45064FBA}"/>
              </a:ext>
            </a:extLst>
          </p:cNvPr>
          <p:cNvSpPr>
            <a:spLocks noGrp="1"/>
          </p:cNvSpPr>
          <p:nvPr>
            <p:ph type="title"/>
          </p:nvPr>
        </p:nvSpPr>
        <p:spPr/>
        <p:txBody>
          <a:bodyPr>
            <a:normAutofit/>
          </a:bodyPr>
          <a:lstStyle/>
          <a:p>
            <a:r>
              <a:rPr lang="en-IN" sz="2800" b="1" dirty="0"/>
              <a:t>Analytical Problem Framing</a:t>
            </a:r>
            <a:br>
              <a:rPr lang="en-IN" sz="2800" dirty="0"/>
            </a:br>
            <a:endParaRPr lang="en-IN" sz="2800" dirty="0"/>
          </a:p>
        </p:txBody>
      </p:sp>
      <p:sp>
        <p:nvSpPr>
          <p:cNvPr id="3" name="Content Placeholder 2">
            <a:extLst>
              <a:ext uri="{FF2B5EF4-FFF2-40B4-BE49-F238E27FC236}">
                <a16:creationId xmlns:a16="http://schemas.microsoft.com/office/drawing/2014/main" id="{56F563A1-9624-481A-90F2-0CCA0BE9EB91}"/>
              </a:ext>
            </a:extLst>
          </p:cNvPr>
          <p:cNvSpPr>
            <a:spLocks noGrp="1"/>
          </p:cNvSpPr>
          <p:nvPr>
            <p:ph idx="1"/>
          </p:nvPr>
        </p:nvSpPr>
        <p:spPr>
          <a:xfrm>
            <a:off x="838200" y="1253330"/>
            <a:ext cx="10515600" cy="5239545"/>
          </a:xfrm>
        </p:spPr>
        <p:txBody>
          <a:bodyPr>
            <a:normAutofit/>
          </a:bodyPr>
          <a:lstStyle/>
          <a:p>
            <a:pPr marL="0" indent="0">
              <a:buNone/>
            </a:pPr>
            <a:endParaRPr lang="en-IN" sz="1400" b="1" dirty="0"/>
          </a:p>
          <a:p>
            <a:pPr marL="0" indent="0">
              <a:buNone/>
            </a:pPr>
            <a:r>
              <a:rPr lang="en-IN" sz="2000" b="1" dirty="0" err="1"/>
              <a:t>Webscraping</a:t>
            </a:r>
            <a:r>
              <a:rPr lang="en-IN" sz="2000" b="1" dirty="0"/>
              <a:t>:</a:t>
            </a:r>
            <a:endParaRPr lang="en-IN" sz="2000" dirty="0"/>
          </a:p>
          <a:p>
            <a:pPr marL="0" indent="0">
              <a:buNone/>
            </a:pPr>
            <a:r>
              <a:rPr lang="en-IN" sz="2100" dirty="0"/>
              <a:t>Before importing the necessary libraries for data analysis and prediction, the data has been first scrapped from the website </a:t>
            </a:r>
            <a:r>
              <a:rPr lang="en-IN" sz="2100" u="sng" dirty="0">
                <a:hlinkClick r:id="rId2"/>
              </a:rPr>
              <a:t>www.carwale.com</a:t>
            </a:r>
            <a:r>
              <a:rPr lang="en-IN" sz="2100" dirty="0"/>
              <a:t> by using Selenium method from </a:t>
            </a:r>
            <a:r>
              <a:rPr lang="en-IN" sz="2100" dirty="0" err="1"/>
              <a:t>Webscraping</a:t>
            </a:r>
            <a:r>
              <a:rPr lang="en-IN" sz="2100" dirty="0"/>
              <a:t>. The data is saved in CSV which is later on used for analysis:</a:t>
            </a:r>
          </a:p>
          <a:p>
            <a:pPr marL="0" indent="0">
              <a:buNone/>
            </a:pPr>
            <a:endParaRPr lang="en-IN" sz="1400" b="1" dirty="0"/>
          </a:p>
          <a:p>
            <a:pPr marL="0" indent="0">
              <a:buNone/>
            </a:pPr>
            <a:endParaRPr lang="en-IN" sz="1400" b="1" dirty="0"/>
          </a:p>
          <a:p>
            <a:pPr marL="0" indent="0">
              <a:buNone/>
            </a:pPr>
            <a:endParaRPr lang="en-IN" sz="1400" b="1" dirty="0"/>
          </a:p>
          <a:p>
            <a:pPr marL="0" indent="0">
              <a:buNone/>
            </a:pPr>
            <a:endParaRPr lang="en-IN" sz="1400" b="1" dirty="0"/>
          </a:p>
          <a:p>
            <a:pPr marL="0" indent="0">
              <a:buNone/>
            </a:pPr>
            <a:endParaRPr lang="en-IN" sz="1400" b="1" dirty="0"/>
          </a:p>
          <a:p>
            <a:pPr marL="0" indent="0">
              <a:buNone/>
            </a:pPr>
            <a:endParaRPr lang="en-IN" b="1" dirty="0"/>
          </a:p>
          <a:p>
            <a:endParaRPr lang="en-IN" b="1" dirty="0"/>
          </a:p>
          <a:p>
            <a:endParaRPr lang="en-IN" b="1" dirty="0"/>
          </a:p>
          <a:p>
            <a:endParaRPr lang="en-IN" b="1" dirty="0"/>
          </a:p>
          <a:p>
            <a:endParaRPr lang="en-IN" dirty="0"/>
          </a:p>
        </p:txBody>
      </p:sp>
      <p:pic>
        <p:nvPicPr>
          <p:cNvPr id="6" name="Picture 5">
            <a:extLst>
              <a:ext uri="{FF2B5EF4-FFF2-40B4-BE49-F238E27FC236}">
                <a16:creationId xmlns:a16="http://schemas.microsoft.com/office/drawing/2014/main" id="{393FB4AB-BF60-492A-829E-39B418E58791}"/>
              </a:ext>
            </a:extLst>
          </p:cNvPr>
          <p:cNvPicPr>
            <a:picLocks noChangeAspect="1"/>
          </p:cNvPicPr>
          <p:nvPr/>
        </p:nvPicPr>
        <p:blipFill>
          <a:blip r:embed="rId3"/>
          <a:stretch>
            <a:fillRect/>
          </a:stretch>
        </p:blipFill>
        <p:spPr>
          <a:xfrm>
            <a:off x="1466850" y="2855672"/>
            <a:ext cx="5132733" cy="2259667"/>
          </a:xfrm>
          <a:prstGeom prst="rect">
            <a:avLst/>
          </a:prstGeom>
        </p:spPr>
      </p:pic>
    </p:spTree>
    <p:extLst>
      <p:ext uri="{BB962C8B-B14F-4D97-AF65-F5344CB8AC3E}">
        <p14:creationId xmlns:p14="http://schemas.microsoft.com/office/powerpoint/2010/main" val="2151062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1F768-7DD2-4815-9DF9-6AECC9E49E56}"/>
              </a:ext>
            </a:extLst>
          </p:cNvPr>
          <p:cNvSpPr>
            <a:spLocks noGrp="1"/>
          </p:cNvSpPr>
          <p:nvPr>
            <p:ph type="title"/>
          </p:nvPr>
        </p:nvSpPr>
        <p:spPr/>
        <p:txBody>
          <a:bodyPr>
            <a:normAutofit/>
          </a:bodyPr>
          <a:lstStyle/>
          <a:p>
            <a:r>
              <a:rPr lang="en-IN" sz="1400" b="1" dirty="0"/>
              <a:t>Importing Libraries:</a:t>
            </a:r>
            <a:br>
              <a:rPr lang="en-IN" sz="1400" b="1" dirty="0"/>
            </a:br>
            <a:endParaRPr lang="en-IN" sz="1400" dirty="0"/>
          </a:p>
        </p:txBody>
      </p:sp>
      <p:pic>
        <p:nvPicPr>
          <p:cNvPr id="3" name="Picture 2">
            <a:extLst>
              <a:ext uri="{FF2B5EF4-FFF2-40B4-BE49-F238E27FC236}">
                <a16:creationId xmlns:a16="http://schemas.microsoft.com/office/drawing/2014/main" id="{228115CF-9B7D-4FA2-AE5C-B95CD42A8218}"/>
              </a:ext>
            </a:extLst>
          </p:cNvPr>
          <p:cNvPicPr>
            <a:picLocks noChangeAspect="1"/>
          </p:cNvPicPr>
          <p:nvPr/>
        </p:nvPicPr>
        <p:blipFill>
          <a:blip r:embed="rId2"/>
          <a:stretch>
            <a:fillRect/>
          </a:stretch>
        </p:blipFill>
        <p:spPr>
          <a:xfrm>
            <a:off x="577090" y="1162050"/>
            <a:ext cx="5895975" cy="2018472"/>
          </a:xfrm>
          <a:prstGeom prst="rect">
            <a:avLst/>
          </a:prstGeom>
        </p:spPr>
      </p:pic>
      <p:sp>
        <p:nvSpPr>
          <p:cNvPr id="6" name="TextBox 5">
            <a:extLst>
              <a:ext uri="{FF2B5EF4-FFF2-40B4-BE49-F238E27FC236}">
                <a16:creationId xmlns:a16="http://schemas.microsoft.com/office/drawing/2014/main" id="{4B38AB89-D9A4-4BEF-BE67-EF98D0FA4E7C}"/>
              </a:ext>
            </a:extLst>
          </p:cNvPr>
          <p:cNvSpPr txBox="1"/>
          <p:nvPr/>
        </p:nvSpPr>
        <p:spPr>
          <a:xfrm>
            <a:off x="569843" y="3677479"/>
            <a:ext cx="6321287" cy="1015663"/>
          </a:xfrm>
          <a:prstGeom prst="rect">
            <a:avLst/>
          </a:prstGeom>
          <a:noFill/>
        </p:spPr>
        <p:txBody>
          <a:bodyPr wrap="square" rtlCol="0">
            <a:spAutoFit/>
          </a:bodyPr>
          <a:lstStyle/>
          <a:p>
            <a:r>
              <a:rPr lang="en-IN" sz="1400" b="1" dirty="0"/>
              <a:t>Data </a:t>
            </a:r>
            <a:r>
              <a:rPr lang="en-IN" sz="1400" b="1" dirty="0" err="1"/>
              <a:t>preprocessing</a:t>
            </a:r>
            <a:r>
              <a:rPr lang="en-IN" sz="1400" b="1" dirty="0"/>
              <a:t>/Data Cleaning:</a:t>
            </a:r>
          </a:p>
          <a:p>
            <a:endParaRPr lang="en-IN" sz="1400" b="1" dirty="0"/>
          </a:p>
          <a:p>
            <a:endParaRPr lang="en-IN" sz="1400" dirty="0"/>
          </a:p>
          <a:p>
            <a:endParaRPr lang="en-IN" dirty="0"/>
          </a:p>
        </p:txBody>
      </p:sp>
      <p:pic>
        <p:nvPicPr>
          <p:cNvPr id="7" name="Picture 6">
            <a:extLst>
              <a:ext uri="{FF2B5EF4-FFF2-40B4-BE49-F238E27FC236}">
                <a16:creationId xmlns:a16="http://schemas.microsoft.com/office/drawing/2014/main" id="{C3688B6A-2AD9-4ED6-A064-24E7BC66A3D9}"/>
              </a:ext>
            </a:extLst>
          </p:cNvPr>
          <p:cNvPicPr>
            <a:picLocks noChangeAspect="1"/>
          </p:cNvPicPr>
          <p:nvPr/>
        </p:nvPicPr>
        <p:blipFill>
          <a:blip r:embed="rId3"/>
          <a:stretch>
            <a:fillRect/>
          </a:stretch>
        </p:blipFill>
        <p:spPr>
          <a:xfrm>
            <a:off x="276225" y="4381500"/>
            <a:ext cx="5819775" cy="1913283"/>
          </a:xfrm>
          <a:prstGeom prst="rect">
            <a:avLst/>
          </a:prstGeom>
        </p:spPr>
      </p:pic>
    </p:spTree>
    <p:extLst>
      <p:ext uri="{BB962C8B-B14F-4D97-AF65-F5344CB8AC3E}">
        <p14:creationId xmlns:p14="http://schemas.microsoft.com/office/powerpoint/2010/main" val="695887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099FF-6A3C-44FF-A5E4-17F1AFD55FB5}"/>
              </a:ext>
            </a:extLst>
          </p:cNvPr>
          <p:cNvSpPr>
            <a:spLocks noGrp="1"/>
          </p:cNvSpPr>
          <p:nvPr>
            <p:ph type="title"/>
          </p:nvPr>
        </p:nvSpPr>
        <p:spPr/>
        <p:txBody>
          <a:bodyPr>
            <a:noAutofit/>
          </a:bodyPr>
          <a:lstStyle/>
          <a:p>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br>
            <a:r>
              <a:rPr lang="en-IN" sz="1400" b="1" dirty="0"/>
              <a:t>Going through the columns of the data:</a:t>
            </a: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br>
              <a:rPr lang="en-IN" sz="1400" b="1" dirty="0">
                <a:latin typeface="+mn-lt"/>
              </a:rPr>
            </a:br>
            <a:r>
              <a:rPr lang="en-IN" sz="1400" b="1" dirty="0">
                <a:latin typeface="+mn-lt"/>
              </a:rPr>
              <a:t>Checking the null values from Train and Test data:</a:t>
            </a:r>
            <a:br>
              <a:rPr lang="en-IN" sz="1400" b="1" dirty="0">
                <a:latin typeface="+mn-lt"/>
              </a:rPr>
            </a:br>
            <a:br>
              <a:rPr lang="en-IN" sz="1400" dirty="0">
                <a:latin typeface="+mn-lt"/>
              </a:rPr>
            </a:br>
            <a:endParaRPr lang="en-IN" sz="1400" dirty="0">
              <a:latin typeface="+mn-lt"/>
            </a:endParaRPr>
          </a:p>
        </p:txBody>
      </p:sp>
      <p:pic>
        <p:nvPicPr>
          <p:cNvPr id="3" name="Picture 2">
            <a:extLst>
              <a:ext uri="{FF2B5EF4-FFF2-40B4-BE49-F238E27FC236}">
                <a16:creationId xmlns:a16="http://schemas.microsoft.com/office/drawing/2014/main" id="{46EFE1C9-BFA1-4601-9483-5EDDEDBC1B59}"/>
              </a:ext>
            </a:extLst>
          </p:cNvPr>
          <p:cNvPicPr>
            <a:picLocks noChangeAspect="1"/>
          </p:cNvPicPr>
          <p:nvPr/>
        </p:nvPicPr>
        <p:blipFill>
          <a:blip r:embed="rId2"/>
          <a:stretch>
            <a:fillRect/>
          </a:stretch>
        </p:blipFill>
        <p:spPr>
          <a:xfrm>
            <a:off x="491365" y="1516544"/>
            <a:ext cx="6067425" cy="1518203"/>
          </a:xfrm>
          <a:prstGeom prst="rect">
            <a:avLst/>
          </a:prstGeom>
        </p:spPr>
      </p:pic>
      <p:pic>
        <p:nvPicPr>
          <p:cNvPr id="7" name="Picture 6">
            <a:extLst>
              <a:ext uri="{FF2B5EF4-FFF2-40B4-BE49-F238E27FC236}">
                <a16:creationId xmlns:a16="http://schemas.microsoft.com/office/drawing/2014/main" id="{7AB99D26-E1BD-4A81-AD49-3F03CBB8C30A}"/>
              </a:ext>
            </a:extLst>
          </p:cNvPr>
          <p:cNvPicPr>
            <a:picLocks noChangeAspect="1"/>
          </p:cNvPicPr>
          <p:nvPr/>
        </p:nvPicPr>
        <p:blipFill>
          <a:blip r:embed="rId3"/>
          <a:stretch>
            <a:fillRect/>
          </a:stretch>
        </p:blipFill>
        <p:spPr>
          <a:xfrm>
            <a:off x="1026835" y="4616312"/>
            <a:ext cx="6772275" cy="1733550"/>
          </a:xfrm>
          <a:prstGeom prst="rect">
            <a:avLst/>
          </a:prstGeom>
        </p:spPr>
      </p:pic>
    </p:spTree>
    <p:extLst>
      <p:ext uri="{BB962C8B-B14F-4D97-AF65-F5344CB8AC3E}">
        <p14:creationId xmlns:p14="http://schemas.microsoft.com/office/powerpoint/2010/main" val="2028491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76061-AB38-44D2-8955-F526984F543C}"/>
              </a:ext>
            </a:extLst>
          </p:cNvPr>
          <p:cNvSpPr>
            <a:spLocks noGrp="1"/>
          </p:cNvSpPr>
          <p:nvPr>
            <p:ph type="title"/>
          </p:nvPr>
        </p:nvSpPr>
        <p:spPr>
          <a:xfrm>
            <a:off x="92765" y="397565"/>
            <a:ext cx="11261035" cy="1293123"/>
          </a:xfrm>
        </p:spPr>
        <p:txBody>
          <a:bodyPr>
            <a:normAutofit/>
          </a:bodyPr>
          <a:lstStyle/>
          <a:p>
            <a:r>
              <a:rPr lang="en-IN" sz="1400" b="1" dirty="0">
                <a:latin typeface="+mn-lt"/>
              </a:rPr>
              <a:t>Dropping the null values as well as filling up the null values:</a:t>
            </a:r>
            <a:br>
              <a:rPr lang="en-IN" sz="1400" b="1" dirty="0">
                <a:latin typeface="+mn-lt"/>
              </a:rPr>
            </a:br>
            <a:br>
              <a:rPr lang="en-IN" sz="1400" dirty="0">
                <a:latin typeface="+mn-lt"/>
              </a:rPr>
            </a:br>
            <a:endParaRPr lang="en-IN" sz="1400" dirty="0">
              <a:latin typeface="+mn-lt"/>
            </a:endParaRPr>
          </a:p>
        </p:txBody>
      </p:sp>
      <p:sp>
        <p:nvSpPr>
          <p:cNvPr id="3" name="Content Placeholder 2">
            <a:extLst>
              <a:ext uri="{FF2B5EF4-FFF2-40B4-BE49-F238E27FC236}">
                <a16:creationId xmlns:a16="http://schemas.microsoft.com/office/drawing/2014/main" id="{980A31C8-AF21-4CFA-82F0-046093CCBD6C}"/>
              </a:ext>
            </a:extLst>
          </p:cNvPr>
          <p:cNvSpPr>
            <a:spLocks noGrp="1"/>
          </p:cNvSpPr>
          <p:nvPr>
            <p:ph idx="1"/>
          </p:nvPr>
        </p:nvSpPr>
        <p:spPr>
          <a:xfrm>
            <a:off x="92765" y="1690688"/>
            <a:ext cx="11261035" cy="4486275"/>
          </a:xfrm>
        </p:spPr>
        <p:txBody>
          <a:bodyPr/>
          <a:lstStyle/>
          <a:p>
            <a:pPr marL="0" indent="0">
              <a:buNone/>
            </a:pPr>
            <a:endParaRPr lang="en-IN" sz="1400" dirty="0"/>
          </a:p>
          <a:p>
            <a:pPr marL="0" indent="0">
              <a:buNone/>
            </a:pPr>
            <a:endParaRPr lang="en-IN" dirty="0"/>
          </a:p>
        </p:txBody>
      </p:sp>
      <p:pic>
        <p:nvPicPr>
          <p:cNvPr id="6" name="Picture 5">
            <a:extLst>
              <a:ext uri="{FF2B5EF4-FFF2-40B4-BE49-F238E27FC236}">
                <a16:creationId xmlns:a16="http://schemas.microsoft.com/office/drawing/2014/main" id="{C9A65BCC-132C-4901-93A2-AFCB2461C92C}"/>
              </a:ext>
            </a:extLst>
          </p:cNvPr>
          <p:cNvPicPr>
            <a:picLocks noChangeAspect="1"/>
          </p:cNvPicPr>
          <p:nvPr/>
        </p:nvPicPr>
        <p:blipFill>
          <a:blip r:embed="rId2"/>
          <a:stretch>
            <a:fillRect/>
          </a:stretch>
        </p:blipFill>
        <p:spPr>
          <a:xfrm>
            <a:off x="92765" y="1079896"/>
            <a:ext cx="8136835" cy="647700"/>
          </a:xfrm>
          <a:prstGeom prst="rect">
            <a:avLst/>
          </a:prstGeom>
        </p:spPr>
      </p:pic>
      <p:sp>
        <p:nvSpPr>
          <p:cNvPr id="7" name="Rectangle 6">
            <a:extLst>
              <a:ext uri="{FF2B5EF4-FFF2-40B4-BE49-F238E27FC236}">
                <a16:creationId xmlns:a16="http://schemas.microsoft.com/office/drawing/2014/main" id="{29F8DAAD-D313-4C03-B826-6BACF74E8AD9}"/>
              </a:ext>
            </a:extLst>
          </p:cNvPr>
          <p:cNvSpPr/>
          <p:nvPr/>
        </p:nvSpPr>
        <p:spPr>
          <a:xfrm>
            <a:off x="424070" y="1499393"/>
            <a:ext cx="7234665" cy="738664"/>
          </a:xfrm>
          <a:prstGeom prst="rect">
            <a:avLst/>
          </a:prstGeom>
        </p:spPr>
        <p:txBody>
          <a:bodyPr wrap="square">
            <a:spAutoFit/>
          </a:bodyPr>
          <a:lstStyle/>
          <a:p>
            <a:endParaRPr lang="en-IN" sz="1400" b="1" dirty="0"/>
          </a:p>
          <a:p>
            <a:endParaRPr lang="en-IN" sz="1400" b="1" dirty="0"/>
          </a:p>
          <a:p>
            <a:r>
              <a:rPr lang="en-IN" sz="1400" b="1" dirty="0"/>
              <a:t>Encoding the object data types</a:t>
            </a:r>
            <a:endParaRPr lang="en-IN" sz="1400" dirty="0"/>
          </a:p>
        </p:txBody>
      </p:sp>
      <p:pic>
        <p:nvPicPr>
          <p:cNvPr id="11" name="Picture 10">
            <a:extLst>
              <a:ext uri="{FF2B5EF4-FFF2-40B4-BE49-F238E27FC236}">
                <a16:creationId xmlns:a16="http://schemas.microsoft.com/office/drawing/2014/main" id="{CD9FC679-9DA3-41AA-8CF3-70FE241F7A16}"/>
              </a:ext>
            </a:extLst>
          </p:cNvPr>
          <p:cNvPicPr>
            <a:picLocks noChangeAspect="1"/>
          </p:cNvPicPr>
          <p:nvPr/>
        </p:nvPicPr>
        <p:blipFill>
          <a:blip r:embed="rId3"/>
          <a:stretch>
            <a:fillRect/>
          </a:stretch>
        </p:blipFill>
        <p:spPr>
          <a:xfrm>
            <a:off x="314325" y="2614358"/>
            <a:ext cx="6505575" cy="742950"/>
          </a:xfrm>
          <a:prstGeom prst="rect">
            <a:avLst/>
          </a:prstGeom>
        </p:spPr>
      </p:pic>
      <p:sp>
        <p:nvSpPr>
          <p:cNvPr id="12" name="Rectangle 11">
            <a:extLst>
              <a:ext uri="{FF2B5EF4-FFF2-40B4-BE49-F238E27FC236}">
                <a16:creationId xmlns:a16="http://schemas.microsoft.com/office/drawing/2014/main" id="{205576CD-231C-4430-9B3C-9096354A39BE}"/>
              </a:ext>
            </a:extLst>
          </p:cNvPr>
          <p:cNvSpPr/>
          <p:nvPr/>
        </p:nvSpPr>
        <p:spPr>
          <a:xfrm>
            <a:off x="569844" y="3429000"/>
            <a:ext cx="7088892" cy="338554"/>
          </a:xfrm>
          <a:prstGeom prst="rect">
            <a:avLst/>
          </a:prstGeom>
        </p:spPr>
        <p:txBody>
          <a:bodyPr wrap="square">
            <a:spAutoFit/>
          </a:bodyPr>
          <a:lstStyle/>
          <a:p>
            <a:r>
              <a:rPr lang="en-IN" sz="1600" b="1" dirty="0"/>
              <a:t>Checking the feature data</a:t>
            </a:r>
            <a:endParaRPr lang="en-IN" sz="1600" dirty="0"/>
          </a:p>
        </p:txBody>
      </p:sp>
      <p:pic>
        <p:nvPicPr>
          <p:cNvPr id="13" name="Picture 12">
            <a:extLst>
              <a:ext uri="{FF2B5EF4-FFF2-40B4-BE49-F238E27FC236}">
                <a16:creationId xmlns:a16="http://schemas.microsoft.com/office/drawing/2014/main" id="{2481305C-804C-406A-B3AF-2E227AB90552}"/>
              </a:ext>
            </a:extLst>
          </p:cNvPr>
          <p:cNvPicPr>
            <a:picLocks noChangeAspect="1"/>
          </p:cNvPicPr>
          <p:nvPr/>
        </p:nvPicPr>
        <p:blipFill>
          <a:blip r:embed="rId4"/>
          <a:stretch>
            <a:fillRect/>
          </a:stretch>
        </p:blipFill>
        <p:spPr>
          <a:xfrm>
            <a:off x="424070" y="4071937"/>
            <a:ext cx="6962775" cy="2190750"/>
          </a:xfrm>
          <a:prstGeom prst="rect">
            <a:avLst/>
          </a:prstGeom>
        </p:spPr>
      </p:pic>
    </p:spTree>
    <p:extLst>
      <p:ext uri="{BB962C8B-B14F-4D97-AF65-F5344CB8AC3E}">
        <p14:creationId xmlns:p14="http://schemas.microsoft.com/office/powerpoint/2010/main" val="564781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EE791C1-CC44-45BD-8B57-FC22B29BE3FB}"/>
              </a:ext>
            </a:extLst>
          </p:cNvPr>
          <p:cNvSpPr>
            <a:spLocks noGrp="1"/>
          </p:cNvSpPr>
          <p:nvPr>
            <p:ph idx="1"/>
          </p:nvPr>
        </p:nvSpPr>
        <p:spPr>
          <a:xfrm>
            <a:off x="106017" y="119270"/>
            <a:ext cx="11247783" cy="6057693"/>
          </a:xfrm>
        </p:spPr>
        <p:txBody>
          <a:bodyPr>
            <a:normAutofit/>
          </a:bodyPr>
          <a:lstStyle/>
          <a:p>
            <a:pPr marL="0" indent="0">
              <a:buNone/>
            </a:pPr>
            <a:r>
              <a:rPr lang="en-IN" sz="1400" b="1" dirty="0"/>
              <a:t>Fuel Type</a:t>
            </a:r>
          </a:p>
          <a:p>
            <a:endParaRPr lang="en-IN" sz="1400" dirty="0"/>
          </a:p>
        </p:txBody>
      </p:sp>
      <p:pic>
        <p:nvPicPr>
          <p:cNvPr id="7" name="Picture 6">
            <a:extLst>
              <a:ext uri="{FF2B5EF4-FFF2-40B4-BE49-F238E27FC236}">
                <a16:creationId xmlns:a16="http://schemas.microsoft.com/office/drawing/2014/main" id="{B7F3522A-A5DF-4277-AD6F-BFE6C1066240}"/>
              </a:ext>
            </a:extLst>
          </p:cNvPr>
          <p:cNvPicPr>
            <a:picLocks noChangeAspect="1"/>
          </p:cNvPicPr>
          <p:nvPr/>
        </p:nvPicPr>
        <p:blipFill>
          <a:blip r:embed="rId2"/>
          <a:stretch>
            <a:fillRect/>
          </a:stretch>
        </p:blipFill>
        <p:spPr>
          <a:xfrm>
            <a:off x="39756" y="766634"/>
            <a:ext cx="5141844" cy="2390903"/>
          </a:xfrm>
          <a:prstGeom prst="rect">
            <a:avLst/>
          </a:prstGeom>
          <a:ln>
            <a:solidFill>
              <a:schemeClr val="tx1"/>
            </a:solidFill>
          </a:ln>
        </p:spPr>
      </p:pic>
      <p:sp>
        <p:nvSpPr>
          <p:cNvPr id="8" name="TextBox 7">
            <a:extLst>
              <a:ext uri="{FF2B5EF4-FFF2-40B4-BE49-F238E27FC236}">
                <a16:creationId xmlns:a16="http://schemas.microsoft.com/office/drawing/2014/main" id="{E2F184BC-7B01-4AAB-A10F-BCF1CCF1DF61}"/>
              </a:ext>
            </a:extLst>
          </p:cNvPr>
          <p:cNvSpPr txBox="1"/>
          <p:nvPr/>
        </p:nvSpPr>
        <p:spPr>
          <a:xfrm>
            <a:off x="5729907" y="119270"/>
            <a:ext cx="7381461" cy="307777"/>
          </a:xfrm>
          <a:prstGeom prst="rect">
            <a:avLst/>
          </a:prstGeom>
          <a:noFill/>
        </p:spPr>
        <p:txBody>
          <a:bodyPr wrap="square" rtlCol="0">
            <a:spAutoFit/>
          </a:bodyPr>
          <a:lstStyle/>
          <a:p>
            <a:r>
              <a:rPr lang="en-IN" sz="1400" b="1" dirty="0"/>
              <a:t>Location</a:t>
            </a:r>
          </a:p>
        </p:txBody>
      </p:sp>
      <p:pic>
        <p:nvPicPr>
          <p:cNvPr id="9" name="Picture 8">
            <a:extLst>
              <a:ext uri="{FF2B5EF4-FFF2-40B4-BE49-F238E27FC236}">
                <a16:creationId xmlns:a16="http://schemas.microsoft.com/office/drawing/2014/main" id="{48252A5E-CC92-4DA6-88BB-7D38EC85BD3E}"/>
              </a:ext>
            </a:extLst>
          </p:cNvPr>
          <p:cNvPicPr>
            <a:picLocks noChangeAspect="1"/>
          </p:cNvPicPr>
          <p:nvPr/>
        </p:nvPicPr>
        <p:blipFill>
          <a:blip r:embed="rId3"/>
          <a:stretch>
            <a:fillRect/>
          </a:stretch>
        </p:blipFill>
        <p:spPr>
          <a:xfrm>
            <a:off x="5351808" y="766634"/>
            <a:ext cx="6734175" cy="2390903"/>
          </a:xfrm>
          <a:prstGeom prst="rect">
            <a:avLst/>
          </a:prstGeom>
          <a:ln>
            <a:solidFill>
              <a:schemeClr val="tx1"/>
            </a:solidFill>
          </a:ln>
        </p:spPr>
      </p:pic>
      <p:sp>
        <p:nvSpPr>
          <p:cNvPr id="10" name="TextBox 9">
            <a:extLst>
              <a:ext uri="{FF2B5EF4-FFF2-40B4-BE49-F238E27FC236}">
                <a16:creationId xmlns:a16="http://schemas.microsoft.com/office/drawing/2014/main" id="{7DEB8108-C455-4434-BAEC-8F15A4BEFDA2}"/>
              </a:ext>
            </a:extLst>
          </p:cNvPr>
          <p:cNvSpPr txBox="1"/>
          <p:nvPr/>
        </p:nvSpPr>
        <p:spPr>
          <a:xfrm>
            <a:off x="212035" y="3710609"/>
            <a:ext cx="11741426" cy="923330"/>
          </a:xfrm>
          <a:prstGeom prst="rect">
            <a:avLst/>
          </a:prstGeom>
          <a:noFill/>
        </p:spPr>
        <p:txBody>
          <a:bodyPr wrap="square" rtlCol="0">
            <a:spAutoFit/>
          </a:bodyPr>
          <a:lstStyle/>
          <a:p>
            <a:r>
              <a:rPr lang="en-IN" b="1" i="1" dirty="0"/>
              <a:t>** Basic details identified are Maximum cars are sold from Mumbai with the brand name MC Hector sharp and majority cars has its fuel as petrol</a:t>
            </a:r>
            <a:endParaRPr lang="en-IN" dirty="0"/>
          </a:p>
          <a:p>
            <a:endParaRPr lang="en-IN" dirty="0"/>
          </a:p>
        </p:txBody>
      </p:sp>
    </p:spTree>
    <p:extLst>
      <p:ext uri="{BB962C8B-B14F-4D97-AF65-F5344CB8AC3E}">
        <p14:creationId xmlns:p14="http://schemas.microsoft.com/office/powerpoint/2010/main" val="1819962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1EDF8A-819F-4B01-8B24-2E3074C0144F}"/>
              </a:ext>
            </a:extLst>
          </p:cNvPr>
          <p:cNvSpPr>
            <a:spLocks noGrp="1"/>
          </p:cNvSpPr>
          <p:nvPr>
            <p:ph idx="1"/>
          </p:nvPr>
        </p:nvSpPr>
        <p:spPr>
          <a:xfrm>
            <a:off x="198782" y="92765"/>
            <a:ext cx="11155017" cy="6084198"/>
          </a:xfrm>
        </p:spPr>
        <p:txBody>
          <a:bodyPr/>
          <a:lstStyle/>
          <a:p>
            <a:pPr marL="0" indent="0">
              <a:buNone/>
            </a:pPr>
            <a:r>
              <a:rPr lang="en-IN" sz="1400" b="1" dirty="0"/>
              <a:t>Checking Data Skewness :</a:t>
            </a:r>
          </a:p>
          <a:p>
            <a:pPr marL="0" indent="0">
              <a:buNone/>
            </a:pPr>
            <a:endParaRPr lang="en-IN" sz="1400" dirty="0"/>
          </a:p>
          <a:p>
            <a:pPr marL="0" indent="0">
              <a:buNone/>
            </a:pPr>
            <a:endParaRPr lang="en-IN" sz="1400" dirty="0"/>
          </a:p>
        </p:txBody>
      </p:sp>
      <p:pic>
        <p:nvPicPr>
          <p:cNvPr id="6" name="Picture 5">
            <a:extLst>
              <a:ext uri="{FF2B5EF4-FFF2-40B4-BE49-F238E27FC236}">
                <a16:creationId xmlns:a16="http://schemas.microsoft.com/office/drawing/2014/main" id="{BA370D6E-5594-4D13-B2F5-F02B48D78EA4}"/>
              </a:ext>
            </a:extLst>
          </p:cNvPr>
          <p:cNvPicPr>
            <a:picLocks noChangeAspect="1"/>
          </p:cNvPicPr>
          <p:nvPr/>
        </p:nvPicPr>
        <p:blipFill>
          <a:blip r:embed="rId2"/>
          <a:stretch>
            <a:fillRect/>
          </a:stretch>
        </p:blipFill>
        <p:spPr>
          <a:xfrm>
            <a:off x="1630018" y="1602685"/>
            <a:ext cx="5991225" cy="2857500"/>
          </a:xfrm>
          <a:prstGeom prst="rect">
            <a:avLst/>
          </a:prstGeom>
        </p:spPr>
      </p:pic>
    </p:spTree>
    <p:extLst>
      <p:ext uri="{BB962C8B-B14F-4D97-AF65-F5344CB8AC3E}">
        <p14:creationId xmlns:p14="http://schemas.microsoft.com/office/powerpoint/2010/main" val="1370311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459</Words>
  <Application>Microsoft Office PowerPoint</Application>
  <PresentationFormat>Widescreen</PresentationFormat>
  <Paragraphs>59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NAME OF THE PROJECT    Car Price Prediction </vt:lpstr>
      <vt:lpstr>Acknowledgement: </vt:lpstr>
      <vt:lpstr>INTRODUCTION  </vt:lpstr>
      <vt:lpstr>Analytical Problem Framing </vt:lpstr>
      <vt:lpstr>Importing Libraries: </vt:lpstr>
      <vt:lpstr>               Going through the columns of the data:                 Checking the null values from Train and Test data:  </vt:lpstr>
      <vt:lpstr>Dropping the null values as well as filling up the null values:  </vt:lpstr>
      <vt:lpstr>PowerPoint Presentation</vt:lpstr>
      <vt:lpstr>PowerPoint Presentation</vt:lpstr>
      <vt:lpstr>Skewness Score: </vt:lpstr>
      <vt:lpstr>     Checking Multicollinearity:  1. Heat Map:  </vt:lpstr>
      <vt:lpstr>From the heat map it can be observed that basement quality and basement condition has 100 % multicollinearity issue. Therefore it needs to be dropped, lets check via another metric that is VIF.  2) VIF   </vt:lpstr>
      <vt:lpstr>   Detecting Outliers:  Plotting BarPlot:      </vt:lpstr>
      <vt:lpstr>    Model/s Development and Evaluation    </vt:lpstr>
      <vt:lpstr>Linear Regression: -25%</vt:lpstr>
      <vt:lpstr>Random Forest Regressor:99.98% </vt:lpstr>
      <vt:lpstr>    After getting the r squared scores for all the models, it needs to be checked whether any one of them are overfitted, hence cross validation technique has been used. As score for Linear Regression is extremely poor hence only taking Decision Tree, Gradient Boosting and Random Forest Regressor for cross validation       </vt:lpstr>
      <vt:lpstr>As none of the models are overfitted, and based on the r squared score and cross validation scores,         As none of the models are overfitted, and based on the r squared score and cross validation scores,  Decision Tree Regressor model is best for this dataset.     As the score is already 100, hence hyper parameter tuning is not performed</vt:lpstr>
      <vt:lpstr>PowerPoint Presentation</vt:lpstr>
      <vt:lpstr>               Key Findings:  In this data none of the features had any specific correlation with the car pricing. However, our model Decision Tree Regressor has given an excellent performance in such a big dataset and it has performed consistently throughout the Training and Testing process.     Our goal of the project was to create a model that was able to estimate the price of used cars and we achieved it.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THE PROJECT    Housing Price Prediction</dc:title>
  <dc:creator>maitraa23@gmail.com</dc:creator>
  <cp:lastModifiedBy>Arshi Maitra</cp:lastModifiedBy>
  <cp:revision>13</cp:revision>
  <dcterms:created xsi:type="dcterms:W3CDTF">2022-08-08T03:49:43Z</dcterms:created>
  <dcterms:modified xsi:type="dcterms:W3CDTF">2022-08-28T21:49:18Z</dcterms:modified>
</cp:coreProperties>
</file>