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81" r:id="rId13"/>
    <p:sldId id="282" r:id="rId14"/>
    <p:sldId id="270" r:id="rId15"/>
    <p:sldId id="283" r:id="rId16"/>
    <p:sldId id="284" r:id="rId17"/>
    <p:sldId id="272" r:id="rId18"/>
    <p:sldId id="273" r:id="rId19"/>
    <p:sldId id="274" r:id="rId20"/>
    <p:sldId id="275" r:id="rId21"/>
    <p:sldId id="276"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A53F-1BE3-4FFB-9D8F-05954CB7B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256A4C-F9E9-43DB-A847-7F5D30EFD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5E7E3A-6D9D-4AFE-B499-F3158867AAFC}"/>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5" name="Footer Placeholder 4">
            <a:extLst>
              <a:ext uri="{FF2B5EF4-FFF2-40B4-BE49-F238E27FC236}">
                <a16:creationId xmlns:a16="http://schemas.microsoft.com/office/drawing/2014/main" id="{1192FC45-1998-4090-A94E-ACC409AAB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C87B0-A441-4030-9FAF-26E1F4215E91}"/>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32737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BC1B-83E2-4893-9EA3-76CEF8ED77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6B2FC-C514-4CA0-B641-0F704DCDA5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4D9FC-3E16-467F-A6B1-58552A056359}"/>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5" name="Footer Placeholder 4">
            <a:extLst>
              <a:ext uri="{FF2B5EF4-FFF2-40B4-BE49-F238E27FC236}">
                <a16:creationId xmlns:a16="http://schemas.microsoft.com/office/drawing/2014/main" id="{D8E5AF09-427E-4498-8D9F-4EC8CF1D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14281-E38F-4560-BAC6-436BBE27CF84}"/>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92193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73A4D-C5EF-48D9-B99E-6480DAA109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FD678-ED35-45DF-B544-91320B3A68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055D1-716F-4650-A547-C2207A226AA4}"/>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5" name="Footer Placeholder 4">
            <a:extLst>
              <a:ext uri="{FF2B5EF4-FFF2-40B4-BE49-F238E27FC236}">
                <a16:creationId xmlns:a16="http://schemas.microsoft.com/office/drawing/2014/main" id="{1DAE7EE8-FED6-4977-BBA4-E06E5CE24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89090-1655-4434-AA7C-4B0F2C8D960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70212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CCC8-BE4A-4121-8951-B034EC6EEC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DFF34-2896-4F7F-825F-E260B55E4A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20C64-445F-4A4C-9153-F16319BB3B58}"/>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5" name="Footer Placeholder 4">
            <a:extLst>
              <a:ext uri="{FF2B5EF4-FFF2-40B4-BE49-F238E27FC236}">
                <a16:creationId xmlns:a16="http://schemas.microsoft.com/office/drawing/2014/main" id="{06881B7D-48BC-4A82-BE72-B6746D799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08281-6735-4D14-A10F-69897B32936C}"/>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67297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9253-FCD7-4B68-9B3D-034AD345B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EA336A-F9C8-42BB-8033-115A31019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9B2FA-F6ED-409D-8332-CF9842B24367}"/>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5" name="Footer Placeholder 4">
            <a:extLst>
              <a:ext uri="{FF2B5EF4-FFF2-40B4-BE49-F238E27FC236}">
                <a16:creationId xmlns:a16="http://schemas.microsoft.com/office/drawing/2014/main" id="{D1554AD6-9D09-412E-B8D5-279B51FD0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A89DD-9BC6-489D-9843-2EE9969FE78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48713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26BB-CFA4-4E2B-96F7-5F1B498D2F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B6AB3-DEEE-4B85-814A-59AEE5555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2EC72-8163-482F-8251-247D372959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A6CDF5-6EC7-4694-9538-603E0DA1F910}"/>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6" name="Footer Placeholder 5">
            <a:extLst>
              <a:ext uri="{FF2B5EF4-FFF2-40B4-BE49-F238E27FC236}">
                <a16:creationId xmlns:a16="http://schemas.microsoft.com/office/drawing/2014/main" id="{67922179-3A06-4CEB-B47E-846A8ADF97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D1FFD-186F-4D59-8F3C-2896FB5E9A06}"/>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62413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3EA-4B01-4FF8-A009-7BD424EBDC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F57A1-DF02-4AE5-83EE-E4972621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CFB2AA-3C25-4FBA-9C5E-F2C366931C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7BFBB2-3FF0-420D-86F2-AEE175EB4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4D3E1A-4E1C-4672-99CC-A9EF6CD4D8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80E07D-E8DA-4B34-8D00-F5E882C91CBF}"/>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8" name="Footer Placeholder 7">
            <a:extLst>
              <a:ext uri="{FF2B5EF4-FFF2-40B4-BE49-F238E27FC236}">
                <a16:creationId xmlns:a16="http://schemas.microsoft.com/office/drawing/2014/main" id="{805BF1DC-3CF1-4961-9474-D385DB649F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E504FD-6396-49AB-A2A5-3A1A907DCD1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0162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B354-36E3-418A-8DD5-C9B206F9C0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09E0BE-4F94-46DE-8FA8-C91E98F1A8D6}"/>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4" name="Footer Placeholder 3">
            <a:extLst>
              <a:ext uri="{FF2B5EF4-FFF2-40B4-BE49-F238E27FC236}">
                <a16:creationId xmlns:a16="http://schemas.microsoft.com/office/drawing/2014/main" id="{6250B917-27DF-4200-84FC-0EC8CF9B5E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22B5D7-A196-428C-8449-C98706E513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52958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F800D-C0EF-49C3-85C7-B71146604AE7}"/>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3" name="Footer Placeholder 2">
            <a:extLst>
              <a:ext uri="{FF2B5EF4-FFF2-40B4-BE49-F238E27FC236}">
                <a16:creationId xmlns:a16="http://schemas.microsoft.com/office/drawing/2014/main" id="{0F0E2B24-76D3-4C49-B63B-E778968E9A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74FBF8-9899-48F5-B66B-6E19D6538D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48117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627F-852D-4135-B334-410AE65B9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D80594-9908-4362-A8B6-B0A2EDE5E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FF8394-4703-46B7-84BC-53AD511FD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2F6B26-9C2A-4523-937E-A7714B275287}"/>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6" name="Footer Placeholder 5">
            <a:extLst>
              <a:ext uri="{FF2B5EF4-FFF2-40B4-BE49-F238E27FC236}">
                <a16:creationId xmlns:a16="http://schemas.microsoft.com/office/drawing/2014/main" id="{DAD67819-0C8B-423C-A82F-D1935335B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93C32-E767-4398-89E0-A0AA415A08A3}"/>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7975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7BB6-1ED3-4807-B5E7-3C62E210B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EDD622-055B-4F73-864F-E03947C1C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7D63F2-2BEB-42A0-BD3F-72A042883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543709-AD72-4CEC-BC69-B9E267137823}"/>
              </a:ext>
            </a:extLst>
          </p:cNvPr>
          <p:cNvSpPr>
            <a:spLocks noGrp="1"/>
          </p:cNvSpPr>
          <p:nvPr>
            <p:ph type="dt" sz="half" idx="10"/>
          </p:nvPr>
        </p:nvSpPr>
        <p:spPr/>
        <p:txBody>
          <a:bodyPr/>
          <a:lstStyle/>
          <a:p>
            <a:fld id="{82B48E4D-5FB6-46DF-ABE7-53EF3FB1FD40}" type="datetimeFigureOut">
              <a:rPr lang="en-IN" smtClean="0"/>
              <a:t>14-09-2022</a:t>
            </a:fld>
            <a:endParaRPr lang="en-IN"/>
          </a:p>
        </p:txBody>
      </p:sp>
      <p:sp>
        <p:nvSpPr>
          <p:cNvPr id="6" name="Footer Placeholder 5">
            <a:extLst>
              <a:ext uri="{FF2B5EF4-FFF2-40B4-BE49-F238E27FC236}">
                <a16:creationId xmlns:a16="http://schemas.microsoft.com/office/drawing/2014/main" id="{8AB77703-5DCD-4C5D-BCD5-53F5754C6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D50A0-24E0-402C-BCEA-8096D4B185D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4202246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472FD-92C3-4166-B1C7-1CB3B668F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BCD653-801B-438C-B376-E08CF7FB5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517B0-2098-4B7B-A176-1CB6C4C5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48E4D-5FB6-46DF-ABE7-53EF3FB1FD40}" type="datetimeFigureOut">
              <a:rPr lang="en-IN" smtClean="0"/>
              <a:t>14-09-2022</a:t>
            </a:fld>
            <a:endParaRPr lang="en-IN"/>
          </a:p>
        </p:txBody>
      </p:sp>
      <p:sp>
        <p:nvSpPr>
          <p:cNvPr id="5" name="Footer Placeholder 4">
            <a:extLst>
              <a:ext uri="{FF2B5EF4-FFF2-40B4-BE49-F238E27FC236}">
                <a16:creationId xmlns:a16="http://schemas.microsoft.com/office/drawing/2014/main" id="{80C8C2C2-62C4-455B-9606-1EF108EE7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98606-4475-4C76-9E4F-B554B5B8F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977B2-6380-467A-9C47-CAFCD0A9FF45}" type="slidenum">
              <a:rPr lang="en-IN" smtClean="0"/>
              <a:t>‹#›</a:t>
            </a:fld>
            <a:endParaRPr lang="en-IN"/>
          </a:p>
        </p:txBody>
      </p:sp>
    </p:spTree>
    <p:extLst>
      <p:ext uri="{BB962C8B-B14F-4D97-AF65-F5344CB8AC3E}">
        <p14:creationId xmlns:p14="http://schemas.microsoft.com/office/powerpoint/2010/main" val="705835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5693-111B-43F4-BCCE-BEDE5FE9E83D}"/>
              </a:ext>
            </a:extLst>
          </p:cNvPr>
          <p:cNvSpPr>
            <a:spLocks noGrp="1"/>
          </p:cNvSpPr>
          <p:nvPr>
            <p:ph type="ctrTitle"/>
          </p:nvPr>
        </p:nvSpPr>
        <p:spPr>
          <a:xfrm>
            <a:off x="1524000" y="1600199"/>
            <a:ext cx="9011478" cy="1909763"/>
          </a:xfrm>
        </p:spPr>
        <p:txBody>
          <a:bodyPr>
            <a:noAutofit/>
          </a:bodyPr>
          <a:lstStyle/>
          <a:p>
            <a:br>
              <a:rPr lang="en-IN" sz="3200" b="1" dirty="0"/>
            </a:br>
            <a:br>
              <a:rPr lang="en-IN" sz="3200" b="1" dirty="0"/>
            </a:br>
            <a:r>
              <a:rPr lang="en-IN" sz="4400" b="1" dirty="0"/>
              <a:t>NAME OF THE PROJECT </a:t>
            </a:r>
            <a:br>
              <a:rPr lang="en-IN" sz="4400" b="1" dirty="0"/>
            </a:br>
            <a:r>
              <a:rPr lang="en-IN" sz="4400" b="1" dirty="0"/>
              <a:t> </a:t>
            </a:r>
            <a:br>
              <a:rPr lang="en-IN" sz="4400" b="1" dirty="0"/>
            </a:br>
            <a:r>
              <a:rPr lang="en-IN" sz="4400" b="1" dirty="0"/>
              <a:t>Micro Credit Defaulter Project</a:t>
            </a:r>
            <a:br>
              <a:rPr lang="en-IN" sz="3200" dirty="0"/>
            </a:br>
            <a:br>
              <a:rPr lang="en-IN" sz="3200" dirty="0"/>
            </a:br>
            <a:endParaRPr lang="en-IN" sz="3200" dirty="0"/>
          </a:p>
        </p:txBody>
      </p:sp>
      <p:sp>
        <p:nvSpPr>
          <p:cNvPr id="3" name="Subtitle 2">
            <a:extLst>
              <a:ext uri="{FF2B5EF4-FFF2-40B4-BE49-F238E27FC236}">
                <a16:creationId xmlns:a16="http://schemas.microsoft.com/office/drawing/2014/main" id="{A4286301-6B48-4193-A205-FAF337BF54F3}"/>
              </a:ext>
            </a:extLst>
          </p:cNvPr>
          <p:cNvSpPr>
            <a:spLocks noGrp="1"/>
          </p:cNvSpPr>
          <p:nvPr>
            <p:ph type="subTitle" idx="1"/>
          </p:nvPr>
        </p:nvSpPr>
        <p:spPr/>
        <p:txBody>
          <a:bodyPr/>
          <a:lstStyle/>
          <a:p>
            <a:r>
              <a:rPr lang="en-IN" b="1" dirty="0"/>
              <a:t>Submitted by:</a:t>
            </a:r>
            <a:endParaRPr lang="en-IN" dirty="0"/>
          </a:p>
          <a:p>
            <a:r>
              <a:rPr lang="en-IN" dirty="0"/>
              <a:t>Arshi Maitra</a:t>
            </a:r>
          </a:p>
          <a:p>
            <a:endParaRPr lang="en-IN" dirty="0"/>
          </a:p>
        </p:txBody>
      </p:sp>
    </p:spTree>
    <p:extLst>
      <p:ext uri="{BB962C8B-B14F-4D97-AF65-F5344CB8AC3E}">
        <p14:creationId xmlns:p14="http://schemas.microsoft.com/office/powerpoint/2010/main" val="105564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4996-A0DF-4555-92A0-04392DBBC543}"/>
              </a:ext>
            </a:extLst>
          </p:cNvPr>
          <p:cNvSpPr>
            <a:spLocks noGrp="1"/>
          </p:cNvSpPr>
          <p:nvPr>
            <p:ph type="title"/>
          </p:nvPr>
        </p:nvSpPr>
        <p:spPr/>
        <p:txBody>
          <a:bodyPr>
            <a:normAutofit fontScale="90000"/>
          </a:bodyPr>
          <a:lstStyle/>
          <a:p>
            <a:br>
              <a:rPr lang="en-IN" sz="1400" b="1" dirty="0"/>
            </a:br>
            <a:br>
              <a:rPr lang="en-IN" sz="1400" b="1" dirty="0"/>
            </a:br>
            <a:br>
              <a:rPr lang="en-IN" sz="1400" b="1" dirty="0"/>
            </a:br>
            <a:br>
              <a:rPr lang="en-IN" sz="1400" b="1" dirty="0"/>
            </a:br>
            <a:br>
              <a:rPr lang="en-IN" sz="1400" b="1" dirty="0"/>
            </a:br>
            <a:r>
              <a:rPr lang="en-IN" sz="1400" b="1" dirty="0"/>
              <a:t>Checking Multicollinearity:</a:t>
            </a:r>
            <a:br>
              <a:rPr lang="en-IN" sz="1400" b="1" dirty="0"/>
            </a:br>
            <a:br>
              <a:rPr lang="en-IN" sz="1400" b="1" dirty="0"/>
            </a:br>
            <a:r>
              <a:rPr lang="en-IN" sz="1400" dirty="0"/>
              <a:t>1. </a:t>
            </a:r>
            <a:r>
              <a:rPr lang="en-IN" sz="1600" dirty="0"/>
              <a:t>Heat Map:</a:t>
            </a:r>
            <a:br>
              <a:rPr lang="en-IN" dirty="0"/>
            </a:br>
            <a:br>
              <a:rPr lang="en-IN" dirty="0"/>
            </a:br>
            <a:endParaRPr lang="en-IN" dirty="0"/>
          </a:p>
        </p:txBody>
      </p:sp>
      <p:pic>
        <p:nvPicPr>
          <p:cNvPr id="3" name="Picture 2">
            <a:extLst>
              <a:ext uri="{FF2B5EF4-FFF2-40B4-BE49-F238E27FC236}">
                <a16:creationId xmlns:a16="http://schemas.microsoft.com/office/drawing/2014/main" id="{C9C18A4D-9F34-4C6D-95E6-3EDF05B385F0}"/>
              </a:ext>
            </a:extLst>
          </p:cNvPr>
          <p:cNvPicPr>
            <a:picLocks noChangeAspect="1"/>
          </p:cNvPicPr>
          <p:nvPr/>
        </p:nvPicPr>
        <p:blipFill>
          <a:blip r:embed="rId2"/>
          <a:stretch>
            <a:fillRect/>
          </a:stretch>
        </p:blipFill>
        <p:spPr>
          <a:xfrm>
            <a:off x="123825" y="1596266"/>
            <a:ext cx="5972175" cy="1325563"/>
          </a:xfrm>
          <a:prstGeom prst="rect">
            <a:avLst/>
          </a:prstGeom>
          <a:ln>
            <a:solidFill>
              <a:schemeClr val="tx1"/>
            </a:solidFill>
          </a:ln>
        </p:spPr>
      </p:pic>
      <p:pic>
        <p:nvPicPr>
          <p:cNvPr id="4" name="Picture 3">
            <a:extLst>
              <a:ext uri="{FF2B5EF4-FFF2-40B4-BE49-F238E27FC236}">
                <a16:creationId xmlns:a16="http://schemas.microsoft.com/office/drawing/2014/main" id="{A2CEC112-7072-46B7-97CE-2A62D4519860}"/>
              </a:ext>
            </a:extLst>
          </p:cNvPr>
          <p:cNvPicPr>
            <a:picLocks noChangeAspect="1"/>
          </p:cNvPicPr>
          <p:nvPr/>
        </p:nvPicPr>
        <p:blipFill>
          <a:blip r:embed="rId3"/>
          <a:stretch>
            <a:fillRect/>
          </a:stretch>
        </p:blipFill>
        <p:spPr>
          <a:xfrm>
            <a:off x="6649485" y="263525"/>
            <a:ext cx="5418690" cy="6229350"/>
          </a:xfrm>
          <a:prstGeom prst="rect">
            <a:avLst/>
          </a:prstGeom>
          <a:ln>
            <a:solidFill>
              <a:schemeClr val="tx1"/>
            </a:solidFill>
          </a:ln>
        </p:spPr>
      </p:pic>
    </p:spTree>
    <p:extLst>
      <p:ext uri="{BB962C8B-B14F-4D97-AF65-F5344CB8AC3E}">
        <p14:creationId xmlns:p14="http://schemas.microsoft.com/office/powerpoint/2010/main" val="313395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CC60-4510-405A-81D0-02779456087C}"/>
              </a:ext>
            </a:extLst>
          </p:cNvPr>
          <p:cNvSpPr>
            <a:spLocks noGrp="1"/>
          </p:cNvSpPr>
          <p:nvPr>
            <p:ph type="title"/>
          </p:nvPr>
        </p:nvSpPr>
        <p:spPr>
          <a:xfrm>
            <a:off x="838200" y="365125"/>
            <a:ext cx="10515600" cy="1903412"/>
          </a:xfrm>
        </p:spPr>
        <p:txBody>
          <a:bodyPr>
            <a:noAutofit/>
          </a:bodyPr>
          <a:lstStyle/>
          <a:p>
            <a:r>
              <a:rPr lang="en-IN" sz="1600" dirty="0">
                <a:latin typeface="Tahoma" panose="020B0604030504040204" pitchFamily="34" charset="0"/>
                <a:ea typeface="Tahoma" panose="020B0604030504040204" pitchFamily="34" charset="0"/>
                <a:cs typeface="Tahoma" panose="020B0604030504040204" pitchFamily="34" charset="0"/>
              </a:rPr>
              <a:t>From the heat map it can be observed that there is an issue of huge multicollinearity in the data. Therefore checking the issue of multicollinearity via VIF.</a:t>
            </a:r>
            <a:br>
              <a:rPr lang="en-IN" sz="1600" dirty="0"/>
            </a:br>
            <a:br>
              <a:rPr lang="en-IN" sz="1600" dirty="0"/>
            </a:br>
            <a:br>
              <a:rPr lang="en-IN" sz="1600" dirty="0"/>
            </a:br>
            <a:r>
              <a:rPr lang="en-IN" sz="1600" dirty="0"/>
              <a:t>2) </a:t>
            </a:r>
            <a:r>
              <a:rPr lang="en-IN" sz="1600" b="1" dirty="0"/>
              <a:t>VIF</a:t>
            </a:r>
            <a:br>
              <a:rPr lang="en-IN" sz="1600" b="1" dirty="0"/>
            </a:br>
            <a:br>
              <a:rPr lang="en-IN" sz="1600" b="1" dirty="0"/>
            </a:br>
            <a:br>
              <a:rPr lang="en-IN" sz="1600" dirty="0"/>
            </a:br>
            <a:endParaRPr lang="en-IN" sz="1600" dirty="0"/>
          </a:p>
        </p:txBody>
      </p:sp>
      <p:pic>
        <p:nvPicPr>
          <p:cNvPr id="3" name="Picture 2">
            <a:extLst>
              <a:ext uri="{FF2B5EF4-FFF2-40B4-BE49-F238E27FC236}">
                <a16:creationId xmlns:a16="http://schemas.microsoft.com/office/drawing/2014/main" id="{F4C052C9-1F93-4A15-BBB2-B5DD0B35FC29}"/>
              </a:ext>
            </a:extLst>
          </p:cNvPr>
          <p:cNvPicPr>
            <a:picLocks noChangeAspect="1"/>
          </p:cNvPicPr>
          <p:nvPr/>
        </p:nvPicPr>
        <p:blipFill>
          <a:blip r:embed="rId2"/>
          <a:stretch>
            <a:fillRect/>
          </a:stretch>
        </p:blipFill>
        <p:spPr>
          <a:xfrm>
            <a:off x="3214895" y="1316831"/>
            <a:ext cx="6115050" cy="1180583"/>
          </a:xfrm>
          <a:prstGeom prst="rect">
            <a:avLst/>
          </a:prstGeom>
          <a:ln>
            <a:solidFill>
              <a:schemeClr val="tx1"/>
            </a:solidFill>
          </a:ln>
        </p:spPr>
      </p:pic>
      <p:pic>
        <p:nvPicPr>
          <p:cNvPr id="8" name="Content Placeholder 7">
            <a:extLst>
              <a:ext uri="{FF2B5EF4-FFF2-40B4-BE49-F238E27FC236}">
                <a16:creationId xmlns:a16="http://schemas.microsoft.com/office/drawing/2014/main" id="{B3358F80-8625-41CC-83F6-419D1FC4B4D4}"/>
              </a:ext>
            </a:extLst>
          </p:cNvPr>
          <p:cNvPicPr>
            <a:picLocks noGrp="1" noChangeAspect="1"/>
          </p:cNvPicPr>
          <p:nvPr>
            <p:ph idx="1"/>
          </p:nvPr>
        </p:nvPicPr>
        <p:blipFill>
          <a:blip r:embed="rId3"/>
          <a:stretch>
            <a:fillRect/>
          </a:stretch>
        </p:blipFill>
        <p:spPr>
          <a:xfrm>
            <a:off x="3214895" y="2953716"/>
            <a:ext cx="6115050" cy="3539159"/>
          </a:xfrm>
          <a:prstGeom prst="rect">
            <a:avLst/>
          </a:prstGeom>
          <a:ln>
            <a:solidFill>
              <a:schemeClr val="tx1"/>
            </a:solidFill>
          </a:ln>
        </p:spPr>
      </p:pic>
    </p:spTree>
    <p:extLst>
      <p:ext uri="{BB962C8B-B14F-4D97-AF65-F5344CB8AC3E}">
        <p14:creationId xmlns:p14="http://schemas.microsoft.com/office/powerpoint/2010/main" val="197055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E931B-DA74-4268-B793-38B32FF418C3}"/>
              </a:ext>
            </a:extLst>
          </p:cNvPr>
          <p:cNvSpPr txBox="1"/>
          <p:nvPr/>
        </p:nvSpPr>
        <p:spPr>
          <a:xfrm>
            <a:off x="371061" y="397565"/>
            <a:ext cx="11635409" cy="4216539"/>
          </a:xfrm>
          <a:prstGeom prst="rect">
            <a:avLst/>
          </a:prstGeom>
          <a:noFill/>
        </p:spPr>
        <p:txBody>
          <a:bodyPr wrap="square" rtlCol="0">
            <a:spAutoFit/>
          </a:bodyPr>
          <a:lstStyle/>
          <a:p>
            <a:r>
              <a:rPr lang="en-IN" b="1" i="1" u="sng" dirty="0"/>
              <a:t>Observations:</a:t>
            </a:r>
          </a:p>
          <a:p>
            <a:endParaRPr lang="en-IN" dirty="0"/>
          </a:p>
          <a:p>
            <a:r>
              <a:rPr lang="en-IN" dirty="0"/>
              <a:t>Therefore as concluded there is a huge issue of multicollinearity. Therefore few columns have been dropped off based on the following assumptions: </a:t>
            </a:r>
          </a:p>
          <a:p>
            <a:r>
              <a:rPr lang="en-IN" dirty="0"/>
              <a:t> </a:t>
            </a:r>
          </a:p>
          <a:p>
            <a:pPr lvl="0"/>
            <a:r>
              <a:rPr lang="en-IN" sz="2000" dirty="0"/>
              <a:t>1. Total amount of recharge in the main account for 30 days is included in total amount of recharge for 90 days. Both these features have high correlation hence dropping one .</a:t>
            </a:r>
          </a:p>
          <a:p>
            <a:pPr lvl="0"/>
            <a:r>
              <a:rPr lang="en-IN" sz="2000" dirty="0"/>
              <a:t>2. Daily recharge from main account for 30 days is included in Daily recharge from main account for 90 days. Both these features have high correlation hence dropping one .</a:t>
            </a:r>
          </a:p>
          <a:p>
            <a:pPr lvl="0"/>
            <a:r>
              <a:rPr lang="en-IN" sz="2000" dirty="0"/>
              <a:t>3. Number of times main account recharge for 30 days is included in Number of times main account recharge for 90 days. Both these features have high correlation hence dropping one .</a:t>
            </a:r>
          </a:p>
          <a:p>
            <a:pPr lvl="0"/>
            <a:r>
              <a:rPr lang="en-IN" sz="2000" dirty="0"/>
              <a:t>4. cnt_loans30 and amnt_loans30 are already included in cnt_loans90 and amnt_loans30. Therefore dropping one.</a:t>
            </a:r>
          </a:p>
          <a:p>
            <a:endParaRPr lang="en-IN" dirty="0"/>
          </a:p>
        </p:txBody>
      </p:sp>
    </p:spTree>
    <p:extLst>
      <p:ext uri="{BB962C8B-B14F-4D97-AF65-F5344CB8AC3E}">
        <p14:creationId xmlns:p14="http://schemas.microsoft.com/office/powerpoint/2010/main" val="66273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AA65C0-6ED4-4DA2-B768-22089C01806F}"/>
              </a:ext>
            </a:extLst>
          </p:cNvPr>
          <p:cNvSpPr/>
          <p:nvPr/>
        </p:nvSpPr>
        <p:spPr>
          <a:xfrm>
            <a:off x="146765" y="499051"/>
            <a:ext cx="3576107" cy="373500"/>
          </a:xfrm>
          <a:prstGeom prst="rect">
            <a:avLst/>
          </a:prstGeom>
        </p:spPr>
        <p:txBody>
          <a:bodyPr wrap="none">
            <a:spAutoFit/>
          </a:bodyPr>
          <a:lstStyle/>
          <a:p>
            <a:pPr marL="685800">
              <a:lnSpc>
                <a:spcPct val="106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Checking the final VIF Score: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7EA2D52-CCF2-4261-8CE2-85BEB9253491}"/>
              </a:ext>
            </a:extLst>
          </p:cNvPr>
          <p:cNvPicPr>
            <a:picLocks noChangeAspect="1"/>
          </p:cNvPicPr>
          <p:nvPr/>
        </p:nvPicPr>
        <p:blipFill>
          <a:blip r:embed="rId2"/>
          <a:stretch>
            <a:fillRect/>
          </a:stretch>
        </p:blipFill>
        <p:spPr>
          <a:xfrm>
            <a:off x="4134678" y="1259359"/>
            <a:ext cx="6877878" cy="3972753"/>
          </a:xfrm>
          <a:prstGeom prst="rect">
            <a:avLst/>
          </a:prstGeom>
          <a:ln>
            <a:solidFill>
              <a:schemeClr val="tx1"/>
            </a:solidFill>
          </a:ln>
        </p:spPr>
      </p:pic>
      <p:sp>
        <p:nvSpPr>
          <p:cNvPr id="7" name="TextBox 6">
            <a:extLst>
              <a:ext uri="{FF2B5EF4-FFF2-40B4-BE49-F238E27FC236}">
                <a16:creationId xmlns:a16="http://schemas.microsoft.com/office/drawing/2014/main" id="{31E0FC52-F5EA-4461-82A0-1522ECB91A31}"/>
              </a:ext>
            </a:extLst>
          </p:cNvPr>
          <p:cNvSpPr txBox="1"/>
          <p:nvPr/>
        </p:nvSpPr>
        <p:spPr>
          <a:xfrm>
            <a:off x="987287" y="5658678"/>
            <a:ext cx="10217426" cy="861774"/>
          </a:xfrm>
          <a:prstGeom prst="rect">
            <a:avLst/>
          </a:prstGeom>
          <a:noFill/>
        </p:spPr>
        <p:txBody>
          <a:bodyPr wrap="square" rtlCol="0">
            <a:spAutoFit/>
          </a:bodyPr>
          <a:lstStyle/>
          <a:p>
            <a:r>
              <a:rPr lang="en-IN" sz="1600" b="1" i="1" dirty="0"/>
              <a:t>The issue of multicollinearity still remains however due to the issue of data loss, we are going ahead with the present VIF scores.</a:t>
            </a:r>
          </a:p>
          <a:p>
            <a:endParaRPr lang="en-IN" dirty="0"/>
          </a:p>
        </p:txBody>
      </p:sp>
    </p:spTree>
    <p:extLst>
      <p:ext uri="{BB962C8B-B14F-4D97-AF65-F5344CB8AC3E}">
        <p14:creationId xmlns:p14="http://schemas.microsoft.com/office/powerpoint/2010/main" val="358376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53E5-8E13-4A85-B688-9F76F22ACE35}"/>
              </a:ext>
            </a:extLst>
          </p:cNvPr>
          <p:cNvSpPr>
            <a:spLocks noGrp="1"/>
          </p:cNvSpPr>
          <p:nvPr>
            <p:ph type="title"/>
          </p:nvPr>
        </p:nvSpPr>
        <p:spPr/>
        <p:txBody>
          <a:bodyPr>
            <a:noAutofit/>
          </a:bodyPr>
          <a:lstStyle/>
          <a:p>
            <a:br>
              <a:rPr lang="en-IN" sz="1400" b="1" dirty="0">
                <a:latin typeface="+mn-lt"/>
              </a:rPr>
            </a:br>
            <a:br>
              <a:rPr lang="en-IN" sz="1400" b="1" dirty="0">
                <a:latin typeface="+mn-lt"/>
              </a:rPr>
            </a:br>
            <a:br>
              <a:rPr lang="en-IN" sz="1400" b="1" dirty="0">
                <a:latin typeface="+mn-lt"/>
              </a:rPr>
            </a:br>
            <a:r>
              <a:rPr lang="en-IN" sz="1600" b="1" dirty="0">
                <a:latin typeface="+mn-lt"/>
              </a:rPr>
              <a:t>Detecting Outliers:</a:t>
            </a:r>
            <a:br>
              <a:rPr lang="en-IN" sz="1400" b="1" dirty="0">
                <a:latin typeface="+mn-lt"/>
              </a:rPr>
            </a:br>
            <a:br>
              <a:rPr lang="en-IN" sz="1400" b="1" dirty="0">
                <a:latin typeface="+mn-lt"/>
              </a:rPr>
            </a:br>
            <a:br>
              <a:rPr lang="en-IN" sz="1400" b="1" dirty="0">
                <a:latin typeface="+mn-lt"/>
              </a:rPr>
            </a:br>
            <a:br>
              <a:rPr lang="en-IN" sz="1400" dirty="0">
                <a:latin typeface="+mn-lt"/>
              </a:rPr>
            </a:br>
            <a:br>
              <a:rPr lang="en-IN" sz="1400" b="1" dirty="0">
                <a:latin typeface="+mn-lt"/>
              </a:rPr>
            </a:br>
            <a:br>
              <a:rPr lang="en-IN" sz="1400" b="1" dirty="0">
                <a:latin typeface="+mn-lt"/>
              </a:rPr>
            </a:br>
            <a:br>
              <a:rPr lang="en-IN" sz="1400" b="1" dirty="0">
                <a:latin typeface="+mn-lt"/>
              </a:rPr>
            </a:br>
            <a:br>
              <a:rPr lang="en-IN" sz="1400" dirty="0">
                <a:latin typeface="+mn-lt"/>
              </a:rPr>
            </a:br>
            <a:endParaRPr lang="en-IN" sz="1400" dirty="0">
              <a:latin typeface="+mn-lt"/>
            </a:endParaRPr>
          </a:p>
        </p:txBody>
      </p:sp>
      <p:pic>
        <p:nvPicPr>
          <p:cNvPr id="7" name="Picture 6">
            <a:extLst>
              <a:ext uri="{FF2B5EF4-FFF2-40B4-BE49-F238E27FC236}">
                <a16:creationId xmlns:a16="http://schemas.microsoft.com/office/drawing/2014/main" id="{B37E97B8-94FD-412A-A642-7E8FE83A5FBA}"/>
              </a:ext>
            </a:extLst>
          </p:cNvPr>
          <p:cNvPicPr>
            <a:picLocks noChangeAspect="1"/>
          </p:cNvPicPr>
          <p:nvPr/>
        </p:nvPicPr>
        <p:blipFill>
          <a:blip r:embed="rId2"/>
          <a:stretch>
            <a:fillRect/>
          </a:stretch>
        </p:blipFill>
        <p:spPr>
          <a:xfrm>
            <a:off x="489501" y="1243981"/>
            <a:ext cx="5977559" cy="893414"/>
          </a:xfrm>
          <a:prstGeom prst="rect">
            <a:avLst/>
          </a:prstGeom>
          <a:ln>
            <a:solidFill>
              <a:schemeClr val="tx1"/>
            </a:solidFill>
          </a:ln>
        </p:spPr>
      </p:pic>
      <p:pic>
        <p:nvPicPr>
          <p:cNvPr id="10" name="Picture 9">
            <a:extLst>
              <a:ext uri="{FF2B5EF4-FFF2-40B4-BE49-F238E27FC236}">
                <a16:creationId xmlns:a16="http://schemas.microsoft.com/office/drawing/2014/main" id="{8C97ED58-19A0-48E0-8E72-F6EF0BED2D61}"/>
              </a:ext>
            </a:extLst>
          </p:cNvPr>
          <p:cNvPicPr>
            <a:picLocks noChangeAspect="1"/>
          </p:cNvPicPr>
          <p:nvPr/>
        </p:nvPicPr>
        <p:blipFill>
          <a:blip r:embed="rId3"/>
          <a:stretch>
            <a:fillRect/>
          </a:stretch>
        </p:blipFill>
        <p:spPr>
          <a:xfrm>
            <a:off x="7156174" y="558040"/>
            <a:ext cx="4412974" cy="2728499"/>
          </a:xfrm>
          <a:prstGeom prst="rect">
            <a:avLst/>
          </a:prstGeom>
          <a:ln>
            <a:solidFill>
              <a:schemeClr val="tx1"/>
            </a:solidFill>
          </a:ln>
        </p:spPr>
      </p:pic>
      <p:sp>
        <p:nvSpPr>
          <p:cNvPr id="11" name="Rectangle 10">
            <a:extLst>
              <a:ext uri="{FF2B5EF4-FFF2-40B4-BE49-F238E27FC236}">
                <a16:creationId xmlns:a16="http://schemas.microsoft.com/office/drawing/2014/main" id="{94C50BF6-1D1F-432E-AF2B-C9FCA6B28E52}"/>
              </a:ext>
            </a:extLst>
          </p:cNvPr>
          <p:cNvSpPr/>
          <p:nvPr/>
        </p:nvSpPr>
        <p:spPr>
          <a:xfrm>
            <a:off x="489501" y="3286539"/>
            <a:ext cx="1744260" cy="342210"/>
          </a:xfrm>
          <a:prstGeom prst="rect">
            <a:avLst/>
          </a:prstGeom>
        </p:spPr>
        <p:txBody>
          <a:bodyPr wrap="none">
            <a:spAutoFit/>
          </a:bodyPr>
          <a:lstStyle/>
          <a:p>
            <a:pPr>
              <a:lnSpc>
                <a:spcPct val="106000"/>
              </a:lnSpc>
              <a:spcAft>
                <a:spcPts val="800"/>
              </a:spcAft>
            </a:pPr>
            <a:r>
              <a:rPr lang="en-IN" sz="1600" b="1" dirty="0">
                <a:latin typeface="Calibri" panose="020F0502020204030204" pitchFamily="34" charset="0"/>
                <a:ea typeface="Calibri" panose="020F0502020204030204" pitchFamily="34" charset="0"/>
                <a:cs typeface="Times New Roman" panose="02020603050405020304" pitchFamily="18" charset="0"/>
              </a:rPr>
              <a:t>Importing Z Score:</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D7B6F5E-0B33-4A71-8AEC-69E9FEC9AC97}"/>
              </a:ext>
            </a:extLst>
          </p:cNvPr>
          <p:cNvPicPr>
            <a:picLocks noChangeAspect="1"/>
          </p:cNvPicPr>
          <p:nvPr/>
        </p:nvPicPr>
        <p:blipFill>
          <a:blip r:embed="rId4"/>
          <a:stretch>
            <a:fillRect/>
          </a:stretch>
        </p:blipFill>
        <p:spPr>
          <a:xfrm>
            <a:off x="2729118" y="4568183"/>
            <a:ext cx="5448300" cy="893414"/>
          </a:xfrm>
          <a:prstGeom prst="rect">
            <a:avLst/>
          </a:prstGeom>
          <a:ln>
            <a:solidFill>
              <a:schemeClr val="tx1"/>
            </a:solidFill>
          </a:ln>
        </p:spPr>
      </p:pic>
    </p:spTree>
    <p:extLst>
      <p:ext uri="{BB962C8B-B14F-4D97-AF65-F5344CB8AC3E}">
        <p14:creationId xmlns:p14="http://schemas.microsoft.com/office/powerpoint/2010/main" val="382960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23410C-36F3-4CE4-845B-030AC5CC0D02}"/>
              </a:ext>
            </a:extLst>
          </p:cNvPr>
          <p:cNvSpPr/>
          <p:nvPr/>
        </p:nvSpPr>
        <p:spPr>
          <a:xfrm>
            <a:off x="343296" y="353277"/>
            <a:ext cx="4864922" cy="342210"/>
          </a:xfrm>
          <a:prstGeom prst="rect">
            <a:avLst/>
          </a:prstGeom>
        </p:spPr>
        <p:txBody>
          <a:bodyPr wrap="none">
            <a:spAutoFit/>
          </a:bodyPr>
          <a:lstStyle/>
          <a:p>
            <a:pPr>
              <a:lnSpc>
                <a:spcPct val="106000"/>
              </a:lnSpc>
              <a:spcAft>
                <a:spcPts val="800"/>
              </a:spcAft>
            </a:pPr>
            <a:r>
              <a:rPr lang="en-IN" sz="1600" b="1" dirty="0">
                <a:latin typeface="Calibri" panose="020F0502020204030204" pitchFamily="34" charset="0"/>
                <a:ea typeface="Calibri" panose="020F0502020204030204" pitchFamily="34" charset="0"/>
                <a:cs typeface="Times New Roman" panose="02020603050405020304" pitchFamily="18" charset="0"/>
              </a:rPr>
              <a:t>Checking those values which has got </a:t>
            </a:r>
            <a:r>
              <a:rPr lang="en-IN" sz="1600" b="1" dirty="0" err="1">
                <a:latin typeface="Calibri" panose="020F0502020204030204" pitchFamily="34" charset="0"/>
                <a:ea typeface="Calibri" panose="020F0502020204030204" pitchFamily="34" charset="0"/>
                <a:cs typeface="Times New Roman" panose="02020603050405020304" pitchFamily="18" charset="0"/>
              </a:rPr>
              <a:t>zscore</a:t>
            </a:r>
            <a:r>
              <a:rPr lang="en-IN" sz="1600" b="1" dirty="0">
                <a:latin typeface="Calibri" panose="020F0502020204030204" pitchFamily="34" charset="0"/>
                <a:ea typeface="Calibri" panose="020F0502020204030204" pitchFamily="34" charset="0"/>
                <a:cs typeface="Times New Roman" panose="02020603050405020304" pitchFamily="18" charset="0"/>
              </a:rPr>
              <a:t> less than 3:</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6380B0D-C372-49FB-A91D-AC6D65061CD3}"/>
              </a:ext>
            </a:extLst>
          </p:cNvPr>
          <p:cNvPicPr>
            <a:picLocks noChangeAspect="1"/>
          </p:cNvPicPr>
          <p:nvPr/>
        </p:nvPicPr>
        <p:blipFill>
          <a:blip r:embed="rId2"/>
          <a:stretch>
            <a:fillRect/>
          </a:stretch>
        </p:blipFill>
        <p:spPr>
          <a:xfrm>
            <a:off x="569843" y="2014329"/>
            <a:ext cx="3882887" cy="3617843"/>
          </a:xfrm>
          <a:prstGeom prst="rect">
            <a:avLst/>
          </a:prstGeom>
          <a:ln>
            <a:solidFill>
              <a:schemeClr val="tx1"/>
            </a:solidFill>
          </a:ln>
        </p:spPr>
      </p:pic>
      <p:pic>
        <p:nvPicPr>
          <p:cNvPr id="6" name="Picture 5">
            <a:extLst>
              <a:ext uri="{FF2B5EF4-FFF2-40B4-BE49-F238E27FC236}">
                <a16:creationId xmlns:a16="http://schemas.microsoft.com/office/drawing/2014/main" id="{BF723CF9-19F2-42B7-B351-B6A2F542B828}"/>
              </a:ext>
            </a:extLst>
          </p:cNvPr>
          <p:cNvPicPr>
            <a:picLocks noChangeAspect="1"/>
          </p:cNvPicPr>
          <p:nvPr/>
        </p:nvPicPr>
        <p:blipFill>
          <a:blip r:embed="rId3"/>
          <a:stretch>
            <a:fillRect/>
          </a:stretch>
        </p:blipFill>
        <p:spPr>
          <a:xfrm>
            <a:off x="5208218" y="1781174"/>
            <a:ext cx="6864512" cy="3850999"/>
          </a:xfrm>
          <a:prstGeom prst="rect">
            <a:avLst/>
          </a:prstGeom>
          <a:ln>
            <a:solidFill>
              <a:schemeClr val="tx1"/>
            </a:solidFill>
          </a:ln>
        </p:spPr>
      </p:pic>
    </p:spTree>
    <p:extLst>
      <p:ext uri="{BB962C8B-B14F-4D97-AF65-F5344CB8AC3E}">
        <p14:creationId xmlns:p14="http://schemas.microsoft.com/office/powerpoint/2010/main" val="371827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E291D-D826-46B6-839E-789399A37532}"/>
              </a:ext>
            </a:extLst>
          </p:cNvPr>
          <p:cNvSpPr/>
          <p:nvPr/>
        </p:nvSpPr>
        <p:spPr>
          <a:xfrm>
            <a:off x="1026949" y="287015"/>
            <a:ext cx="3134234" cy="373500"/>
          </a:xfrm>
          <a:prstGeom prst="rect">
            <a:avLst/>
          </a:prstGeom>
        </p:spPr>
        <p:txBody>
          <a:bodyPr wrap="square">
            <a:spAutoFit/>
          </a:bodyPr>
          <a:lstStyle/>
          <a:p>
            <a:pPr>
              <a:lnSpc>
                <a:spcPct val="106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Scaling the data:</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825BA15-6D9F-495C-8DEB-E72BC7CCE090}"/>
              </a:ext>
            </a:extLst>
          </p:cNvPr>
          <p:cNvPicPr>
            <a:picLocks noChangeAspect="1"/>
          </p:cNvPicPr>
          <p:nvPr/>
        </p:nvPicPr>
        <p:blipFill>
          <a:blip r:embed="rId2"/>
          <a:stretch>
            <a:fillRect/>
          </a:stretch>
        </p:blipFill>
        <p:spPr>
          <a:xfrm>
            <a:off x="4028661" y="1432063"/>
            <a:ext cx="5671930" cy="3404980"/>
          </a:xfrm>
          <a:prstGeom prst="rect">
            <a:avLst/>
          </a:prstGeom>
          <a:ln>
            <a:solidFill>
              <a:schemeClr val="tx1"/>
            </a:solidFill>
          </a:ln>
        </p:spPr>
      </p:pic>
    </p:spTree>
    <p:extLst>
      <p:ext uri="{BB962C8B-B14F-4D97-AF65-F5344CB8AC3E}">
        <p14:creationId xmlns:p14="http://schemas.microsoft.com/office/powerpoint/2010/main" val="340343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85EB-6777-420B-8107-B39D50E3AA8B}"/>
              </a:ext>
            </a:extLst>
          </p:cNvPr>
          <p:cNvSpPr>
            <a:spLocks noGrp="1"/>
          </p:cNvSpPr>
          <p:nvPr>
            <p:ph type="title"/>
          </p:nvPr>
        </p:nvSpPr>
        <p:spPr/>
        <p:txBody>
          <a:bodyPr>
            <a:noAutofit/>
          </a:bodyPr>
          <a:lstStyle/>
          <a:p>
            <a:br>
              <a:rPr lang="en-IN" sz="3200" b="1" dirty="0"/>
            </a:br>
            <a:br>
              <a:rPr lang="en-IN" sz="3200" b="1" dirty="0"/>
            </a:br>
            <a:br>
              <a:rPr lang="en-IN" sz="3200" b="1" dirty="0"/>
            </a:br>
            <a:br>
              <a:rPr lang="en-IN" sz="3200" b="1" dirty="0"/>
            </a:br>
            <a:r>
              <a:rPr lang="en-IN" sz="3200" b="1" dirty="0"/>
              <a:t>Model/s Development and Evaluation </a:t>
            </a:r>
            <a:br>
              <a:rPr lang="en-IN" sz="3200" dirty="0"/>
            </a:br>
            <a:r>
              <a:rPr lang="en-IN" sz="3200" b="1" dirty="0"/>
              <a:t> </a:t>
            </a:r>
            <a:br>
              <a:rPr lang="en-IN" sz="3200" dirty="0"/>
            </a:br>
            <a:endParaRPr lang="en-IN" sz="3200" dirty="0"/>
          </a:p>
        </p:txBody>
      </p:sp>
      <p:sp>
        <p:nvSpPr>
          <p:cNvPr id="3" name="Content Placeholder 2">
            <a:extLst>
              <a:ext uri="{FF2B5EF4-FFF2-40B4-BE49-F238E27FC236}">
                <a16:creationId xmlns:a16="http://schemas.microsoft.com/office/drawing/2014/main" id="{115B0B98-619B-4B85-AD50-55AD93268263}"/>
              </a:ext>
            </a:extLst>
          </p:cNvPr>
          <p:cNvSpPr>
            <a:spLocks noGrp="1"/>
          </p:cNvSpPr>
          <p:nvPr>
            <p:ph idx="1"/>
          </p:nvPr>
        </p:nvSpPr>
        <p:spPr/>
        <p:txBody>
          <a:bodyPr/>
          <a:lstStyle/>
          <a:p>
            <a:pPr marL="0" indent="0">
              <a:buNone/>
            </a:pPr>
            <a:endParaRPr lang="en-IN" b="1" dirty="0"/>
          </a:p>
          <a:p>
            <a:pPr marL="0" indent="0">
              <a:buNone/>
            </a:pPr>
            <a:r>
              <a:rPr lang="en-IN" b="1" dirty="0"/>
              <a:t>(Logistic Regression, Decision Tree Classifier, Random Forest Classifier and Gradient Boosting Classifier)</a:t>
            </a:r>
            <a:endParaRPr lang="en-IN" dirty="0"/>
          </a:p>
          <a:p>
            <a:pPr marL="0" indent="0">
              <a:buNone/>
            </a:pPr>
            <a:endParaRPr lang="en-IN" dirty="0"/>
          </a:p>
        </p:txBody>
      </p:sp>
    </p:spTree>
    <p:extLst>
      <p:ext uri="{BB962C8B-B14F-4D97-AF65-F5344CB8AC3E}">
        <p14:creationId xmlns:p14="http://schemas.microsoft.com/office/powerpoint/2010/main" val="271066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3988-A2CF-4C3F-8978-B3853AB3E6B9}"/>
              </a:ext>
            </a:extLst>
          </p:cNvPr>
          <p:cNvSpPr>
            <a:spLocks noGrp="1"/>
          </p:cNvSpPr>
          <p:nvPr>
            <p:ph type="title"/>
          </p:nvPr>
        </p:nvSpPr>
        <p:spPr/>
        <p:txBody>
          <a:bodyPr/>
          <a:lstStyle/>
          <a:p>
            <a:r>
              <a:rPr lang="en-IN" sz="1400" b="1" dirty="0"/>
              <a:t>Logistic Regression: 77%</a:t>
            </a:r>
            <a:endParaRPr lang="en-IN" dirty="0"/>
          </a:p>
        </p:txBody>
      </p:sp>
      <p:sp>
        <p:nvSpPr>
          <p:cNvPr id="5" name="TextBox 4">
            <a:extLst>
              <a:ext uri="{FF2B5EF4-FFF2-40B4-BE49-F238E27FC236}">
                <a16:creationId xmlns:a16="http://schemas.microsoft.com/office/drawing/2014/main" id="{954DCEE4-1FA5-462E-962D-8EDE807B4712}"/>
              </a:ext>
            </a:extLst>
          </p:cNvPr>
          <p:cNvSpPr txBox="1"/>
          <p:nvPr/>
        </p:nvSpPr>
        <p:spPr>
          <a:xfrm>
            <a:off x="653705" y="3620113"/>
            <a:ext cx="6372226" cy="307777"/>
          </a:xfrm>
          <a:prstGeom prst="rect">
            <a:avLst/>
          </a:prstGeom>
          <a:noFill/>
        </p:spPr>
        <p:txBody>
          <a:bodyPr wrap="square" rtlCol="0">
            <a:spAutoFit/>
          </a:bodyPr>
          <a:lstStyle/>
          <a:p>
            <a:r>
              <a:rPr lang="en-US" sz="1400" b="1" dirty="0"/>
              <a:t>Decision Tree Classifier: 95.56%</a:t>
            </a:r>
            <a:endParaRPr lang="en-IN" sz="1400" b="1" dirty="0"/>
          </a:p>
        </p:txBody>
      </p:sp>
      <p:pic>
        <p:nvPicPr>
          <p:cNvPr id="4" name="Picture 3">
            <a:extLst>
              <a:ext uri="{FF2B5EF4-FFF2-40B4-BE49-F238E27FC236}">
                <a16:creationId xmlns:a16="http://schemas.microsoft.com/office/drawing/2014/main" id="{B74A8A39-ADDF-467D-A295-60F25E4F9ED3}"/>
              </a:ext>
            </a:extLst>
          </p:cNvPr>
          <p:cNvPicPr>
            <a:picLocks noChangeAspect="1"/>
          </p:cNvPicPr>
          <p:nvPr/>
        </p:nvPicPr>
        <p:blipFill>
          <a:blip r:embed="rId2"/>
          <a:stretch>
            <a:fillRect/>
          </a:stretch>
        </p:blipFill>
        <p:spPr>
          <a:xfrm>
            <a:off x="3839818" y="639753"/>
            <a:ext cx="7513982" cy="2290358"/>
          </a:xfrm>
          <a:prstGeom prst="rect">
            <a:avLst/>
          </a:prstGeom>
          <a:ln>
            <a:solidFill>
              <a:schemeClr val="tx1"/>
            </a:solidFill>
          </a:ln>
        </p:spPr>
      </p:pic>
      <p:pic>
        <p:nvPicPr>
          <p:cNvPr id="8" name="Picture 7">
            <a:extLst>
              <a:ext uri="{FF2B5EF4-FFF2-40B4-BE49-F238E27FC236}">
                <a16:creationId xmlns:a16="http://schemas.microsoft.com/office/drawing/2014/main" id="{952162E0-06DA-4FF6-9799-375C1FE65257}"/>
              </a:ext>
            </a:extLst>
          </p:cNvPr>
          <p:cNvPicPr>
            <a:picLocks noChangeAspect="1"/>
          </p:cNvPicPr>
          <p:nvPr/>
        </p:nvPicPr>
        <p:blipFill>
          <a:blip r:embed="rId3"/>
          <a:stretch>
            <a:fillRect/>
          </a:stretch>
        </p:blipFill>
        <p:spPr>
          <a:xfrm>
            <a:off x="3839818" y="4072145"/>
            <a:ext cx="7981121" cy="2290358"/>
          </a:xfrm>
          <a:prstGeom prst="rect">
            <a:avLst/>
          </a:prstGeom>
          <a:ln>
            <a:solidFill>
              <a:schemeClr val="tx1"/>
            </a:solidFill>
          </a:ln>
        </p:spPr>
      </p:pic>
    </p:spTree>
    <p:extLst>
      <p:ext uri="{BB962C8B-B14F-4D97-AF65-F5344CB8AC3E}">
        <p14:creationId xmlns:p14="http://schemas.microsoft.com/office/powerpoint/2010/main" val="367764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9AF-DFDB-4122-8D95-95C014579049}"/>
              </a:ext>
            </a:extLst>
          </p:cNvPr>
          <p:cNvSpPr>
            <a:spLocks noGrp="1"/>
          </p:cNvSpPr>
          <p:nvPr>
            <p:ph type="title"/>
          </p:nvPr>
        </p:nvSpPr>
        <p:spPr/>
        <p:txBody>
          <a:bodyPr>
            <a:normAutofit/>
          </a:bodyPr>
          <a:lstStyle/>
          <a:p>
            <a:r>
              <a:rPr lang="en-IN" sz="1400" b="1" dirty="0"/>
              <a:t>Random Forest Classifier:97.85%</a:t>
            </a:r>
            <a:br>
              <a:rPr lang="en-IN" sz="1400" dirty="0"/>
            </a:br>
            <a:endParaRPr lang="en-IN" sz="1400" dirty="0"/>
          </a:p>
        </p:txBody>
      </p:sp>
      <p:sp>
        <p:nvSpPr>
          <p:cNvPr id="7" name="TextBox 6">
            <a:extLst>
              <a:ext uri="{FF2B5EF4-FFF2-40B4-BE49-F238E27FC236}">
                <a16:creationId xmlns:a16="http://schemas.microsoft.com/office/drawing/2014/main" id="{A1EBF200-15D0-4E59-8702-1C692814D9E2}"/>
              </a:ext>
            </a:extLst>
          </p:cNvPr>
          <p:cNvSpPr txBox="1"/>
          <p:nvPr/>
        </p:nvSpPr>
        <p:spPr>
          <a:xfrm>
            <a:off x="702365" y="3501197"/>
            <a:ext cx="7885044" cy="584775"/>
          </a:xfrm>
          <a:prstGeom prst="rect">
            <a:avLst/>
          </a:prstGeom>
          <a:noFill/>
        </p:spPr>
        <p:txBody>
          <a:bodyPr wrap="square" rtlCol="0">
            <a:spAutoFit/>
          </a:bodyPr>
          <a:lstStyle/>
          <a:p>
            <a:r>
              <a:rPr lang="en-IN" sz="1400" b="1" dirty="0"/>
              <a:t>    Gradient Boosting Classifier:80.65%</a:t>
            </a:r>
            <a:endParaRPr lang="en-IN" sz="1400" dirty="0"/>
          </a:p>
          <a:p>
            <a:endParaRPr lang="en-IN" dirty="0"/>
          </a:p>
        </p:txBody>
      </p:sp>
      <p:pic>
        <p:nvPicPr>
          <p:cNvPr id="3" name="Picture 2">
            <a:extLst>
              <a:ext uri="{FF2B5EF4-FFF2-40B4-BE49-F238E27FC236}">
                <a16:creationId xmlns:a16="http://schemas.microsoft.com/office/drawing/2014/main" id="{2A5F51F3-DBD3-461E-8B1B-FC86A8E41073}"/>
              </a:ext>
            </a:extLst>
          </p:cNvPr>
          <p:cNvPicPr>
            <a:picLocks noChangeAspect="1"/>
          </p:cNvPicPr>
          <p:nvPr/>
        </p:nvPicPr>
        <p:blipFill>
          <a:blip r:embed="rId2"/>
          <a:stretch>
            <a:fillRect/>
          </a:stretch>
        </p:blipFill>
        <p:spPr>
          <a:xfrm>
            <a:off x="4161183" y="946339"/>
            <a:ext cx="6639339" cy="2310003"/>
          </a:xfrm>
          <a:prstGeom prst="rect">
            <a:avLst/>
          </a:prstGeom>
          <a:ln>
            <a:solidFill>
              <a:schemeClr val="tx1"/>
            </a:solidFill>
          </a:ln>
        </p:spPr>
      </p:pic>
      <p:pic>
        <p:nvPicPr>
          <p:cNvPr id="4" name="Picture 3">
            <a:extLst>
              <a:ext uri="{FF2B5EF4-FFF2-40B4-BE49-F238E27FC236}">
                <a16:creationId xmlns:a16="http://schemas.microsoft.com/office/drawing/2014/main" id="{2F7E232C-9EC2-4614-B747-12B3D8EFBC71}"/>
              </a:ext>
            </a:extLst>
          </p:cNvPr>
          <p:cNvPicPr>
            <a:picLocks noChangeAspect="1"/>
          </p:cNvPicPr>
          <p:nvPr/>
        </p:nvPicPr>
        <p:blipFill>
          <a:blip r:embed="rId3"/>
          <a:stretch>
            <a:fillRect/>
          </a:stretch>
        </p:blipFill>
        <p:spPr>
          <a:xfrm>
            <a:off x="4028662" y="4227443"/>
            <a:ext cx="7325138" cy="2027583"/>
          </a:xfrm>
          <a:prstGeom prst="rect">
            <a:avLst/>
          </a:prstGeom>
          <a:ln>
            <a:solidFill>
              <a:schemeClr val="tx1"/>
            </a:solidFill>
          </a:ln>
        </p:spPr>
      </p:pic>
    </p:spTree>
    <p:extLst>
      <p:ext uri="{BB962C8B-B14F-4D97-AF65-F5344CB8AC3E}">
        <p14:creationId xmlns:p14="http://schemas.microsoft.com/office/powerpoint/2010/main" val="125013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8C2-DE01-4177-9D20-BC71E9F423CF}"/>
              </a:ext>
            </a:extLst>
          </p:cNvPr>
          <p:cNvSpPr>
            <a:spLocks noGrp="1"/>
          </p:cNvSpPr>
          <p:nvPr>
            <p:ph type="title"/>
          </p:nvPr>
        </p:nvSpPr>
        <p:spPr/>
        <p:txBody>
          <a:bodyPr/>
          <a:lstStyle/>
          <a:p>
            <a:r>
              <a:rPr lang="en-IN" dirty="0"/>
              <a:t>Acknowledgement:</a:t>
            </a:r>
            <a:br>
              <a:rPr lang="en-IN" dirty="0"/>
            </a:br>
            <a:endParaRPr lang="en-IN" dirty="0"/>
          </a:p>
        </p:txBody>
      </p:sp>
      <p:sp>
        <p:nvSpPr>
          <p:cNvPr id="3" name="Content Placeholder 2">
            <a:extLst>
              <a:ext uri="{FF2B5EF4-FFF2-40B4-BE49-F238E27FC236}">
                <a16:creationId xmlns:a16="http://schemas.microsoft.com/office/drawing/2014/main" id="{09590362-3324-4F2E-A87F-ACBE5CD0D967}"/>
              </a:ext>
            </a:extLst>
          </p:cNvPr>
          <p:cNvSpPr>
            <a:spLocks noGrp="1"/>
          </p:cNvSpPr>
          <p:nvPr>
            <p:ph idx="1"/>
          </p:nvPr>
        </p:nvSpPr>
        <p:spPr/>
        <p:txBody>
          <a:bodyPr/>
          <a:lstStyle/>
          <a:p>
            <a:r>
              <a:rPr lang="en-IN" dirty="0"/>
              <a:t>This project has been completed with the help of training documents and live classes recordings from Data Trained Education. Few helps on coding have also been taken from few data science websites like Toward Data Science, Geek for Geeks, Stack Overflow. </a:t>
            </a:r>
          </a:p>
          <a:p>
            <a:pPr marL="0" indent="0">
              <a:buNone/>
            </a:pPr>
            <a:endParaRPr lang="en-IN" dirty="0"/>
          </a:p>
        </p:txBody>
      </p:sp>
    </p:spTree>
    <p:extLst>
      <p:ext uri="{BB962C8B-B14F-4D97-AF65-F5344CB8AC3E}">
        <p14:creationId xmlns:p14="http://schemas.microsoft.com/office/powerpoint/2010/main" val="2676876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D35F-AAD9-4F10-8E70-908418AD746F}"/>
              </a:ext>
            </a:extLst>
          </p:cNvPr>
          <p:cNvSpPr>
            <a:spLocks noGrp="1"/>
          </p:cNvSpPr>
          <p:nvPr>
            <p:ph type="title"/>
          </p:nvPr>
        </p:nvSpPr>
        <p:spPr>
          <a:xfrm>
            <a:off x="838200" y="198783"/>
            <a:ext cx="10515600" cy="1674408"/>
          </a:xfrm>
        </p:spPr>
        <p:txBody>
          <a:bodyPr>
            <a:noAutofit/>
          </a:bodyPr>
          <a:lstStyle/>
          <a:p>
            <a:pPr algn="ctr"/>
            <a:br>
              <a:rPr lang="en-IN" sz="1400" dirty="0">
                <a:latin typeface="+mn-lt"/>
              </a:rPr>
            </a:br>
            <a:br>
              <a:rPr lang="en-IN" sz="1400" dirty="0">
                <a:latin typeface="+mn-lt"/>
              </a:rPr>
            </a:br>
            <a:br>
              <a:rPr lang="en-IN" sz="1400" dirty="0">
                <a:latin typeface="+mn-lt"/>
              </a:rPr>
            </a:br>
            <a:br>
              <a:rPr lang="en-IN" sz="1400" dirty="0">
                <a:latin typeface="+mn-lt"/>
              </a:rPr>
            </a:br>
            <a:r>
              <a:rPr lang="en-IN" sz="1800" b="1" i="1" dirty="0">
                <a:latin typeface="+mn-lt"/>
              </a:rPr>
              <a:t>After getting the accuracy scores for all the models, it needs to be checked whether any one of them are overfitted, hence cross validation technique has been used.</a:t>
            </a:r>
            <a:br>
              <a:rPr lang="en-IN" sz="1800" dirty="0">
                <a:latin typeface="+mn-lt"/>
              </a:rPr>
            </a:br>
            <a:br>
              <a:rPr lang="en-IN" sz="1400" dirty="0">
                <a:latin typeface="+mn-lt"/>
              </a:rPr>
            </a:br>
            <a:br>
              <a:rPr lang="en-IN" sz="1400" dirty="0">
                <a:latin typeface="+mn-lt"/>
              </a:rPr>
            </a:br>
            <a:br>
              <a:rPr lang="en-IN" sz="1400" dirty="0">
                <a:latin typeface="+mn-lt"/>
              </a:rPr>
            </a:br>
            <a:br>
              <a:rPr lang="en-IN" sz="1400" b="1" dirty="0">
                <a:latin typeface="+mn-lt"/>
              </a:rPr>
            </a:br>
            <a:br>
              <a:rPr lang="en-IN" sz="1400" b="1" dirty="0">
                <a:latin typeface="+mn-lt"/>
              </a:rPr>
            </a:br>
            <a:br>
              <a:rPr lang="en-IN" sz="1400" dirty="0">
                <a:latin typeface="+mn-lt"/>
              </a:rPr>
            </a:br>
            <a:br>
              <a:rPr lang="en-IN" sz="1400" dirty="0">
                <a:latin typeface="+mn-lt"/>
              </a:rPr>
            </a:br>
            <a:endParaRPr lang="en-IN" sz="1400" dirty="0">
              <a:latin typeface="+mn-lt"/>
            </a:endParaRPr>
          </a:p>
        </p:txBody>
      </p:sp>
      <p:sp>
        <p:nvSpPr>
          <p:cNvPr id="6" name="TextBox 5">
            <a:extLst>
              <a:ext uri="{FF2B5EF4-FFF2-40B4-BE49-F238E27FC236}">
                <a16:creationId xmlns:a16="http://schemas.microsoft.com/office/drawing/2014/main" id="{9A4F07D7-0C49-4874-A2BD-B6DA49AFDA8C}"/>
              </a:ext>
            </a:extLst>
          </p:cNvPr>
          <p:cNvSpPr txBox="1"/>
          <p:nvPr/>
        </p:nvSpPr>
        <p:spPr>
          <a:xfrm>
            <a:off x="599661" y="1382911"/>
            <a:ext cx="6785113" cy="307777"/>
          </a:xfrm>
          <a:prstGeom prst="rect">
            <a:avLst/>
          </a:prstGeom>
          <a:noFill/>
        </p:spPr>
        <p:txBody>
          <a:bodyPr wrap="square" rtlCol="0">
            <a:spAutoFit/>
          </a:bodyPr>
          <a:lstStyle/>
          <a:p>
            <a:r>
              <a:rPr lang="en-US" sz="1400" b="1" dirty="0"/>
              <a:t>      Cross Validation for LR</a:t>
            </a:r>
            <a:endParaRPr lang="en-IN" sz="1400" b="1" dirty="0"/>
          </a:p>
        </p:txBody>
      </p:sp>
      <p:sp>
        <p:nvSpPr>
          <p:cNvPr id="9" name="TextBox 8">
            <a:extLst>
              <a:ext uri="{FF2B5EF4-FFF2-40B4-BE49-F238E27FC236}">
                <a16:creationId xmlns:a16="http://schemas.microsoft.com/office/drawing/2014/main" id="{66371121-C313-4D0A-AAC2-D45EAC5678B2}"/>
              </a:ext>
            </a:extLst>
          </p:cNvPr>
          <p:cNvSpPr txBox="1"/>
          <p:nvPr/>
        </p:nvSpPr>
        <p:spPr>
          <a:xfrm>
            <a:off x="6674126" y="1229022"/>
            <a:ext cx="5390322" cy="307777"/>
          </a:xfrm>
          <a:prstGeom prst="rect">
            <a:avLst/>
          </a:prstGeom>
          <a:noFill/>
        </p:spPr>
        <p:txBody>
          <a:bodyPr wrap="square" rtlCol="0">
            <a:spAutoFit/>
          </a:bodyPr>
          <a:lstStyle/>
          <a:p>
            <a:pPr algn="ctr"/>
            <a:r>
              <a:rPr lang="en-IN" sz="1400" b="1" dirty="0"/>
              <a:t>Cross Validation for DT</a:t>
            </a:r>
          </a:p>
        </p:txBody>
      </p:sp>
      <p:pic>
        <p:nvPicPr>
          <p:cNvPr id="3" name="Picture 2">
            <a:extLst>
              <a:ext uri="{FF2B5EF4-FFF2-40B4-BE49-F238E27FC236}">
                <a16:creationId xmlns:a16="http://schemas.microsoft.com/office/drawing/2014/main" id="{A8D52363-FA5E-4464-8673-E16B33D2F3DB}"/>
              </a:ext>
            </a:extLst>
          </p:cNvPr>
          <p:cNvPicPr>
            <a:picLocks noChangeAspect="1"/>
          </p:cNvPicPr>
          <p:nvPr/>
        </p:nvPicPr>
        <p:blipFill>
          <a:blip r:embed="rId2"/>
          <a:stretch>
            <a:fillRect/>
          </a:stretch>
        </p:blipFill>
        <p:spPr>
          <a:xfrm>
            <a:off x="355738" y="2061295"/>
            <a:ext cx="5543550" cy="1438275"/>
          </a:xfrm>
          <a:prstGeom prst="rect">
            <a:avLst/>
          </a:prstGeom>
          <a:ln>
            <a:solidFill>
              <a:schemeClr val="tx1"/>
            </a:solidFill>
          </a:ln>
        </p:spPr>
      </p:pic>
      <p:pic>
        <p:nvPicPr>
          <p:cNvPr id="4" name="Picture 3">
            <a:extLst>
              <a:ext uri="{FF2B5EF4-FFF2-40B4-BE49-F238E27FC236}">
                <a16:creationId xmlns:a16="http://schemas.microsoft.com/office/drawing/2014/main" id="{341E44EC-66BF-4791-BB8E-85B92F10DDE9}"/>
              </a:ext>
            </a:extLst>
          </p:cNvPr>
          <p:cNvPicPr>
            <a:picLocks noChangeAspect="1"/>
          </p:cNvPicPr>
          <p:nvPr/>
        </p:nvPicPr>
        <p:blipFill>
          <a:blip r:embed="rId3"/>
          <a:stretch>
            <a:fillRect/>
          </a:stretch>
        </p:blipFill>
        <p:spPr>
          <a:xfrm>
            <a:off x="6674126" y="2061294"/>
            <a:ext cx="5040796" cy="1438275"/>
          </a:xfrm>
          <a:prstGeom prst="rect">
            <a:avLst/>
          </a:prstGeom>
          <a:ln>
            <a:solidFill>
              <a:schemeClr val="tx1"/>
            </a:solidFill>
          </a:ln>
        </p:spPr>
      </p:pic>
      <p:sp>
        <p:nvSpPr>
          <p:cNvPr id="5" name="Rectangle 4">
            <a:extLst>
              <a:ext uri="{FF2B5EF4-FFF2-40B4-BE49-F238E27FC236}">
                <a16:creationId xmlns:a16="http://schemas.microsoft.com/office/drawing/2014/main" id="{F1A51EB2-39D5-46E8-B1DA-6F2AE7D080B2}"/>
              </a:ext>
            </a:extLst>
          </p:cNvPr>
          <p:cNvSpPr/>
          <p:nvPr/>
        </p:nvSpPr>
        <p:spPr>
          <a:xfrm>
            <a:off x="857777" y="4009148"/>
            <a:ext cx="1854610" cy="307777"/>
          </a:xfrm>
          <a:prstGeom prst="rect">
            <a:avLst/>
          </a:prstGeom>
        </p:spPr>
        <p:txBody>
          <a:bodyPr wrap="none">
            <a:spAutoFit/>
          </a:bodyPr>
          <a:lstStyle/>
          <a:p>
            <a:pPr algn="ctr"/>
            <a:r>
              <a:rPr lang="en-IN" sz="1400" b="1" dirty="0"/>
              <a:t>Cross Validation for RF</a:t>
            </a:r>
          </a:p>
        </p:txBody>
      </p:sp>
      <p:pic>
        <p:nvPicPr>
          <p:cNvPr id="7" name="Picture 6">
            <a:extLst>
              <a:ext uri="{FF2B5EF4-FFF2-40B4-BE49-F238E27FC236}">
                <a16:creationId xmlns:a16="http://schemas.microsoft.com/office/drawing/2014/main" id="{A3107149-FFC0-4972-B4CB-5FB1FF90E67A}"/>
              </a:ext>
            </a:extLst>
          </p:cNvPr>
          <p:cNvPicPr>
            <a:picLocks noChangeAspect="1"/>
          </p:cNvPicPr>
          <p:nvPr/>
        </p:nvPicPr>
        <p:blipFill>
          <a:blip r:embed="rId4"/>
          <a:stretch>
            <a:fillRect/>
          </a:stretch>
        </p:blipFill>
        <p:spPr>
          <a:xfrm>
            <a:off x="170001" y="4740344"/>
            <a:ext cx="5729288" cy="1438275"/>
          </a:xfrm>
          <a:prstGeom prst="rect">
            <a:avLst/>
          </a:prstGeom>
          <a:ln>
            <a:solidFill>
              <a:schemeClr val="tx1"/>
            </a:solidFill>
          </a:ln>
        </p:spPr>
      </p:pic>
      <p:sp>
        <p:nvSpPr>
          <p:cNvPr id="13" name="Rectangle 12">
            <a:extLst>
              <a:ext uri="{FF2B5EF4-FFF2-40B4-BE49-F238E27FC236}">
                <a16:creationId xmlns:a16="http://schemas.microsoft.com/office/drawing/2014/main" id="{BA82BC06-1EAC-47C2-AD0D-DC19F1BC141A}"/>
              </a:ext>
            </a:extLst>
          </p:cNvPr>
          <p:cNvSpPr/>
          <p:nvPr/>
        </p:nvSpPr>
        <p:spPr>
          <a:xfrm>
            <a:off x="8421406" y="3958798"/>
            <a:ext cx="2134302" cy="338554"/>
          </a:xfrm>
          <a:prstGeom prst="rect">
            <a:avLst/>
          </a:prstGeom>
        </p:spPr>
        <p:txBody>
          <a:bodyPr wrap="none">
            <a:spAutoFit/>
          </a:bodyPr>
          <a:lstStyle/>
          <a:p>
            <a:pPr algn="ctr"/>
            <a:r>
              <a:rPr lang="en-IN" sz="1600" b="1" dirty="0"/>
              <a:t>Cross Validation for GB</a:t>
            </a:r>
          </a:p>
        </p:txBody>
      </p:sp>
      <p:pic>
        <p:nvPicPr>
          <p:cNvPr id="14" name="Picture 13">
            <a:extLst>
              <a:ext uri="{FF2B5EF4-FFF2-40B4-BE49-F238E27FC236}">
                <a16:creationId xmlns:a16="http://schemas.microsoft.com/office/drawing/2014/main" id="{476FD9E7-7A54-4D00-B7FA-A8B41F3B9371}"/>
              </a:ext>
            </a:extLst>
          </p:cNvPr>
          <p:cNvPicPr>
            <a:picLocks noChangeAspect="1"/>
          </p:cNvPicPr>
          <p:nvPr/>
        </p:nvPicPr>
        <p:blipFill>
          <a:blip r:embed="rId5"/>
          <a:stretch>
            <a:fillRect/>
          </a:stretch>
        </p:blipFill>
        <p:spPr>
          <a:xfrm>
            <a:off x="6674127" y="4571703"/>
            <a:ext cx="5040796" cy="1438275"/>
          </a:xfrm>
          <a:prstGeom prst="rect">
            <a:avLst/>
          </a:prstGeom>
          <a:ln>
            <a:solidFill>
              <a:schemeClr val="tx1"/>
            </a:solidFill>
          </a:ln>
        </p:spPr>
      </p:pic>
    </p:spTree>
    <p:extLst>
      <p:ext uri="{BB962C8B-B14F-4D97-AF65-F5344CB8AC3E}">
        <p14:creationId xmlns:p14="http://schemas.microsoft.com/office/powerpoint/2010/main" val="329871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50-221E-4A1C-8807-1AFA8E619751}"/>
              </a:ext>
            </a:extLst>
          </p:cNvPr>
          <p:cNvSpPr>
            <a:spLocks noGrp="1"/>
          </p:cNvSpPr>
          <p:nvPr>
            <p:ph type="title"/>
          </p:nvPr>
        </p:nvSpPr>
        <p:spPr>
          <a:xfrm>
            <a:off x="838200" y="556591"/>
            <a:ext cx="10515600" cy="622852"/>
          </a:xfrm>
        </p:spPr>
        <p:txBody>
          <a:bodyPr>
            <a:normAutofit fontScale="90000"/>
          </a:bodyPr>
          <a:lstStyle/>
          <a:p>
            <a:r>
              <a:rPr lang="en-IN" b="1" i="1" dirty="0"/>
              <a:t>As none of the models are overfitted, and based on the r squared score and cross validation scores, </a:t>
            </a:r>
            <a:br>
              <a:rPr lang="en-IN" b="1" i="1" dirty="0"/>
            </a:br>
            <a:br>
              <a:rPr lang="en-IN" b="1" i="1" dirty="0"/>
            </a:br>
            <a:br>
              <a:rPr lang="en-IN" b="1" i="1" dirty="0"/>
            </a:br>
            <a:br>
              <a:rPr lang="en-IN" b="1" i="1" dirty="0"/>
            </a:br>
            <a:br>
              <a:rPr lang="en-IN" b="1" i="1" dirty="0"/>
            </a:br>
            <a:br>
              <a:rPr lang="en-IN" b="1" i="1" dirty="0"/>
            </a:br>
            <a:br>
              <a:rPr lang="en-IN" b="1" i="1" dirty="0"/>
            </a:br>
            <a:br>
              <a:rPr lang="en-IN" sz="2700" b="1" i="1" dirty="0"/>
            </a:br>
            <a:r>
              <a:rPr lang="en-IN" sz="2700" b="1" i="1" dirty="0"/>
              <a:t>As none of the models are overfitted, and based on the accuracy score and cross validation scores,</a:t>
            </a:r>
            <a:br>
              <a:rPr lang="en-IN" sz="2700" b="1" i="1" dirty="0"/>
            </a:br>
            <a:br>
              <a:rPr lang="en-IN" sz="2700" b="1" i="1" dirty="0"/>
            </a:br>
            <a:r>
              <a:rPr lang="en-IN" sz="2700" b="1" i="1" dirty="0"/>
              <a:t>Random Forest Classifier model is best for this dataset.</a:t>
            </a:r>
            <a:br>
              <a:rPr lang="en-IN" sz="2700" b="1" i="1" dirty="0"/>
            </a:br>
            <a:r>
              <a:rPr lang="en-IN" sz="2700" b="1" i="1" dirty="0"/>
              <a:t> </a:t>
            </a:r>
            <a:br>
              <a:rPr lang="en-IN" sz="2700" b="1" i="1" dirty="0"/>
            </a:br>
            <a:r>
              <a:rPr lang="en-IN" sz="2700" b="1" i="1" dirty="0"/>
              <a:t> </a:t>
            </a:r>
            <a:br>
              <a:rPr lang="en-IN" sz="2700" b="1" i="1" dirty="0"/>
            </a:br>
            <a:endParaRPr lang="en-IN" sz="2700" b="1" i="1" dirty="0"/>
          </a:p>
        </p:txBody>
      </p:sp>
    </p:spTree>
    <p:extLst>
      <p:ext uri="{BB962C8B-B14F-4D97-AF65-F5344CB8AC3E}">
        <p14:creationId xmlns:p14="http://schemas.microsoft.com/office/powerpoint/2010/main" val="2573805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5475A-7803-4DF0-A1E3-715917227DAA}"/>
              </a:ext>
            </a:extLst>
          </p:cNvPr>
          <p:cNvSpPr>
            <a:spLocks noGrp="1"/>
          </p:cNvSpPr>
          <p:nvPr>
            <p:ph idx="1"/>
          </p:nvPr>
        </p:nvSpPr>
        <p:spPr/>
        <p:txBody>
          <a:bodyPr/>
          <a:lstStyle/>
          <a:p>
            <a:pPr marL="0" indent="0" algn="ctr">
              <a:buNone/>
            </a:pPr>
            <a:r>
              <a:rPr lang="en-IN" sz="4000" b="1" dirty="0"/>
              <a:t>Conclusion</a:t>
            </a:r>
            <a:endParaRPr lang="en-IN" sz="4000" dirty="0"/>
          </a:p>
          <a:p>
            <a:pPr marL="0" indent="0">
              <a:buNone/>
            </a:pPr>
            <a:endParaRPr lang="en-IN" dirty="0"/>
          </a:p>
        </p:txBody>
      </p:sp>
    </p:spTree>
    <p:extLst>
      <p:ext uri="{BB962C8B-B14F-4D97-AF65-F5344CB8AC3E}">
        <p14:creationId xmlns:p14="http://schemas.microsoft.com/office/powerpoint/2010/main" val="1132149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7B44-93E7-4402-99A6-5093F781C5BF}"/>
              </a:ext>
            </a:extLst>
          </p:cNvPr>
          <p:cNvSpPr>
            <a:spLocks noGrp="1"/>
          </p:cNvSpPr>
          <p:nvPr>
            <p:ph type="title"/>
          </p:nvPr>
        </p:nvSpPr>
        <p:spPr>
          <a:xfrm>
            <a:off x="427382" y="331304"/>
            <a:ext cx="11605592" cy="6202018"/>
          </a:xfrm>
        </p:spPr>
        <p:txBody>
          <a:bodyPr>
            <a:noAutofit/>
          </a:bodyPr>
          <a:lstStyle/>
          <a:p>
            <a:r>
              <a:rPr lang="en-IN" sz="1800" b="1" u="sng" dirty="0">
                <a:latin typeface="Tahoma" panose="020B0604030504040204" pitchFamily="34" charset="0"/>
                <a:ea typeface="Tahoma" panose="020B0604030504040204" pitchFamily="34" charset="0"/>
                <a:cs typeface="Tahoma" panose="020B0604030504040204" pitchFamily="34" charset="0"/>
              </a:rPr>
              <a:t>Key Findings: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dirty="0">
                <a:latin typeface="Tahoma" panose="020B0604030504040204" pitchFamily="34" charset="0"/>
                <a:ea typeface="Tahoma" panose="020B0604030504040204" pitchFamily="34" charset="0"/>
                <a:cs typeface="Tahoma" panose="020B0604030504040204" pitchFamily="34" charset="0"/>
              </a:rPr>
              <a:t> </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This is a dataset which is filled with outliers however following points can be concluded:</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 </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A customer is ready to spent around 2,65,926 amount in a month for their recharge also there are people who have not recharged their account over a month.</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In a month an account has been recharged over 200 times as well it has not been recharged once in a month.</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The highest amount recharged in a period of 90 days is 9,00,000.</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 </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 </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The top 10 points are more important to check whether a customer can successfully pay back the loan amount:</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 </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Number of times main account got recharged in last 90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Total amount of recharge in main account over last 90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Number of times main account got recharged in last 30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Total amount of recharge in main account over last 30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Number of loans taken by user in last 90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Total amount of loans taken by user in last 90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Average payback time in days over last 90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Average payback time in days over last 30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Frequency of main account recharged in last 30 days</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b="1" i="1" dirty="0">
                <a:latin typeface="Tahoma" panose="020B0604030504040204" pitchFamily="34" charset="0"/>
                <a:ea typeface="Tahoma" panose="020B0604030504040204" pitchFamily="34" charset="0"/>
                <a:cs typeface="Tahoma" panose="020B0604030504040204" pitchFamily="34" charset="0"/>
              </a:rPr>
              <a:t>Median of amount of recharges done in main account over last 30 days at user level</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001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1F66-813D-47D5-96A5-AB4873B37DB8}"/>
              </a:ext>
            </a:extLst>
          </p:cNvPr>
          <p:cNvSpPr>
            <a:spLocks noGrp="1"/>
          </p:cNvSpPr>
          <p:nvPr>
            <p:ph type="title"/>
          </p:nvPr>
        </p:nvSpPr>
        <p:spPr/>
        <p:txBody>
          <a:bodyPr/>
          <a:lstStyle/>
          <a:p>
            <a:r>
              <a:rPr lang="en-IN" b="1" dirty="0"/>
              <a:t>INTRODUCTION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E0CCB058-2206-4AF1-99D9-C9F9DF29B973}"/>
              </a:ext>
            </a:extLst>
          </p:cNvPr>
          <p:cNvSpPr>
            <a:spLocks noGrp="1"/>
          </p:cNvSpPr>
          <p:nvPr>
            <p:ph idx="1"/>
          </p:nvPr>
        </p:nvSpPr>
        <p:spPr/>
        <p:txBody>
          <a:bodyPr>
            <a:normAutofit fontScale="47500" lnSpcReduction="20000"/>
          </a:bodyPr>
          <a:lstStyle/>
          <a:p>
            <a:pPr marL="0" indent="0">
              <a:buNone/>
            </a:pPr>
            <a:r>
              <a:rPr lang="en-IN" dirty="0">
                <a:latin typeface="Tahoma" panose="020B0604030504040204" pitchFamily="34" charset="0"/>
                <a:ea typeface="Tahoma" panose="020B0604030504040204" pitchFamily="34" charset="0"/>
                <a:cs typeface="Tahoma" panose="020B0604030504040204" pitchFamily="34" charset="0"/>
              </a:rPr>
              <a:t>Microfinance is a form of financial service which provides small loans and other financial services to poor and low-income households. In good times, microfinance helps families and small businesses to prosper, and at times of crisis it can help them cope and rebuild. The objective of microfinance is similar to that of microcredit; its goal is to provide financial services to help encourage entrepreneurs in impoverished nations to act on their ideas and obtain the financial tools available to do so and to eventually become self-sustainable. </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Like a bank, a microfinance institution is a provider of credit. However, the size of the loans are smaller than those granted by traditional banks. These small loans are known as microcredit. The clients of an MFI are often microentrepreneurs in need of economic support to launch their business. This type of client is considered too risky by traditional banks because they cannot provide real collateral and because they tend to work in the informal sector of the economy.</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Before granting the loan, MFIs analyse the clients' willingness and ability to pay. MFIs usually carry out a field survey to gather as much information as possible, not only from the future entrepreneur, but also from people who know them.</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Below is the dataset available one such client that is in Telecom Industry. They are a fixed wireless telecommunications network provider.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IN" dirty="0">
                <a:latin typeface="Tahoma" panose="020B0604030504040204" pitchFamily="34" charset="0"/>
                <a:ea typeface="Tahoma" panose="020B0604030504040204" pitchFamily="34" charset="0"/>
                <a:cs typeface="Tahoma" panose="020B0604030504040204" pitchFamily="34" charset="0"/>
              </a:rPr>
              <a:t>The main goal of the project will be to predict in terms of a probability for each loan transaction, whether the customer will be paying back the loaned amount within 5 days of insurance of loan.</a:t>
            </a:r>
          </a:p>
          <a:p>
            <a:pPr marL="0" indent="0">
              <a:buNone/>
            </a:pPr>
            <a:r>
              <a:rPr lang="en-IN" dirty="0"/>
              <a:t> </a:t>
            </a:r>
          </a:p>
          <a:p>
            <a:endParaRPr lang="en-IN" dirty="0"/>
          </a:p>
        </p:txBody>
      </p:sp>
    </p:spTree>
    <p:extLst>
      <p:ext uri="{BB962C8B-B14F-4D97-AF65-F5344CB8AC3E}">
        <p14:creationId xmlns:p14="http://schemas.microsoft.com/office/powerpoint/2010/main" val="194159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E6CC-EF06-425C-B442-15DD45064FBA}"/>
              </a:ext>
            </a:extLst>
          </p:cNvPr>
          <p:cNvSpPr>
            <a:spLocks noGrp="1"/>
          </p:cNvSpPr>
          <p:nvPr>
            <p:ph type="title"/>
          </p:nvPr>
        </p:nvSpPr>
        <p:spPr/>
        <p:txBody>
          <a:bodyPr>
            <a:normAutofit/>
          </a:bodyPr>
          <a:lstStyle/>
          <a:p>
            <a:r>
              <a:rPr lang="en-IN" sz="2800" b="1" dirty="0"/>
              <a:t>Analytical Problem Framing</a:t>
            </a:r>
            <a:br>
              <a:rPr lang="en-IN" sz="2800" dirty="0"/>
            </a:br>
            <a:endParaRPr lang="en-IN" sz="2800" dirty="0"/>
          </a:p>
        </p:txBody>
      </p:sp>
      <p:sp>
        <p:nvSpPr>
          <p:cNvPr id="3" name="Content Placeholder 2">
            <a:extLst>
              <a:ext uri="{FF2B5EF4-FFF2-40B4-BE49-F238E27FC236}">
                <a16:creationId xmlns:a16="http://schemas.microsoft.com/office/drawing/2014/main" id="{56F563A1-9624-481A-90F2-0CCA0BE9EB91}"/>
              </a:ext>
            </a:extLst>
          </p:cNvPr>
          <p:cNvSpPr>
            <a:spLocks noGrp="1"/>
          </p:cNvSpPr>
          <p:nvPr>
            <p:ph idx="1"/>
          </p:nvPr>
        </p:nvSpPr>
        <p:spPr>
          <a:xfrm>
            <a:off x="838200" y="1253330"/>
            <a:ext cx="10515600" cy="5492027"/>
          </a:xfrm>
        </p:spPr>
        <p:txBody>
          <a:bodyPr>
            <a:normAutofit/>
          </a:bodyPr>
          <a:lstStyle/>
          <a:p>
            <a:pPr marL="0" indent="0">
              <a:buNone/>
            </a:pPr>
            <a:endParaRPr lang="en-IN" sz="1400" b="1" dirty="0"/>
          </a:p>
          <a:p>
            <a:pPr marL="0" indent="0">
              <a:buNone/>
            </a:pPr>
            <a:r>
              <a:rPr lang="en-IN" sz="1400" b="1" dirty="0"/>
              <a:t>Importing Libraries</a:t>
            </a:r>
            <a:endParaRPr lang="en-IN" sz="1400"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b="1" dirty="0"/>
          </a:p>
          <a:p>
            <a:endParaRPr lang="en-IN" b="1" dirty="0"/>
          </a:p>
          <a:p>
            <a:r>
              <a:rPr lang="en-IN" sz="1400" b="1" dirty="0"/>
              <a:t>Data </a:t>
            </a:r>
            <a:r>
              <a:rPr lang="en-IN" sz="1400" b="1" dirty="0" err="1"/>
              <a:t>preprocessing</a:t>
            </a:r>
            <a:r>
              <a:rPr lang="en-IN" sz="1400" b="1" dirty="0"/>
              <a:t>/Data Cleaning:</a:t>
            </a:r>
          </a:p>
          <a:p>
            <a:pPr marL="0" indent="0">
              <a:buNone/>
            </a:pPr>
            <a:endParaRPr lang="en-IN" sz="1400" b="1" dirty="0"/>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443AE063-27F7-499B-80EF-49DE1E381819}"/>
              </a:ext>
            </a:extLst>
          </p:cNvPr>
          <p:cNvPicPr>
            <a:picLocks noChangeAspect="1"/>
          </p:cNvPicPr>
          <p:nvPr/>
        </p:nvPicPr>
        <p:blipFill>
          <a:blip r:embed="rId2"/>
          <a:stretch>
            <a:fillRect/>
          </a:stretch>
        </p:blipFill>
        <p:spPr>
          <a:xfrm>
            <a:off x="4118733" y="1690688"/>
            <a:ext cx="5094219" cy="2394892"/>
          </a:xfrm>
          <a:prstGeom prst="rect">
            <a:avLst/>
          </a:prstGeom>
          <a:ln>
            <a:solidFill>
              <a:schemeClr val="tx1"/>
            </a:solidFill>
          </a:ln>
        </p:spPr>
      </p:pic>
      <p:pic>
        <p:nvPicPr>
          <p:cNvPr id="5" name="Picture 4">
            <a:extLst>
              <a:ext uri="{FF2B5EF4-FFF2-40B4-BE49-F238E27FC236}">
                <a16:creationId xmlns:a16="http://schemas.microsoft.com/office/drawing/2014/main" id="{37D2F475-C384-4266-9030-E7211EEA5CE1}"/>
              </a:ext>
            </a:extLst>
          </p:cNvPr>
          <p:cNvPicPr>
            <a:picLocks noChangeAspect="1"/>
          </p:cNvPicPr>
          <p:nvPr/>
        </p:nvPicPr>
        <p:blipFill>
          <a:blip r:embed="rId3"/>
          <a:stretch>
            <a:fillRect/>
          </a:stretch>
        </p:blipFill>
        <p:spPr>
          <a:xfrm>
            <a:off x="4118733" y="4566445"/>
            <a:ext cx="6048375" cy="2076450"/>
          </a:xfrm>
          <a:prstGeom prst="rect">
            <a:avLst/>
          </a:prstGeom>
          <a:ln>
            <a:solidFill>
              <a:schemeClr val="tx1"/>
            </a:solidFill>
          </a:ln>
        </p:spPr>
      </p:pic>
    </p:spTree>
    <p:extLst>
      <p:ext uri="{BB962C8B-B14F-4D97-AF65-F5344CB8AC3E}">
        <p14:creationId xmlns:p14="http://schemas.microsoft.com/office/powerpoint/2010/main" val="215106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9FF-6A3C-44FF-A5E4-17F1AFD55FB5}"/>
              </a:ext>
            </a:extLst>
          </p:cNvPr>
          <p:cNvSpPr>
            <a:spLocks noGrp="1"/>
          </p:cNvSpPr>
          <p:nvPr>
            <p:ph type="title"/>
          </p:nvPr>
        </p:nvSpPr>
        <p:spPr/>
        <p:txBody>
          <a:bodyPr>
            <a:noAutofit/>
          </a:bodyPr>
          <a:lstStyle/>
          <a:p>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br>
            <a:r>
              <a:rPr lang="en-IN" sz="1400" b="1" dirty="0"/>
              <a:t>Going through the columns of the data:</a:t>
            </a: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r>
              <a:rPr lang="en-IN" sz="1400" b="1" dirty="0">
                <a:latin typeface="+mn-lt"/>
              </a:rPr>
              <a:t>Checking the null values from Train and Test data:</a:t>
            </a:r>
            <a:br>
              <a:rPr lang="en-IN" sz="1400" b="1" dirty="0">
                <a:latin typeface="+mn-lt"/>
              </a:rPr>
            </a:br>
            <a:br>
              <a:rPr lang="en-IN" sz="1400" b="1" dirty="0">
                <a:latin typeface="+mn-lt"/>
              </a:rPr>
            </a:br>
            <a:br>
              <a:rPr lang="en-IN" sz="1400" b="1" dirty="0">
                <a:latin typeface="+mn-lt"/>
              </a:rPr>
            </a:br>
            <a:br>
              <a:rPr lang="en-IN" sz="1400" dirty="0">
                <a:latin typeface="+mn-lt"/>
              </a:rPr>
            </a:br>
            <a:endParaRPr lang="en-IN" sz="1400" dirty="0">
              <a:latin typeface="+mn-lt"/>
            </a:endParaRPr>
          </a:p>
        </p:txBody>
      </p:sp>
      <p:pic>
        <p:nvPicPr>
          <p:cNvPr id="4" name="Picture 3">
            <a:extLst>
              <a:ext uri="{FF2B5EF4-FFF2-40B4-BE49-F238E27FC236}">
                <a16:creationId xmlns:a16="http://schemas.microsoft.com/office/drawing/2014/main" id="{B44E3963-C2CE-4EE3-A96F-052A74714659}"/>
              </a:ext>
            </a:extLst>
          </p:cNvPr>
          <p:cNvPicPr>
            <a:picLocks noChangeAspect="1"/>
          </p:cNvPicPr>
          <p:nvPr/>
        </p:nvPicPr>
        <p:blipFill>
          <a:blip r:embed="rId2"/>
          <a:stretch>
            <a:fillRect/>
          </a:stretch>
        </p:blipFill>
        <p:spPr>
          <a:xfrm>
            <a:off x="5410200" y="803206"/>
            <a:ext cx="5943600" cy="1514475"/>
          </a:xfrm>
          <a:prstGeom prst="rect">
            <a:avLst/>
          </a:prstGeom>
          <a:ln>
            <a:solidFill>
              <a:schemeClr val="tx1"/>
            </a:solidFill>
          </a:ln>
        </p:spPr>
      </p:pic>
      <p:pic>
        <p:nvPicPr>
          <p:cNvPr id="5" name="Picture 4">
            <a:extLst>
              <a:ext uri="{FF2B5EF4-FFF2-40B4-BE49-F238E27FC236}">
                <a16:creationId xmlns:a16="http://schemas.microsoft.com/office/drawing/2014/main" id="{3C0B4BAE-283B-48C9-8C0A-E233B3ED8648}"/>
              </a:ext>
            </a:extLst>
          </p:cNvPr>
          <p:cNvPicPr>
            <a:picLocks noChangeAspect="1"/>
          </p:cNvPicPr>
          <p:nvPr/>
        </p:nvPicPr>
        <p:blipFill>
          <a:blip r:embed="rId3"/>
          <a:stretch>
            <a:fillRect/>
          </a:stretch>
        </p:blipFill>
        <p:spPr>
          <a:xfrm>
            <a:off x="6348826" y="3279912"/>
            <a:ext cx="3457783" cy="3001617"/>
          </a:xfrm>
          <a:prstGeom prst="rect">
            <a:avLst/>
          </a:prstGeom>
          <a:ln>
            <a:solidFill>
              <a:schemeClr val="tx1"/>
            </a:solidFill>
          </a:ln>
        </p:spPr>
      </p:pic>
      <p:sp>
        <p:nvSpPr>
          <p:cNvPr id="6" name="TextBox 5">
            <a:extLst>
              <a:ext uri="{FF2B5EF4-FFF2-40B4-BE49-F238E27FC236}">
                <a16:creationId xmlns:a16="http://schemas.microsoft.com/office/drawing/2014/main" id="{F0842FC1-3941-43E3-B465-482497B42F22}"/>
              </a:ext>
            </a:extLst>
          </p:cNvPr>
          <p:cNvSpPr txBox="1"/>
          <p:nvPr/>
        </p:nvSpPr>
        <p:spPr>
          <a:xfrm>
            <a:off x="838199" y="3856382"/>
            <a:ext cx="4131365" cy="307777"/>
          </a:xfrm>
          <a:prstGeom prst="rect">
            <a:avLst/>
          </a:prstGeom>
          <a:noFill/>
        </p:spPr>
        <p:txBody>
          <a:bodyPr wrap="square" rtlCol="0">
            <a:spAutoFit/>
          </a:bodyPr>
          <a:lstStyle/>
          <a:p>
            <a:r>
              <a:rPr lang="en-IN" sz="1400" i="1" dirty="0"/>
              <a:t>(There is no null values in the dataset.)</a:t>
            </a:r>
          </a:p>
        </p:txBody>
      </p:sp>
    </p:spTree>
    <p:extLst>
      <p:ext uri="{BB962C8B-B14F-4D97-AF65-F5344CB8AC3E}">
        <p14:creationId xmlns:p14="http://schemas.microsoft.com/office/powerpoint/2010/main" val="202849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6061-AB38-44D2-8955-F526984F543C}"/>
              </a:ext>
            </a:extLst>
          </p:cNvPr>
          <p:cNvSpPr>
            <a:spLocks noGrp="1"/>
          </p:cNvSpPr>
          <p:nvPr>
            <p:ph type="title"/>
          </p:nvPr>
        </p:nvSpPr>
        <p:spPr>
          <a:xfrm>
            <a:off x="92765" y="397565"/>
            <a:ext cx="11261035" cy="1293123"/>
          </a:xfrm>
        </p:spPr>
        <p:txBody>
          <a:bodyPr>
            <a:normAutofit/>
          </a:bodyPr>
          <a:lstStyle/>
          <a:p>
            <a:r>
              <a:rPr lang="en-IN" sz="1600" b="1" dirty="0"/>
              <a:t>Encoding the object data types</a:t>
            </a:r>
            <a:br>
              <a:rPr lang="en-IN" sz="1600" dirty="0"/>
            </a:br>
            <a:endParaRPr lang="en-IN" sz="1600" dirty="0">
              <a:latin typeface="+mn-lt"/>
            </a:endParaRPr>
          </a:p>
        </p:txBody>
      </p:sp>
      <p:sp>
        <p:nvSpPr>
          <p:cNvPr id="3" name="Content Placeholder 2">
            <a:extLst>
              <a:ext uri="{FF2B5EF4-FFF2-40B4-BE49-F238E27FC236}">
                <a16:creationId xmlns:a16="http://schemas.microsoft.com/office/drawing/2014/main" id="{980A31C8-AF21-4CFA-82F0-046093CCBD6C}"/>
              </a:ext>
            </a:extLst>
          </p:cNvPr>
          <p:cNvSpPr>
            <a:spLocks noGrp="1"/>
          </p:cNvSpPr>
          <p:nvPr>
            <p:ph idx="1"/>
          </p:nvPr>
        </p:nvSpPr>
        <p:spPr>
          <a:xfrm>
            <a:off x="92765" y="1690688"/>
            <a:ext cx="11261035" cy="4486275"/>
          </a:xfrm>
        </p:spPr>
        <p:txBody>
          <a:bodyPr/>
          <a:lstStyle/>
          <a:p>
            <a:pPr marL="0" indent="0">
              <a:buNone/>
            </a:pPr>
            <a:endParaRPr lang="en-IN" sz="1400" dirty="0"/>
          </a:p>
          <a:p>
            <a:pPr marL="0" indent="0">
              <a:buNone/>
            </a:pPr>
            <a:endParaRPr lang="en-IN" dirty="0"/>
          </a:p>
          <a:p>
            <a:pPr marL="0" indent="0">
              <a:buNone/>
            </a:pPr>
            <a:endParaRPr lang="en-IN" sz="1600" b="1" dirty="0"/>
          </a:p>
          <a:p>
            <a:pPr marL="0" indent="0">
              <a:buNone/>
            </a:pPr>
            <a:endParaRPr lang="en-IN" sz="1600" b="1" dirty="0"/>
          </a:p>
          <a:p>
            <a:pPr marL="0" indent="0">
              <a:buNone/>
            </a:pPr>
            <a:endParaRPr lang="en-IN" sz="1600" b="1" dirty="0"/>
          </a:p>
          <a:p>
            <a:pPr marL="0" indent="0">
              <a:buNone/>
            </a:pPr>
            <a:r>
              <a:rPr lang="en-IN" sz="1600" b="1" dirty="0"/>
              <a:t>Checking Scores:</a:t>
            </a:r>
          </a:p>
        </p:txBody>
      </p:sp>
      <p:sp>
        <p:nvSpPr>
          <p:cNvPr id="7" name="Rectangle 6">
            <a:extLst>
              <a:ext uri="{FF2B5EF4-FFF2-40B4-BE49-F238E27FC236}">
                <a16:creationId xmlns:a16="http://schemas.microsoft.com/office/drawing/2014/main" id="{29F8DAAD-D313-4C03-B826-6BACF74E8AD9}"/>
              </a:ext>
            </a:extLst>
          </p:cNvPr>
          <p:cNvSpPr/>
          <p:nvPr/>
        </p:nvSpPr>
        <p:spPr>
          <a:xfrm>
            <a:off x="424070" y="1499393"/>
            <a:ext cx="7234665" cy="523220"/>
          </a:xfrm>
          <a:prstGeom prst="rect">
            <a:avLst/>
          </a:prstGeom>
        </p:spPr>
        <p:txBody>
          <a:bodyPr wrap="square">
            <a:spAutoFit/>
          </a:bodyPr>
          <a:lstStyle/>
          <a:p>
            <a:endParaRPr lang="en-IN" sz="1400" b="1" dirty="0"/>
          </a:p>
          <a:p>
            <a:endParaRPr lang="en-IN" sz="1400" b="1" dirty="0"/>
          </a:p>
        </p:txBody>
      </p:sp>
      <p:sp>
        <p:nvSpPr>
          <p:cNvPr id="12" name="Rectangle 11">
            <a:extLst>
              <a:ext uri="{FF2B5EF4-FFF2-40B4-BE49-F238E27FC236}">
                <a16:creationId xmlns:a16="http://schemas.microsoft.com/office/drawing/2014/main" id="{205576CD-231C-4430-9B3C-9096354A39BE}"/>
              </a:ext>
            </a:extLst>
          </p:cNvPr>
          <p:cNvSpPr/>
          <p:nvPr/>
        </p:nvSpPr>
        <p:spPr>
          <a:xfrm>
            <a:off x="92765" y="1896198"/>
            <a:ext cx="10310192" cy="553998"/>
          </a:xfrm>
          <a:prstGeom prst="rect">
            <a:avLst/>
          </a:prstGeom>
        </p:spPr>
        <p:txBody>
          <a:bodyPr wrap="square">
            <a:spAutoFit/>
          </a:bodyPr>
          <a:lstStyle/>
          <a:p>
            <a:r>
              <a:rPr lang="en-IN" sz="1600" b="1" dirty="0"/>
              <a:t>Selecting K Best Feature</a:t>
            </a:r>
            <a:r>
              <a:rPr lang="en-IN" sz="1400" b="1" dirty="0"/>
              <a:t>: </a:t>
            </a:r>
            <a:r>
              <a:rPr lang="en-IN" sz="1400" i="1" dirty="0"/>
              <a:t>As we had 33 columns hence the K Best feature was used to get the 30 best column.</a:t>
            </a:r>
          </a:p>
          <a:p>
            <a:endParaRPr lang="en-IN" sz="1400" dirty="0"/>
          </a:p>
        </p:txBody>
      </p:sp>
      <p:sp>
        <p:nvSpPr>
          <p:cNvPr id="4" name="TextBox 3">
            <a:extLst>
              <a:ext uri="{FF2B5EF4-FFF2-40B4-BE49-F238E27FC236}">
                <a16:creationId xmlns:a16="http://schemas.microsoft.com/office/drawing/2014/main" id="{60820FE5-E53F-4056-87BB-5192F0E3BEFA}"/>
              </a:ext>
            </a:extLst>
          </p:cNvPr>
          <p:cNvSpPr txBox="1"/>
          <p:nvPr/>
        </p:nvSpPr>
        <p:spPr>
          <a:xfrm>
            <a:off x="238029" y="1188716"/>
            <a:ext cx="10072162" cy="800219"/>
          </a:xfrm>
          <a:prstGeom prst="rect">
            <a:avLst/>
          </a:prstGeom>
          <a:noFill/>
        </p:spPr>
        <p:txBody>
          <a:bodyPr wrap="square" rtlCol="0">
            <a:spAutoFit/>
          </a:bodyPr>
          <a:lstStyle/>
          <a:p>
            <a:r>
              <a:rPr lang="en-IN" sz="1400" i="1" dirty="0"/>
              <a:t>There were 3 object data type which was the customer’s telephone number, telecom circle as well as the data. As those columns were not needed, hence they were dropped off.</a:t>
            </a:r>
          </a:p>
          <a:p>
            <a:endParaRPr lang="en-IN" dirty="0"/>
          </a:p>
        </p:txBody>
      </p:sp>
      <p:pic>
        <p:nvPicPr>
          <p:cNvPr id="5" name="Picture 4">
            <a:extLst>
              <a:ext uri="{FF2B5EF4-FFF2-40B4-BE49-F238E27FC236}">
                <a16:creationId xmlns:a16="http://schemas.microsoft.com/office/drawing/2014/main" id="{B2A5D445-A76E-4912-B2D3-848AEB27219E}"/>
              </a:ext>
            </a:extLst>
          </p:cNvPr>
          <p:cNvPicPr>
            <a:picLocks noChangeAspect="1"/>
          </p:cNvPicPr>
          <p:nvPr/>
        </p:nvPicPr>
        <p:blipFill>
          <a:blip r:embed="rId2"/>
          <a:stretch>
            <a:fillRect/>
          </a:stretch>
        </p:blipFill>
        <p:spPr>
          <a:xfrm>
            <a:off x="5489091" y="2283723"/>
            <a:ext cx="6143625" cy="1400175"/>
          </a:xfrm>
          <a:prstGeom prst="rect">
            <a:avLst/>
          </a:prstGeom>
          <a:ln>
            <a:solidFill>
              <a:schemeClr val="tx1"/>
            </a:solidFill>
          </a:ln>
        </p:spPr>
      </p:pic>
      <p:pic>
        <p:nvPicPr>
          <p:cNvPr id="8" name="Picture 7">
            <a:extLst>
              <a:ext uri="{FF2B5EF4-FFF2-40B4-BE49-F238E27FC236}">
                <a16:creationId xmlns:a16="http://schemas.microsoft.com/office/drawing/2014/main" id="{F199B8D3-7471-4B18-9311-F8E18493C8C2}"/>
              </a:ext>
            </a:extLst>
          </p:cNvPr>
          <p:cNvPicPr>
            <a:picLocks noChangeAspect="1"/>
          </p:cNvPicPr>
          <p:nvPr/>
        </p:nvPicPr>
        <p:blipFill>
          <a:blip r:embed="rId3"/>
          <a:stretch>
            <a:fillRect/>
          </a:stretch>
        </p:blipFill>
        <p:spPr>
          <a:xfrm>
            <a:off x="2050759" y="3117387"/>
            <a:ext cx="3276615" cy="3561548"/>
          </a:xfrm>
          <a:prstGeom prst="rect">
            <a:avLst/>
          </a:prstGeom>
          <a:ln>
            <a:solidFill>
              <a:schemeClr val="tx1"/>
            </a:solidFill>
          </a:ln>
        </p:spPr>
      </p:pic>
    </p:spTree>
    <p:extLst>
      <p:ext uri="{BB962C8B-B14F-4D97-AF65-F5344CB8AC3E}">
        <p14:creationId xmlns:p14="http://schemas.microsoft.com/office/powerpoint/2010/main" val="56478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E791C1-CC44-45BD-8B57-FC22B29BE3FB}"/>
              </a:ext>
            </a:extLst>
          </p:cNvPr>
          <p:cNvSpPr>
            <a:spLocks noGrp="1"/>
          </p:cNvSpPr>
          <p:nvPr>
            <p:ph idx="1"/>
          </p:nvPr>
        </p:nvSpPr>
        <p:spPr>
          <a:xfrm>
            <a:off x="106017" y="119270"/>
            <a:ext cx="11247783" cy="6738730"/>
          </a:xfrm>
        </p:spPr>
        <p:txBody>
          <a:bodyPr>
            <a:normAutofit/>
          </a:bodyPr>
          <a:lstStyle/>
          <a:p>
            <a:pPr marL="0" indent="0">
              <a:buNone/>
            </a:pPr>
            <a:r>
              <a:rPr lang="en-IN" sz="1800" i="1" dirty="0"/>
              <a:t>The target variable is imbalanced in nature with more data classified as a success than failure, this might make the model biased. Therefore to remove any such biasedness resampling is needed.</a:t>
            </a:r>
          </a:p>
          <a:p>
            <a:pPr marL="0" indent="0">
              <a:buNone/>
            </a:pPr>
            <a:endParaRPr lang="en-IN" sz="1600" b="1" dirty="0"/>
          </a:p>
          <a:p>
            <a:pPr marL="0" indent="0">
              <a:buNone/>
            </a:pPr>
            <a:r>
              <a:rPr lang="en-IN" sz="1600" b="1" dirty="0"/>
              <a:t>Importing Resample:</a:t>
            </a:r>
            <a:endParaRPr lang="en-IN" sz="1600" dirty="0"/>
          </a:p>
          <a:p>
            <a:endParaRPr lang="en-IN" sz="1400" dirty="0"/>
          </a:p>
        </p:txBody>
      </p:sp>
      <p:pic>
        <p:nvPicPr>
          <p:cNvPr id="2" name="Picture 1">
            <a:extLst>
              <a:ext uri="{FF2B5EF4-FFF2-40B4-BE49-F238E27FC236}">
                <a16:creationId xmlns:a16="http://schemas.microsoft.com/office/drawing/2014/main" id="{E89D76C7-F876-44F6-81FF-305EFA32CF25}"/>
              </a:ext>
            </a:extLst>
          </p:cNvPr>
          <p:cNvPicPr>
            <a:picLocks noChangeAspect="1"/>
          </p:cNvPicPr>
          <p:nvPr/>
        </p:nvPicPr>
        <p:blipFill>
          <a:blip r:embed="rId2"/>
          <a:stretch>
            <a:fillRect/>
          </a:stretch>
        </p:blipFill>
        <p:spPr>
          <a:xfrm>
            <a:off x="3657599" y="1367483"/>
            <a:ext cx="5476875" cy="1000125"/>
          </a:xfrm>
          <a:prstGeom prst="rect">
            <a:avLst/>
          </a:prstGeom>
          <a:ln>
            <a:solidFill>
              <a:schemeClr val="tx1"/>
            </a:solidFill>
          </a:ln>
        </p:spPr>
      </p:pic>
      <p:sp>
        <p:nvSpPr>
          <p:cNvPr id="3" name="TextBox 2">
            <a:extLst>
              <a:ext uri="{FF2B5EF4-FFF2-40B4-BE49-F238E27FC236}">
                <a16:creationId xmlns:a16="http://schemas.microsoft.com/office/drawing/2014/main" id="{F594A2F4-B30A-47B6-981A-0374D757FDC1}"/>
              </a:ext>
            </a:extLst>
          </p:cNvPr>
          <p:cNvSpPr txBox="1"/>
          <p:nvPr/>
        </p:nvSpPr>
        <p:spPr>
          <a:xfrm>
            <a:off x="212034" y="2824225"/>
            <a:ext cx="3445565" cy="338554"/>
          </a:xfrm>
          <a:prstGeom prst="rect">
            <a:avLst/>
          </a:prstGeom>
          <a:noFill/>
        </p:spPr>
        <p:txBody>
          <a:bodyPr wrap="square" rtlCol="0">
            <a:spAutoFit/>
          </a:bodyPr>
          <a:lstStyle/>
          <a:p>
            <a:r>
              <a:rPr lang="en-IN" sz="1600" b="1" dirty="0" err="1"/>
              <a:t>Upsampling</a:t>
            </a:r>
            <a:r>
              <a:rPr lang="en-IN" sz="1600" b="1" dirty="0"/>
              <a:t> the failure data:</a:t>
            </a:r>
          </a:p>
        </p:txBody>
      </p:sp>
      <p:pic>
        <p:nvPicPr>
          <p:cNvPr id="5" name="Picture 4">
            <a:extLst>
              <a:ext uri="{FF2B5EF4-FFF2-40B4-BE49-F238E27FC236}">
                <a16:creationId xmlns:a16="http://schemas.microsoft.com/office/drawing/2014/main" id="{979975F9-6F51-4EED-B96E-5B8A6BD37119}"/>
              </a:ext>
            </a:extLst>
          </p:cNvPr>
          <p:cNvPicPr>
            <a:picLocks noChangeAspect="1"/>
          </p:cNvPicPr>
          <p:nvPr/>
        </p:nvPicPr>
        <p:blipFill>
          <a:blip r:embed="rId3"/>
          <a:stretch>
            <a:fillRect/>
          </a:stretch>
        </p:blipFill>
        <p:spPr>
          <a:xfrm>
            <a:off x="3657599" y="3259158"/>
            <a:ext cx="5619750" cy="1000125"/>
          </a:xfrm>
          <a:prstGeom prst="rect">
            <a:avLst/>
          </a:prstGeom>
          <a:ln>
            <a:solidFill>
              <a:schemeClr val="tx1"/>
            </a:solidFill>
          </a:ln>
        </p:spPr>
      </p:pic>
      <p:sp>
        <p:nvSpPr>
          <p:cNvPr id="6" name="TextBox 5">
            <a:extLst>
              <a:ext uri="{FF2B5EF4-FFF2-40B4-BE49-F238E27FC236}">
                <a16:creationId xmlns:a16="http://schemas.microsoft.com/office/drawing/2014/main" id="{075626F3-8E3F-4683-97FA-9FE8498A344B}"/>
              </a:ext>
            </a:extLst>
          </p:cNvPr>
          <p:cNvSpPr txBox="1"/>
          <p:nvPr/>
        </p:nvSpPr>
        <p:spPr>
          <a:xfrm>
            <a:off x="125481" y="4676383"/>
            <a:ext cx="5381211" cy="338554"/>
          </a:xfrm>
          <a:prstGeom prst="rect">
            <a:avLst/>
          </a:prstGeom>
          <a:noFill/>
        </p:spPr>
        <p:txBody>
          <a:bodyPr wrap="square" rtlCol="0">
            <a:spAutoFit/>
          </a:bodyPr>
          <a:lstStyle/>
          <a:p>
            <a:r>
              <a:rPr lang="en-IN" sz="1600" b="1" dirty="0"/>
              <a:t>Balanced Target Data:</a:t>
            </a:r>
            <a:endParaRPr lang="en-IN" sz="1600" dirty="0"/>
          </a:p>
        </p:txBody>
      </p:sp>
      <p:pic>
        <p:nvPicPr>
          <p:cNvPr id="11" name="Picture 10">
            <a:extLst>
              <a:ext uri="{FF2B5EF4-FFF2-40B4-BE49-F238E27FC236}">
                <a16:creationId xmlns:a16="http://schemas.microsoft.com/office/drawing/2014/main" id="{3A31D33D-71FD-4B8E-A832-2064317EF4DE}"/>
              </a:ext>
            </a:extLst>
          </p:cNvPr>
          <p:cNvPicPr/>
          <p:nvPr/>
        </p:nvPicPr>
        <p:blipFill>
          <a:blip r:embed="rId4"/>
          <a:stretch>
            <a:fillRect/>
          </a:stretch>
        </p:blipFill>
        <p:spPr>
          <a:xfrm>
            <a:off x="3657599" y="5068882"/>
            <a:ext cx="5817705" cy="1212648"/>
          </a:xfrm>
          <a:prstGeom prst="rect">
            <a:avLst/>
          </a:prstGeom>
          <a:ln>
            <a:solidFill>
              <a:schemeClr val="tx1"/>
            </a:solidFill>
          </a:ln>
        </p:spPr>
      </p:pic>
    </p:spTree>
    <p:extLst>
      <p:ext uri="{BB962C8B-B14F-4D97-AF65-F5344CB8AC3E}">
        <p14:creationId xmlns:p14="http://schemas.microsoft.com/office/powerpoint/2010/main" val="181996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EDF8A-819F-4B01-8B24-2E3074C0144F}"/>
              </a:ext>
            </a:extLst>
          </p:cNvPr>
          <p:cNvSpPr>
            <a:spLocks noGrp="1"/>
          </p:cNvSpPr>
          <p:nvPr>
            <p:ph idx="1"/>
          </p:nvPr>
        </p:nvSpPr>
        <p:spPr>
          <a:xfrm>
            <a:off x="198782" y="92765"/>
            <a:ext cx="11155017" cy="6084198"/>
          </a:xfrm>
        </p:spPr>
        <p:txBody>
          <a:bodyPr/>
          <a:lstStyle/>
          <a:p>
            <a:pPr marL="0" indent="0">
              <a:buNone/>
            </a:pPr>
            <a:r>
              <a:rPr lang="en-IN" sz="1600" b="1" dirty="0"/>
              <a:t>Checking Data Skewness :</a:t>
            </a:r>
          </a:p>
          <a:p>
            <a:pPr marL="0" indent="0">
              <a:buNone/>
            </a:pPr>
            <a:endParaRPr lang="en-IN" sz="1400" dirty="0"/>
          </a:p>
          <a:p>
            <a:pPr marL="0" indent="0">
              <a:buNone/>
            </a:pPr>
            <a:endParaRPr lang="en-IN" sz="1400" dirty="0"/>
          </a:p>
        </p:txBody>
      </p:sp>
      <p:pic>
        <p:nvPicPr>
          <p:cNvPr id="2" name="Picture 1">
            <a:extLst>
              <a:ext uri="{FF2B5EF4-FFF2-40B4-BE49-F238E27FC236}">
                <a16:creationId xmlns:a16="http://schemas.microsoft.com/office/drawing/2014/main" id="{C5AA64E5-D3CE-4D08-A2B7-5106A8C37A75}"/>
              </a:ext>
            </a:extLst>
          </p:cNvPr>
          <p:cNvPicPr>
            <a:picLocks noChangeAspect="1"/>
          </p:cNvPicPr>
          <p:nvPr/>
        </p:nvPicPr>
        <p:blipFill>
          <a:blip r:embed="rId2"/>
          <a:stretch>
            <a:fillRect/>
          </a:stretch>
        </p:blipFill>
        <p:spPr>
          <a:xfrm>
            <a:off x="3790122" y="830229"/>
            <a:ext cx="6838950" cy="3867150"/>
          </a:xfrm>
          <a:prstGeom prst="rect">
            <a:avLst/>
          </a:prstGeom>
          <a:ln>
            <a:solidFill>
              <a:schemeClr val="tx1"/>
            </a:solidFill>
          </a:ln>
        </p:spPr>
      </p:pic>
    </p:spTree>
    <p:extLst>
      <p:ext uri="{BB962C8B-B14F-4D97-AF65-F5344CB8AC3E}">
        <p14:creationId xmlns:p14="http://schemas.microsoft.com/office/powerpoint/2010/main" val="137031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4BDC20-D436-4C07-8584-CCF810D49641}"/>
              </a:ext>
            </a:extLst>
          </p:cNvPr>
          <p:cNvSpPr txBox="1"/>
          <p:nvPr/>
        </p:nvSpPr>
        <p:spPr>
          <a:xfrm>
            <a:off x="283679" y="695740"/>
            <a:ext cx="10291556" cy="1138773"/>
          </a:xfrm>
          <a:prstGeom prst="rect">
            <a:avLst/>
          </a:prstGeom>
          <a:noFill/>
        </p:spPr>
        <p:txBody>
          <a:bodyPr wrap="square" rtlCol="0">
            <a:spAutoFit/>
          </a:bodyPr>
          <a:lstStyle/>
          <a:p>
            <a:r>
              <a:rPr lang="en-IN" sz="1400" b="1" dirty="0"/>
              <a:t>Importing Power Transformation</a:t>
            </a:r>
            <a:r>
              <a:rPr lang="en-IN" b="1" dirty="0"/>
              <a:t>.</a:t>
            </a:r>
          </a:p>
          <a:p>
            <a:r>
              <a:rPr lang="en-IN" sz="1400" dirty="0"/>
              <a:t>As the data is skewed it will affect the prediction score. Therefore data has to be transformed before taking any further action:</a:t>
            </a:r>
          </a:p>
          <a:p>
            <a:endParaRPr lang="en-IN" dirty="0"/>
          </a:p>
          <a:p>
            <a:endParaRPr lang="en-IN" dirty="0"/>
          </a:p>
        </p:txBody>
      </p:sp>
      <p:pic>
        <p:nvPicPr>
          <p:cNvPr id="4" name="Picture 3">
            <a:extLst>
              <a:ext uri="{FF2B5EF4-FFF2-40B4-BE49-F238E27FC236}">
                <a16:creationId xmlns:a16="http://schemas.microsoft.com/office/drawing/2014/main" id="{EF1D20D1-7CEB-4711-BD8E-90B76899D2AA}"/>
              </a:ext>
            </a:extLst>
          </p:cNvPr>
          <p:cNvPicPr>
            <a:picLocks noChangeAspect="1"/>
          </p:cNvPicPr>
          <p:nvPr/>
        </p:nvPicPr>
        <p:blipFill>
          <a:blip r:embed="rId2"/>
          <a:stretch>
            <a:fillRect/>
          </a:stretch>
        </p:blipFill>
        <p:spPr>
          <a:xfrm>
            <a:off x="1797533" y="2290227"/>
            <a:ext cx="6105525" cy="1138773"/>
          </a:xfrm>
          <a:prstGeom prst="rect">
            <a:avLst/>
          </a:prstGeom>
          <a:ln>
            <a:solidFill>
              <a:schemeClr val="tx1"/>
            </a:solidFill>
          </a:ln>
        </p:spPr>
      </p:pic>
    </p:spTree>
    <p:extLst>
      <p:ext uri="{BB962C8B-B14F-4D97-AF65-F5344CB8AC3E}">
        <p14:creationId xmlns:p14="http://schemas.microsoft.com/office/powerpoint/2010/main" val="139432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496</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Tahoma</vt:lpstr>
      <vt:lpstr>Office Theme</vt:lpstr>
      <vt:lpstr>  NAME OF THE PROJECT    Micro Credit Defaulter Project  </vt:lpstr>
      <vt:lpstr>Acknowledgement: </vt:lpstr>
      <vt:lpstr>INTRODUCTION  </vt:lpstr>
      <vt:lpstr>Analytical Problem Framing </vt:lpstr>
      <vt:lpstr>               Going through the columns of the data:                Checking the null values from Train and Test data:    </vt:lpstr>
      <vt:lpstr>Encoding the object data types </vt:lpstr>
      <vt:lpstr>PowerPoint Presentation</vt:lpstr>
      <vt:lpstr>PowerPoint Presentation</vt:lpstr>
      <vt:lpstr>PowerPoint Presentation</vt:lpstr>
      <vt:lpstr>     Checking Multicollinearity:  1. Heat Map:  </vt:lpstr>
      <vt:lpstr>From the heat map it can be observed that there is an issue of huge multicollinearity in the data. Therefore checking the issue of multicollinearity via VIF.   2) VIF   </vt:lpstr>
      <vt:lpstr>PowerPoint Presentation</vt:lpstr>
      <vt:lpstr>PowerPoint Presentation</vt:lpstr>
      <vt:lpstr>   Detecting Outliers:        </vt:lpstr>
      <vt:lpstr>PowerPoint Presentation</vt:lpstr>
      <vt:lpstr>PowerPoint Presentation</vt:lpstr>
      <vt:lpstr>    Model/s Development and Evaluation    </vt:lpstr>
      <vt:lpstr>Logistic Regression: 77%</vt:lpstr>
      <vt:lpstr>Random Forest Classifier:97.85% </vt:lpstr>
      <vt:lpstr>    After getting the accuracy scores for all the models, it needs to be checked whether any one of them are overfitted, hence cross validation technique has been used.        </vt:lpstr>
      <vt:lpstr>As none of the models are overfitted, and based on the r squared score and cross validation scores,         As none of the models are overfitted, and based on the accuracy score and cross validation scores,  Random Forest Classifier model is best for this dataset.     </vt:lpstr>
      <vt:lpstr>PowerPoint Presentation</vt:lpstr>
      <vt:lpstr>Key Findings:   This is a dataset which is filled with outliers however following points can be concluded:   A customer is ready to spent around 2,65,926 amount in a month for their recharge also there are people who have not recharged their account over a month. In a month an account has been recharged over 200 times as well it has not been recharged once in a month. The highest amount recharged in a period of 90 days is 9,00,000.     The top 10 points are more important to check whether a customer can successfully pay back the loan amount:   Number of times main account got recharged in last 90 days Total amount of recharge in main account over last 90 days Number of times main account got recharged in last 30 days Total amount of recharge in main account over last 30 days Number of loans taken by user in last 90 days Total amount of loans taken by user in last 90 days Average payback time in days over last 90 days Average payback time in days over last 30 days Frequency of main account recharged in last 30 days Median of amount of recharges done in main account over last 30 days at user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    Housing Price Prediction</dc:title>
  <dc:creator>maitraa23@gmail.com</dc:creator>
  <cp:lastModifiedBy>Arshi Maitra</cp:lastModifiedBy>
  <cp:revision>22</cp:revision>
  <dcterms:created xsi:type="dcterms:W3CDTF">2022-08-08T03:49:43Z</dcterms:created>
  <dcterms:modified xsi:type="dcterms:W3CDTF">2022-09-14T15:57:49Z</dcterms:modified>
</cp:coreProperties>
</file>