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2A53F-1BE3-4FFB-9D8F-05954CB7BE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3256A4C-F9E9-43DB-A847-7F5D30EFD5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55E7E3A-6D9D-4AFE-B499-F3158867AAFC}"/>
              </a:ext>
            </a:extLst>
          </p:cNvPr>
          <p:cNvSpPr>
            <a:spLocks noGrp="1"/>
          </p:cNvSpPr>
          <p:nvPr>
            <p:ph type="dt" sz="half" idx="10"/>
          </p:nvPr>
        </p:nvSpPr>
        <p:spPr/>
        <p:txBody>
          <a:bodyPr/>
          <a:lstStyle/>
          <a:p>
            <a:fld id="{82B48E4D-5FB6-46DF-ABE7-53EF3FB1FD40}" type="datetimeFigureOut">
              <a:rPr lang="en-IN" smtClean="0"/>
              <a:t>08-08-2022</a:t>
            </a:fld>
            <a:endParaRPr lang="en-IN"/>
          </a:p>
        </p:txBody>
      </p:sp>
      <p:sp>
        <p:nvSpPr>
          <p:cNvPr id="5" name="Footer Placeholder 4">
            <a:extLst>
              <a:ext uri="{FF2B5EF4-FFF2-40B4-BE49-F238E27FC236}">
                <a16:creationId xmlns:a16="http://schemas.microsoft.com/office/drawing/2014/main" id="{1192FC45-1998-4090-A94E-ACC409AABD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8C87B0-A441-4030-9FAF-26E1F4215E91}"/>
              </a:ext>
            </a:extLst>
          </p:cNvPr>
          <p:cNvSpPr>
            <a:spLocks noGrp="1"/>
          </p:cNvSpPr>
          <p:nvPr>
            <p:ph type="sldNum" sz="quarter" idx="12"/>
          </p:nvPr>
        </p:nvSpPr>
        <p:spPr/>
        <p:txBody>
          <a:bodyPr/>
          <a:lstStyle/>
          <a:p>
            <a:fld id="{7AD977B2-6380-467A-9C47-CAFCD0A9FF45}" type="slidenum">
              <a:rPr lang="en-IN" smtClean="0"/>
              <a:t>‹#›</a:t>
            </a:fld>
            <a:endParaRPr lang="en-IN"/>
          </a:p>
        </p:txBody>
      </p:sp>
    </p:spTree>
    <p:extLst>
      <p:ext uri="{BB962C8B-B14F-4D97-AF65-F5344CB8AC3E}">
        <p14:creationId xmlns:p14="http://schemas.microsoft.com/office/powerpoint/2010/main" val="1327371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8BC1B-83E2-4893-9EA3-76CEF8ED776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A6B2FC-C514-4CA0-B641-0F704DCDA54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94D9FC-3E16-467F-A6B1-58552A056359}"/>
              </a:ext>
            </a:extLst>
          </p:cNvPr>
          <p:cNvSpPr>
            <a:spLocks noGrp="1"/>
          </p:cNvSpPr>
          <p:nvPr>
            <p:ph type="dt" sz="half" idx="10"/>
          </p:nvPr>
        </p:nvSpPr>
        <p:spPr/>
        <p:txBody>
          <a:bodyPr/>
          <a:lstStyle/>
          <a:p>
            <a:fld id="{82B48E4D-5FB6-46DF-ABE7-53EF3FB1FD40}" type="datetimeFigureOut">
              <a:rPr lang="en-IN" smtClean="0"/>
              <a:t>08-08-2022</a:t>
            </a:fld>
            <a:endParaRPr lang="en-IN"/>
          </a:p>
        </p:txBody>
      </p:sp>
      <p:sp>
        <p:nvSpPr>
          <p:cNvPr id="5" name="Footer Placeholder 4">
            <a:extLst>
              <a:ext uri="{FF2B5EF4-FFF2-40B4-BE49-F238E27FC236}">
                <a16:creationId xmlns:a16="http://schemas.microsoft.com/office/drawing/2014/main" id="{D8E5AF09-427E-4498-8D9F-4EC8CF1DB9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114281-E38F-4560-BAC6-436BBE27CF84}"/>
              </a:ext>
            </a:extLst>
          </p:cNvPr>
          <p:cNvSpPr>
            <a:spLocks noGrp="1"/>
          </p:cNvSpPr>
          <p:nvPr>
            <p:ph type="sldNum" sz="quarter" idx="12"/>
          </p:nvPr>
        </p:nvSpPr>
        <p:spPr/>
        <p:txBody>
          <a:bodyPr/>
          <a:lstStyle/>
          <a:p>
            <a:fld id="{7AD977B2-6380-467A-9C47-CAFCD0A9FF45}" type="slidenum">
              <a:rPr lang="en-IN" smtClean="0"/>
              <a:t>‹#›</a:t>
            </a:fld>
            <a:endParaRPr lang="en-IN"/>
          </a:p>
        </p:txBody>
      </p:sp>
    </p:spTree>
    <p:extLst>
      <p:ext uri="{BB962C8B-B14F-4D97-AF65-F5344CB8AC3E}">
        <p14:creationId xmlns:p14="http://schemas.microsoft.com/office/powerpoint/2010/main" val="1921937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073A4D-C5EF-48D9-B99E-6480DAA109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7FD678-ED35-45DF-B544-91320B3A687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8055D1-716F-4650-A547-C2207A226AA4}"/>
              </a:ext>
            </a:extLst>
          </p:cNvPr>
          <p:cNvSpPr>
            <a:spLocks noGrp="1"/>
          </p:cNvSpPr>
          <p:nvPr>
            <p:ph type="dt" sz="half" idx="10"/>
          </p:nvPr>
        </p:nvSpPr>
        <p:spPr/>
        <p:txBody>
          <a:bodyPr/>
          <a:lstStyle/>
          <a:p>
            <a:fld id="{82B48E4D-5FB6-46DF-ABE7-53EF3FB1FD40}" type="datetimeFigureOut">
              <a:rPr lang="en-IN" smtClean="0"/>
              <a:t>08-08-2022</a:t>
            </a:fld>
            <a:endParaRPr lang="en-IN"/>
          </a:p>
        </p:txBody>
      </p:sp>
      <p:sp>
        <p:nvSpPr>
          <p:cNvPr id="5" name="Footer Placeholder 4">
            <a:extLst>
              <a:ext uri="{FF2B5EF4-FFF2-40B4-BE49-F238E27FC236}">
                <a16:creationId xmlns:a16="http://schemas.microsoft.com/office/drawing/2014/main" id="{1DAE7EE8-FED6-4977-BBA4-E06E5CE245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789090-1655-4434-AA7C-4B0F2C8D9609}"/>
              </a:ext>
            </a:extLst>
          </p:cNvPr>
          <p:cNvSpPr>
            <a:spLocks noGrp="1"/>
          </p:cNvSpPr>
          <p:nvPr>
            <p:ph type="sldNum" sz="quarter" idx="12"/>
          </p:nvPr>
        </p:nvSpPr>
        <p:spPr/>
        <p:txBody>
          <a:bodyPr/>
          <a:lstStyle/>
          <a:p>
            <a:fld id="{7AD977B2-6380-467A-9C47-CAFCD0A9FF45}" type="slidenum">
              <a:rPr lang="en-IN" smtClean="0"/>
              <a:t>‹#›</a:t>
            </a:fld>
            <a:endParaRPr lang="en-IN"/>
          </a:p>
        </p:txBody>
      </p:sp>
    </p:spTree>
    <p:extLst>
      <p:ext uri="{BB962C8B-B14F-4D97-AF65-F5344CB8AC3E}">
        <p14:creationId xmlns:p14="http://schemas.microsoft.com/office/powerpoint/2010/main" val="702122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1CCC8-BE4A-4121-8951-B034EC6EEC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BDFF34-2896-4F7F-825F-E260B55E4A1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F20C64-445F-4A4C-9153-F16319BB3B58}"/>
              </a:ext>
            </a:extLst>
          </p:cNvPr>
          <p:cNvSpPr>
            <a:spLocks noGrp="1"/>
          </p:cNvSpPr>
          <p:nvPr>
            <p:ph type="dt" sz="half" idx="10"/>
          </p:nvPr>
        </p:nvSpPr>
        <p:spPr/>
        <p:txBody>
          <a:bodyPr/>
          <a:lstStyle/>
          <a:p>
            <a:fld id="{82B48E4D-5FB6-46DF-ABE7-53EF3FB1FD40}" type="datetimeFigureOut">
              <a:rPr lang="en-IN" smtClean="0"/>
              <a:t>08-08-2022</a:t>
            </a:fld>
            <a:endParaRPr lang="en-IN"/>
          </a:p>
        </p:txBody>
      </p:sp>
      <p:sp>
        <p:nvSpPr>
          <p:cNvPr id="5" name="Footer Placeholder 4">
            <a:extLst>
              <a:ext uri="{FF2B5EF4-FFF2-40B4-BE49-F238E27FC236}">
                <a16:creationId xmlns:a16="http://schemas.microsoft.com/office/drawing/2014/main" id="{06881B7D-48BC-4A82-BE72-B6746D7999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108281-6735-4D14-A10F-69897B32936C}"/>
              </a:ext>
            </a:extLst>
          </p:cNvPr>
          <p:cNvSpPr>
            <a:spLocks noGrp="1"/>
          </p:cNvSpPr>
          <p:nvPr>
            <p:ph type="sldNum" sz="quarter" idx="12"/>
          </p:nvPr>
        </p:nvSpPr>
        <p:spPr/>
        <p:txBody>
          <a:bodyPr/>
          <a:lstStyle/>
          <a:p>
            <a:fld id="{7AD977B2-6380-467A-9C47-CAFCD0A9FF45}" type="slidenum">
              <a:rPr lang="en-IN" smtClean="0"/>
              <a:t>‹#›</a:t>
            </a:fld>
            <a:endParaRPr lang="en-IN"/>
          </a:p>
        </p:txBody>
      </p:sp>
    </p:spTree>
    <p:extLst>
      <p:ext uri="{BB962C8B-B14F-4D97-AF65-F5344CB8AC3E}">
        <p14:creationId xmlns:p14="http://schemas.microsoft.com/office/powerpoint/2010/main" val="3672972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59253-FCD7-4B68-9B3D-034AD345B0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6EA336A-F9C8-42BB-8033-115A31019B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239B2FA-F6ED-409D-8332-CF9842B24367}"/>
              </a:ext>
            </a:extLst>
          </p:cNvPr>
          <p:cNvSpPr>
            <a:spLocks noGrp="1"/>
          </p:cNvSpPr>
          <p:nvPr>
            <p:ph type="dt" sz="half" idx="10"/>
          </p:nvPr>
        </p:nvSpPr>
        <p:spPr/>
        <p:txBody>
          <a:bodyPr/>
          <a:lstStyle/>
          <a:p>
            <a:fld id="{82B48E4D-5FB6-46DF-ABE7-53EF3FB1FD40}" type="datetimeFigureOut">
              <a:rPr lang="en-IN" smtClean="0"/>
              <a:t>08-08-2022</a:t>
            </a:fld>
            <a:endParaRPr lang="en-IN"/>
          </a:p>
        </p:txBody>
      </p:sp>
      <p:sp>
        <p:nvSpPr>
          <p:cNvPr id="5" name="Footer Placeholder 4">
            <a:extLst>
              <a:ext uri="{FF2B5EF4-FFF2-40B4-BE49-F238E27FC236}">
                <a16:creationId xmlns:a16="http://schemas.microsoft.com/office/drawing/2014/main" id="{D1554AD6-9D09-412E-B8D5-279B51FD07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3A89DD-9BC6-489D-9843-2EE9969FE780}"/>
              </a:ext>
            </a:extLst>
          </p:cNvPr>
          <p:cNvSpPr>
            <a:spLocks noGrp="1"/>
          </p:cNvSpPr>
          <p:nvPr>
            <p:ph type="sldNum" sz="quarter" idx="12"/>
          </p:nvPr>
        </p:nvSpPr>
        <p:spPr/>
        <p:txBody>
          <a:bodyPr/>
          <a:lstStyle/>
          <a:p>
            <a:fld id="{7AD977B2-6380-467A-9C47-CAFCD0A9FF45}" type="slidenum">
              <a:rPr lang="en-IN" smtClean="0"/>
              <a:t>‹#›</a:t>
            </a:fld>
            <a:endParaRPr lang="en-IN"/>
          </a:p>
        </p:txBody>
      </p:sp>
    </p:spTree>
    <p:extLst>
      <p:ext uri="{BB962C8B-B14F-4D97-AF65-F5344CB8AC3E}">
        <p14:creationId xmlns:p14="http://schemas.microsoft.com/office/powerpoint/2010/main" val="1487136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726BB-CFA4-4E2B-96F7-5F1B498D2F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2B6AB3-DEEE-4B85-814A-59AEE55551B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692EC72-8163-482F-8251-247D372959F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A6CDF5-6EC7-4694-9538-603E0DA1F910}"/>
              </a:ext>
            </a:extLst>
          </p:cNvPr>
          <p:cNvSpPr>
            <a:spLocks noGrp="1"/>
          </p:cNvSpPr>
          <p:nvPr>
            <p:ph type="dt" sz="half" idx="10"/>
          </p:nvPr>
        </p:nvSpPr>
        <p:spPr/>
        <p:txBody>
          <a:bodyPr/>
          <a:lstStyle/>
          <a:p>
            <a:fld id="{82B48E4D-5FB6-46DF-ABE7-53EF3FB1FD40}" type="datetimeFigureOut">
              <a:rPr lang="en-IN" smtClean="0"/>
              <a:t>08-08-2022</a:t>
            </a:fld>
            <a:endParaRPr lang="en-IN"/>
          </a:p>
        </p:txBody>
      </p:sp>
      <p:sp>
        <p:nvSpPr>
          <p:cNvPr id="6" name="Footer Placeholder 5">
            <a:extLst>
              <a:ext uri="{FF2B5EF4-FFF2-40B4-BE49-F238E27FC236}">
                <a16:creationId xmlns:a16="http://schemas.microsoft.com/office/drawing/2014/main" id="{67922179-3A06-4CEB-B47E-846A8ADF97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5D1FFD-186F-4D59-8F3C-2896FB5E9A06}"/>
              </a:ext>
            </a:extLst>
          </p:cNvPr>
          <p:cNvSpPr>
            <a:spLocks noGrp="1"/>
          </p:cNvSpPr>
          <p:nvPr>
            <p:ph type="sldNum" sz="quarter" idx="12"/>
          </p:nvPr>
        </p:nvSpPr>
        <p:spPr/>
        <p:txBody>
          <a:bodyPr/>
          <a:lstStyle/>
          <a:p>
            <a:fld id="{7AD977B2-6380-467A-9C47-CAFCD0A9FF45}" type="slidenum">
              <a:rPr lang="en-IN" smtClean="0"/>
              <a:t>‹#›</a:t>
            </a:fld>
            <a:endParaRPr lang="en-IN"/>
          </a:p>
        </p:txBody>
      </p:sp>
    </p:spTree>
    <p:extLst>
      <p:ext uri="{BB962C8B-B14F-4D97-AF65-F5344CB8AC3E}">
        <p14:creationId xmlns:p14="http://schemas.microsoft.com/office/powerpoint/2010/main" val="624137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73EA-4B01-4FF8-A009-7BD424EBDC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BF57A1-DF02-4AE5-83EE-E497262142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4CFB2AA-3C25-4FBA-9C5E-F2C366931CD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7BFBB2-3FF0-420D-86F2-AEE175EB4C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D4D3E1A-4E1C-4672-99CC-A9EF6CD4D87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980E07D-E8DA-4B34-8D00-F5E882C91CBF}"/>
              </a:ext>
            </a:extLst>
          </p:cNvPr>
          <p:cNvSpPr>
            <a:spLocks noGrp="1"/>
          </p:cNvSpPr>
          <p:nvPr>
            <p:ph type="dt" sz="half" idx="10"/>
          </p:nvPr>
        </p:nvSpPr>
        <p:spPr/>
        <p:txBody>
          <a:bodyPr/>
          <a:lstStyle/>
          <a:p>
            <a:fld id="{82B48E4D-5FB6-46DF-ABE7-53EF3FB1FD40}" type="datetimeFigureOut">
              <a:rPr lang="en-IN" smtClean="0"/>
              <a:t>08-08-2022</a:t>
            </a:fld>
            <a:endParaRPr lang="en-IN"/>
          </a:p>
        </p:txBody>
      </p:sp>
      <p:sp>
        <p:nvSpPr>
          <p:cNvPr id="8" name="Footer Placeholder 7">
            <a:extLst>
              <a:ext uri="{FF2B5EF4-FFF2-40B4-BE49-F238E27FC236}">
                <a16:creationId xmlns:a16="http://schemas.microsoft.com/office/drawing/2014/main" id="{805BF1DC-3CF1-4961-9474-D385DB649F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7E504FD-6396-49AB-A2A5-3A1A907DCD19}"/>
              </a:ext>
            </a:extLst>
          </p:cNvPr>
          <p:cNvSpPr>
            <a:spLocks noGrp="1"/>
          </p:cNvSpPr>
          <p:nvPr>
            <p:ph type="sldNum" sz="quarter" idx="12"/>
          </p:nvPr>
        </p:nvSpPr>
        <p:spPr/>
        <p:txBody>
          <a:bodyPr/>
          <a:lstStyle/>
          <a:p>
            <a:fld id="{7AD977B2-6380-467A-9C47-CAFCD0A9FF45}" type="slidenum">
              <a:rPr lang="en-IN" smtClean="0"/>
              <a:t>‹#›</a:t>
            </a:fld>
            <a:endParaRPr lang="en-IN"/>
          </a:p>
        </p:txBody>
      </p:sp>
    </p:spTree>
    <p:extLst>
      <p:ext uri="{BB962C8B-B14F-4D97-AF65-F5344CB8AC3E}">
        <p14:creationId xmlns:p14="http://schemas.microsoft.com/office/powerpoint/2010/main" val="2001623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3B354-36E3-418A-8DD5-C9B206F9C03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709E0BE-4F94-46DE-8FA8-C91E98F1A8D6}"/>
              </a:ext>
            </a:extLst>
          </p:cNvPr>
          <p:cNvSpPr>
            <a:spLocks noGrp="1"/>
          </p:cNvSpPr>
          <p:nvPr>
            <p:ph type="dt" sz="half" idx="10"/>
          </p:nvPr>
        </p:nvSpPr>
        <p:spPr/>
        <p:txBody>
          <a:bodyPr/>
          <a:lstStyle/>
          <a:p>
            <a:fld id="{82B48E4D-5FB6-46DF-ABE7-53EF3FB1FD40}" type="datetimeFigureOut">
              <a:rPr lang="en-IN" smtClean="0"/>
              <a:t>08-08-2022</a:t>
            </a:fld>
            <a:endParaRPr lang="en-IN"/>
          </a:p>
        </p:txBody>
      </p:sp>
      <p:sp>
        <p:nvSpPr>
          <p:cNvPr id="4" name="Footer Placeholder 3">
            <a:extLst>
              <a:ext uri="{FF2B5EF4-FFF2-40B4-BE49-F238E27FC236}">
                <a16:creationId xmlns:a16="http://schemas.microsoft.com/office/drawing/2014/main" id="{6250B917-27DF-4200-84FC-0EC8CF9B5EE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22B5D7-A196-428C-8449-C98706E513E8}"/>
              </a:ext>
            </a:extLst>
          </p:cNvPr>
          <p:cNvSpPr>
            <a:spLocks noGrp="1"/>
          </p:cNvSpPr>
          <p:nvPr>
            <p:ph type="sldNum" sz="quarter" idx="12"/>
          </p:nvPr>
        </p:nvSpPr>
        <p:spPr/>
        <p:txBody>
          <a:bodyPr/>
          <a:lstStyle/>
          <a:p>
            <a:fld id="{7AD977B2-6380-467A-9C47-CAFCD0A9FF45}" type="slidenum">
              <a:rPr lang="en-IN" smtClean="0"/>
              <a:t>‹#›</a:t>
            </a:fld>
            <a:endParaRPr lang="en-IN"/>
          </a:p>
        </p:txBody>
      </p:sp>
    </p:spTree>
    <p:extLst>
      <p:ext uri="{BB962C8B-B14F-4D97-AF65-F5344CB8AC3E}">
        <p14:creationId xmlns:p14="http://schemas.microsoft.com/office/powerpoint/2010/main" val="2529581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5F800D-C0EF-49C3-85C7-B71146604AE7}"/>
              </a:ext>
            </a:extLst>
          </p:cNvPr>
          <p:cNvSpPr>
            <a:spLocks noGrp="1"/>
          </p:cNvSpPr>
          <p:nvPr>
            <p:ph type="dt" sz="half" idx="10"/>
          </p:nvPr>
        </p:nvSpPr>
        <p:spPr/>
        <p:txBody>
          <a:bodyPr/>
          <a:lstStyle/>
          <a:p>
            <a:fld id="{82B48E4D-5FB6-46DF-ABE7-53EF3FB1FD40}" type="datetimeFigureOut">
              <a:rPr lang="en-IN" smtClean="0"/>
              <a:t>08-08-2022</a:t>
            </a:fld>
            <a:endParaRPr lang="en-IN"/>
          </a:p>
        </p:txBody>
      </p:sp>
      <p:sp>
        <p:nvSpPr>
          <p:cNvPr id="3" name="Footer Placeholder 2">
            <a:extLst>
              <a:ext uri="{FF2B5EF4-FFF2-40B4-BE49-F238E27FC236}">
                <a16:creationId xmlns:a16="http://schemas.microsoft.com/office/drawing/2014/main" id="{0F0E2B24-76D3-4C49-B63B-E778968E9AA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674FBF8-9899-48F5-B66B-6E19D6538DE8}"/>
              </a:ext>
            </a:extLst>
          </p:cNvPr>
          <p:cNvSpPr>
            <a:spLocks noGrp="1"/>
          </p:cNvSpPr>
          <p:nvPr>
            <p:ph type="sldNum" sz="quarter" idx="12"/>
          </p:nvPr>
        </p:nvSpPr>
        <p:spPr/>
        <p:txBody>
          <a:bodyPr/>
          <a:lstStyle/>
          <a:p>
            <a:fld id="{7AD977B2-6380-467A-9C47-CAFCD0A9FF45}" type="slidenum">
              <a:rPr lang="en-IN" smtClean="0"/>
              <a:t>‹#›</a:t>
            </a:fld>
            <a:endParaRPr lang="en-IN"/>
          </a:p>
        </p:txBody>
      </p:sp>
    </p:spTree>
    <p:extLst>
      <p:ext uri="{BB962C8B-B14F-4D97-AF65-F5344CB8AC3E}">
        <p14:creationId xmlns:p14="http://schemas.microsoft.com/office/powerpoint/2010/main" val="3481171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E627F-852D-4135-B334-410AE65B91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5D80594-9908-4362-A8B6-B0A2EDE5EA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FF8394-4703-46B7-84BC-53AD511FD8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B2F6B26-9C2A-4523-937E-A7714B275287}"/>
              </a:ext>
            </a:extLst>
          </p:cNvPr>
          <p:cNvSpPr>
            <a:spLocks noGrp="1"/>
          </p:cNvSpPr>
          <p:nvPr>
            <p:ph type="dt" sz="half" idx="10"/>
          </p:nvPr>
        </p:nvSpPr>
        <p:spPr/>
        <p:txBody>
          <a:bodyPr/>
          <a:lstStyle/>
          <a:p>
            <a:fld id="{82B48E4D-5FB6-46DF-ABE7-53EF3FB1FD40}" type="datetimeFigureOut">
              <a:rPr lang="en-IN" smtClean="0"/>
              <a:t>08-08-2022</a:t>
            </a:fld>
            <a:endParaRPr lang="en-IN"/>
          </a:p>
        </p:txBody>
      </p:sp>
      <p:sp>
        <p:nvSpPr>
          <p:cNvPr id="6" name="Footer Placeholder 5">
            <a:extLst>
              <a:ext uri="{FF2B5EF4-FFF2-40B4-BE49-F238E27FC236}">
                <a16:creationId xmlns:a16="http://schemas.microsoft.com/office/drawing/2014/main" id="{DAD67819-0C8B-423C-A82F-D1935335BC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C93C32-E767-4398-89E0-A0AA415A08A3}"/>
              </a:ext>
            </a:extLst>
          </p:cNvPr>
          <p:cNvSpPr>
            <a:spLocks noGrp="1"/>
          </p:cNvSpPr>
          <p:nvPr>
            <p:ph type="sldNum" sz="quarter" idx="12"/>
          </p:nvPr>
        </p:nvSpPr>
        <p:spPr/>
        <p:txBody>
          <a:bodyPr/>
          <a:lstStyle/>
          <a:p>
            <a:fld id="{7AD977B2-6380-467A-9C47-CAFCD0A9FF45}" type="slidenum">
              <a:rPr lang="en-IN" smtClean="0"/>
              <a:t>‹#›</a:t>
            </a:fld>
            <a:endParaRPr lang="en-IN"/>
          </a:p>
        </p:txBody>
      </p:sp>
    </p:spTree>
    <p:extLst>
      <p:ext uri="{BB962C8B-B14F-4D97-AF65-F5344CB8AC3E}">
        <p14:creationId xmlns:p14="http://schemas.microsoft.com/office/powerpoint/2010/main" val="2079755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97BB6-1ED3-4807-B5E7-3C62E210B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5EDD622-055B-4F73-864F-E03947C1C3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57D63F2-2BEB-42A0-BD3F-72A0428835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B543709-AD72-4CEC-BC69-B9E267137823}"/>
              </a:ext>
            </a:extLst>
          </p:cNvPr>
          <p:cNvSpPr>
            <a:spLocks noGrp="1"/>
          </p:cNvSpPr>
          <p:nvPr>
            <p:ph type="dt" sz="half" idx="10"/>
          </p:nvPr>
        </p:nvSpPr>
        <p:spPr/>
        <p:txBody>
          <a:bodyPr/>
          <a:lstStyle/>
          <a:p>
            <a:fld id="{82B48E4D-5FB6-46DF-ABE7-53EF3FB1FD40}" type="datetimeFigureOut">
              <a:rPr lang="en-IN" smtClean="0"/>
              <a:t>08-08-2022</a:t>
            </a:fld>
            <a:endParaRPr lang="en-IN"/>
          </a:p>
        </p:txBody>
      </p:sp>
      <p:sp>
        <p:nvSpPr>
          <p:cNvPr id="6" name="Footer Placeholder 5">
            <a:extLst>
              <a:ext uri="{FF2B5EF4-FFF2-40B4-BE49-F238E27FC236}">
                <a16:creationId xmlns:a16="http://schemas.microsoft.com/office/drawing/2014/main" id="{8AB77703-5DCD-4C5D-BCD5-53F5754C61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5D50A0-24E0-402C-BCEA-8096D4B185D0}"/>
              </a:ext>
            </a:extLst>
          </p:cNvPr>
          <p:cNvSpPr>
            <a:spLocks noGrp="1"/>
          </p:cNvSpPr>
          <p:nvPr>
            <p:ph type="sldNum" sz="quarter" idx="12"/>
          </p:nvPr>
        </p:nvSpPr>
        <p:spPr/>
        <p:txBody>
          <a:bodyPr/>
          <a:lstStyle/>
          <a:p>
            <a:fld id="{7AD977B2-6380-467A-9C47-CAFCD0A9FF45}" type="slidenum">
              <a:rPr lang="en-IN" smtClean="0"/>
              <a:t>‹#›</a:t>
            </a:fld>
            <a:endParaRPr lang="en-IN"/>
          </a:p>
        </p:txBody>
      </p:sp>
    </p:spTree>
    <p:extLst>
      <p:ext uri="{BB962C8B-B14F-4D97-AF65-F5344CB8AC3E}">
        <p14:creationId xmlns:p14="http://schemas.microsoft.com/office/powerpoint/2010/main" val="4202246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8472FD-92C3-4166-B1C7-1CB3B668F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BCD653-801B-438C-B376-E08CF7FB5A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5517B0-2098-4B7B-A176-1CB6C4C59B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B48E4D-5FB6-46DF-ABE7-53EF3FB1FD40}" type="datetimeFigureOut">
              <a:rPr lang="en-IN" smtClean="0"/>
              <a:t>08-08-2022</a:t>
            </a:fld>
            <a:endParaRPr lang="en-IN"/>
          </a:p>
        </p:txBody>
      </p:sp>
      <p:sp>
        <p:nvSpPr>
          <p:cNvPr id="5" name="Footer Placeholder 4">
            <a:extLst>
              <a:ext uri="{FF2B5EF4-FFF2-40B4-BE49-F238E27FC236}">
                <a16:creationId xmlns:a16="http://schemas.microsoft.com/office/drawing/2014/main" id="{80C8C2C2-62C4-455B-9606-1EF108EE71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F098606-4475-4C76-9E4F-B554B5B8F7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D977B2-6380-467A-9C47-CAFCD0A9FF45}" type="slidenum">
              <a:rPr lang="en-IN" smtClean="0"/>
              <a:t>‹#›</a:t>
            </a:fld>
            <a:endParaRPr lang="en-IN"/>
          </a:p>
        </p:txBody>
      </p:sp>
    </p:spTree>
    <p:extLst>
      <p:ext uri="{BB962C8B-B14F-4D97-AF65-F5344CB8AC3E}">
        <p14:creationId xmlns:p14="http://schemas.microsoft.com/office/powerpoint/2010/main" val="705835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55693-111B-43F4-BCCE-BEDE5FE9E83D}"/>
              </a:ext>
            </a:extLst>
          </p:cNvPr>
          <p:cNvSpPr>
            <a:spLocks noGrp="1"/>
          </p:cNvSpPr>
          <p:nvPr>
            <p:ph type="ctrTitle"/>
          </p:nvPr>
        </p:nvSpPr>
        <p:spPr/>
        <p:txBody>
          <a:bodyPr>
            <a:normAutofit fontScale="90000"/>
          </a:bodyPr>
          <a:lstStyle/>
          <a:p>
            <a:r>
              <a:rPr lang="en-IN" b="1" dirty="0"/>
              <a:t>NAME OF THE PROJECT </a:t>
            </a:r>
            <a:br>
              <a:rPr lang="en-IN" dirty="0"/>
            </a:br>
            <a:r>
              <a:rPr lang="en-IN" dirty="0"/>
              <a:t> </a:t>
            </a:r>
            <a:br>
              <a:rPr lang="en-IN" dirty="0"/>
            </a:br>
            <a:r>
              <a:rPr lang="en-IN" b="1" dirty="0"/>
              <a:t>Housing Price Prediction</a:t>
            </a:r>
            <a:br>
              <a:rPr lang="en-IN" dirty="0"/>
            </a:br>
            <a:endParaRPr lang="en-IN" dirty="0"/>
          </a:p>
        </p:txBody>
      </p:sp>
      <p:sp>
        <p:nvSpPr>
          <p:cNvPr id="3" name="Subtitle 2">
            <a:extLst>
              <a:ext uri="{FF2B5EF4-FFF2-40B4-BE49-F238E27FC236}">
                <a16:creationId xmlns:a16="http://schemas.microsoft.com/office/drawing/2014/main" id="{A4286301-6B48-4193-A205-FAF337BF54F3}"/>
              </a:ext>
            </a:extLst>
          </p:cNvPr>
          <p:cNvSpPr>
            <a:spLocks noGrp="1"/>
          </p:cNvSpPr>
          <p:nvPr>
            <p:ph type="subTitle" idx="1"/>
          </p:nvPr>
        </p:nvSpPr>
        <p:spPr/>
        <p:txBody>
          <a:bodyPr/>
          <a:lstStyle/>
          <a:p>
            <a:r>
              <a:rPr lang="en-IN" b="1" dirty="0"/>
              <a:t>Submitted by:</a:t>
            </a:r>
            <a:endParaRPr lang="en-IN" dirty="0"/>
          </a:p>
          <a:p>
            <a:r>
              <a:rPr lang="en-IN" dirty="0"/>
              <a:t>Arshi Maitra</a:t>
            </a:r>
          </a:p>
          <a:p>
            <a:endParaRPr lang="en-IN" dirty="0"/>
          </a:p>
        </p:txBody>
      </p:sp>
    </p:spTree>
    <p:extLst>
      <p:ext uri="{BB962C8B-B14F-4D97-AF65-F5344CB8AC3E}">
        <p14:creationId xmlns:p14="http://schemas.microsoft.com/office/powerpoint/2010/main" val="1055649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59667-1C60-4E6D-83B3-8E30BA2BDABA}"/>
              </a:ext>
            </a:extLst>
          </p:cNvPr>
          <p:cNvSpPr>
            <a:spLocks noGrp="1"/>
          </p:cNvSpPr>
          <p:nvPr>
            <p:ph type="title"/>
          </p:nvPr>
        </p:nvSpPr>
        <p:spPr/>
        <p:txBody>
          <a:bodyPr/>
          <a:lstStyle/>
          <a:p>
            <a:r>
              <a:rPr lang="en-IN" sz="1400" b="1" dirty="0"/>
              <a:t>Skewness Score:</a:t>
            </a:r>
            <a:br>
              <a:rPr lang="en-IN" dirty="0"/>
            </a:br>
            <a:endParaRPr lang="en-IN" dirty="0"/>
          </a:p>
        </p:txBody>
      </p:sp>
      <p:pic>
        <p:nvPicPr>
          <p:cNvPr id="4" name="Picture 3">
            <a:extLst>
              <a:ext uri="{FF2B5EF4-FFF2-40B4-BE49-F238E27FC236}">
                <a16:creationId xmlns:a16="http://schemas.microsoft.com/office/drawing/2014/main" id="{2D3A440E-C3EB-4F14-B1FC-FE1E69379485}"/>
              </a:ext>
            </a:extLst>
          </p:cNvPr>
          <p:cNvPicPr>
            <a:picLocks noChangeAspect="1"/>
          </p:cNvPicPr>
          <p:nvPr/>
        </p:nvPicPr>
        <p:blipFill>
          <a:blip r:embed="rId2"/>
          <a:stretch>
            <a:fillRect/>
          </a:stretch>
        </p:blipFill>
        <p:spPr>
          <a:xfrm>
            <a:off x="575227" y="1027907"/>
            <a:ext cx="4752147" cy="2630978"/>
          </a:xfrm>
          <a:prstGeom prst="rect">
            <a:avLst/>
          </a:prstGeom>
        </p:spPr>
      </p:pic>
      <p:sp>
        <p:nvSpPr>
          <p:cNvPr id="6" name="TextBox 5">
            <a:extLst>
              <a:ext uri="{FF2B5EF4-FFF2-40B4-BE49-F238E27FC236}">
                <a16:creationId xmlns:a16="http://schemas.microsoft.com/office/drawing/2014/main" id="{F74BDC20-D436-4C07-8584-CCF810D49641}"/>
              </a:ext>
            </a:extLst>
          </p:cNvPr>
          <p:cNvSpPr txBox="1"/>
          <p:nvPr/>
        </p:nvSpPr>
        <p:spPr>
          <a:xfrm>
            <a:off x="575227" y="4028661"/>
            <a:ext cx="10291556" cy="1138773"/>
          </a:xfrm>
          <a:prstGeom prst="rect">
            <a:avLst/>
          </a:prstGeom>
          <a:noFill/>
        </p:spPr>
        <p:txBody>
          <a:bodyPr wrap="square" rtlCol="0">
            <a:spAutoFit/>
          </a:bodyPr>
          <a:lstStyle/>
          <a:p>
            <a:r>
              <a:rPr lang="en-IN" sz="1400" b="1" dirty="0"/>
              <a:t>Importing Power Transformation</a:t>
            </a:r>
            <a:r>
              <a:rPr lang="en-IN" b="1" dirty="0"/>
              <a:t>.</a:t>
            </a:r>
          </a:p>
          <a:p>
            <a:r>
              <a:rPr lang="en-IN" sz="1400" dirty="0"/>
              <a:t>As the data is skewed it will affect the prediction score. Therefore data has to be transformed before taking any further action:</a:t>
            </a:r>
          </a:p>
          <a:p>
            <a:endParaRPr lang="en-IN" dirty="0"/>
          </a:p>
          <a:p>
            <a:endParaRPr lang="en-IN" dirty="0"/>
          </a:p>
        </p:txBody>
      </p:sp>
      <p:pic>
        <p:nvPicPr>
          <p:cNvPr id="7" name="Picture 6">
            <a:extLst>
              <a:ext uri="{FF2B5EF4-FFF2-40B4-BE49-F238E27FC236}">
                <a16:creationId xmlns:a16="http://schemas.microsoft.com/office/drawing/2014/main" id="{21D0F508-5D16-465C-90B2-D38387F0D90D}"/>
              </a:ext>
            </a:extLst>
          </p:cNvPr>
          <p:cNvPicPr>
            <a:picLocks noChangeAspect="1"/>
          </p:cNvPicPr>
          <p:nvPr/>
        </p:nvPicPr>
        <p:blipFill>
          <a:blip r:embed="rId3"/>
          <a:stretch>
            <a:fillRect/>
          </a:stretch>
        </p:blipFill>
        <p:spPr>
          <a:xfrm>
            <a:off x="721002" y="4685423"/>
            <a:ext cx="6024356" cy="2083703"/>
          </a:xfrm>
          <a:prstGeom prst="rect">
            <a:avLst/>
          </a:prstGeom>
        </p:spPr>
      </p:pic>
    </p:spTree>
    <p:extLst>
      <p:ext uri="{BB962C8B-B14F-4D97-AF65-F5344CB8AC3E}">
        <p14:creationId xmlns:p14="http://schemas.microsoft.com/office/powerpoint/2010/main" val="1394323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A4996-A0DF-4555-92A0-04392DBBC543}"/>
              </a:ext>
            </a:extLst>
          </p:cNvPr>
          <p:cNvSpPr>
            <a:spLocks noGrp="1"/>
          </p:cNvSpPr>
          <p:nvPr>
            <p:ph type="title"/>
          </p:nvPr>
        </p:nvSpPr>
        <p:spPr/>
        <p:txBody>
          <a:bodyPr>
            <a:normAutofit fontScale="90000"/>
          </a:bodyPr>
          <a:lstStyle/>
          <a:p>
            <a:br>
              <a:rPr lang="en-IN" sz="1400" b="1" dirty="0"/>
            </a:br>
            <a:br>
              <a:rPr lang="en-IN" sz="1400" b="1" dirty="0"/>
            </a:br>
            <a:br>
              <a:rPr lang="en-IN" sz="1400" b="1" dirty="0"/>
            </a:br>
            <a:br>
              <a:rPr lang="en-IN" sz="1400" b="1" dirty="0"/>
            </a:br>
            <a:br>
              <a:rPr lang="en-IN" sz="1400" b="1" dirty="0"/>
            </a:br>
            <a:r>
              <a:rPr lang="en-IN" sz="1400" b="1" dirty="0"/>
              <a:t>Checking Multicollinearity:</a:t>
            </a:r>
            <a:br>
              <a:rPr lang="en-IN" sz="1400" b="1" dirty="0"/>
            </a:br>
            <a:br>
              <a:rPr lang="en-IN" sz="1400" b="1" dirty="0"/>
            </a:br>
            <a:r>
              <a:rPr lang="en-IN" sz="1400" dirty="0"/>
              <a:t>1. </a:t>
            </a:r>
            <a:r>
              <a:rPr lang="en-IN" sz="1600" dirty="0"/>
              <a:t>Heat Map:</a:t>
            </a:r>
            <a:br>
              <a:rPr lang="en-IN" dirty="0"/>
            </a:br>
            <a:br>
              <a:rPr lang="en-IN" dirty="0"/>
            </a:br>
            <a:endParaRPr lang="en-IN" dirty="0"/>
          </a:p>
        </p:txBody>
      </p:sp>
      <p:pic>
        <p:nvPicPr>
          <p:cNvPr id="4" name="Content Placeholder 3">
            <a:extLst>
              <a:ext uri="{FF2B5EF4-FFF2-40B4-BE49-F238E27FC236}">
                <a16:creationId xmlns:a16="http://schemas.microsoft.com/office/drawing/2014/main" id="{6C71212C-0C31-48F9-9C73-0059E9031DA2}"/>
              </a:ext>
            </a:extLst>
          </p:cNvPr>
          <p:cNvPicPr>
            <a:picLocks noGrp="1" noChangeAspect="1"/>
          </p:cNvPicPr>
          <p:nvPr>
            <p:ph idx="1"/>
          </p:nvPr>
        </p:nvPicPr>
        <p:blipFill>
          <a:blip r:embed="rId2"/>
          <a:stretch>
            <a:fillRect/>
          </a:stretch>
        </p:blipFill>
        <p:spPr>
          <a:xfrm>
            <a:off x="482772" y="1690688"/>
            <a:ext cx="3407674" cy="4351338"/>
          </a:xfrm>
          <a:prstGeom prst="rect">
            <a:avLst/>
          </a:prstGeom>
        </p:spPr>
      </p:pic>
    </p:spTree>
    <p:extLst>
      <p:ext uri="{BB962C8B-B14F-4D97-AF65-F5344CB8AC3E}">
        <p14:creationId xmlns:p14="http://schemas.microsoft.com/office/powerpoint/2010/main" val="3133952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DCC60-4510-405A-81D0-02779456087C}"/>
              </a:ext>
            </a:extLst>
          </p:cNvPr>
          <p:cNvSpPr>
            <a:spLocks noGrp="1"/>
          </p:cNvSpPr>
          <p:nvPr>
            <p:ph type="title"/>
          </p:nvPr>
        </p:nvSpPr>
        <p:spPr/>
        <p:txBody>
          <a:bodyPr>
            <a:normAutofit fontScale="90000"/>
          </a:bodyPr>
          <a:lstStyle/>
          <a:p>
            <a:r>
              <a:rPr lang="en-IN" sz="1400" dirty="0"/>
              <a:t>From the heat map it can be observed that basement quality and basement condition has 100 % multicollinearity issue. Therefore it needs to be dropped, lets check via another metric that is VIF.</a:t>
            </a:r>
            <a:br>
              <a:rPr lang="en-IN" sz="1400" dirty="0"/>
            </a:br>
            <a:br>
              <a:rPr lang="en-IN" sz="1400" dirty="0"/>
            </a:br>
            <a:r>
              <a:rPr lang="en-IN" sz="1400" dirty="0"/>
              <a:t>2) </a:t>
            </a:r>
            <a:r>
              <a:rPr lang="en-IN" sz="1400" b="1" dirty="0"/>
              <a:t>VIF</a:t>
            </a:r>
            <a:br>
              <a:rPr lang="en-IN" sz="1400" b="1" dirty="0"/>
            </a:br>
            <a:br>
              <a:rPr lang="en-IN" sz="1400" b="1" dirty="0"/>
            </a:br>
            <a:br>
              <a:rPr lang="en-IN" sz="1400" dirty="0"/>
            </a:br>
            <a:endParaRPr lang="en-IN" sz="1400" dirty="0"/>
          </a:p>
        </p:txBody>
      </p:sp>
      <p:pic>
        <p:nvPicPr>
          <p:cNvPr id="5" name="Content Placeholder 4">
            <a:extLst>
              <a:ext uri="{FF2B5EF4-FFF2-40B4-BE49-F238E27FC236}">
                <a16:creationId xmlns:a16="http://schemas.microsoft.com/office/drawing/2014/main" id="{C3863037-3C80-4E21-BE96-C804CACD0E74}"/>
              </a:ext>
            </a:extLst>
          </p:cNvPr>
          <p:cNvPicPr>
            <a:picLocks noGrp="1" noChangeAspect="1"/>
          </p:cNvPicPr>
          <p:nvPr>
            <p:ph idx="1"/>
          </p:nvPr>
        </p:nvPicPr>
        <p:blipFill>
          <a:blip r:embed="rId2"/>
          <a:stretch>
            <a:fillRect/>
          </a:stretch>
        </p:blipFill>
        <p:spPr>
          <a:xfrm>
            <a:off x="1236334" y="2268537"/>
            <a:ext cx="1520118" cy="4351338"/>
          </a:xfrm>
          <a:prstGeom prst="rect">
            <a:avLst/>
          </a:prstGeom>
        </p:spPr>
      </p:pic>
      <p:pic>
        <p:nvPicPr>
          <p:cNvPr id="4" name="Picture 3">
            <a:extLst>
              <a:ext uri="{FF2B5EF4-FFF2-40B4-BE49-F238E27FC236}">
                <a16:creationId xmlns:a16="http://schemas.microsoft.com/office/drawing/2014/main" id="{FC0C240E-A778-4091-A522-044EAC26EFD2}"/>
              </a:ext>
            </a:extLst>
          </p:cNvPr>
          <p:cNvPicPr>
            <a:picLocks noChangeAspect="1"/>
          </p:cNvPicPr>
          <p:nvPr/>
        </p:nvPicPr>
        <p:blipFill>
          <a:blip r:embed="rId3"/>
          <a:stretch>
            <a:fillRect/>
          </a:stretch>
        </p:blipFill>
        <p:spPr>
          <a:xfrm>
            <a:off x="475215" y="1382712"/>
            <a:ext cx="4562475" cy="885825"/>
          </a:xfrm>
          <a:prstGeom prst="rect">
            <a:avLst/>
          </a:prstGeom>
        </p:spPr>
      </p:pic>
    </p:spTree>
    <p:extLst>
      <p:ext uri="{BB962C8B-B14F-4D97-AF65-F5344CB8AC3E}">
        <p14:creationId xmlns:p14="http://schemas.microsoft.com/office/powerpoint/2010/main" val="1970558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70C51-8A63-4237-BA6F-988675D49FCA}"/>
              </a:ext>
            </a:extLst>
          </p:cNvPr>
          <p:cNvSpPr>
            <a:spLocks noGrp="1"/>
          </p:cNvSpPr>
          <p:nvPr>
            <p:ph type="title"/>
          </p:nvPr>
        </p:nvSpPr>
        <p:spPr/>
        <p:txBody>
          <a:bodyPr>
            <a:noAutofit/>
          </a:bodyPr>
          <a:lstStyle/>
          <a:p>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r>
              <a:rPr lang="en-IN" sz="1400" dirty="0"/>
              <a:t>As concluded from the heat map above, Basement Quality and basement condition has 100 % multicollinearity issue. Along with that first floor square feet, second floor </a:t>
            </a:r>
            <a:r>
              <a:rPr lang="en-IN" sz="1400" dirty="0" err="1"/>
              <a:t>squarefeet</a:t>
            </a:r>
            <a:r>
              <a:rPr lang="en-IN" sz="1400" dirty="0"/>
              <a:t> as well as Ground level above </a:t>
            </a:r>
            <a:r>
              <a:rPr lang="en-IN" sz="1400" dirty="0" err="1"/>
              <a:t>squarefeet</a:t>
            </a:r>
            <a:r>
              <a:rPr lang="en-IN" sz="1400" dirty="0"/>
              <a:t> also has multicollinearity issue.</a:t>
            </a:r>
            <a:br>
              <a:rPr lang="en-IN" sz="1400" dirty="0"/>
            </a:br>
            <a:r>
              <a:rPr lang="en-IN" sz="1400" dirty="0"/>
              <a:t> </a:t>
            </a:r>
            <a:br>
              <a:rPr lang="en-IN" sz="1400" dirty="0"/>
            </a:br>
            <a:r>
              <a:rPr lang="en-IN" sz="1400" dirty="0"/>
              <a:t>It can be said be Ground level above </a:t>
            </a:r>
            <a:r>
              <a:rPr lang="en-IN" sz="1400" dirty="0" err="1"/>
              <a:t>squarefeet</a:t>
            </a:r>
            <a:r>
              <a:rPr lang="en-IN" sz="1400" dirty="0"/>
              <a:t> is the same data as first floor square feet, second floor </a:t>
            </a:r>
            <a:r>
              <a:rPr lang="en-IN" sz="1400" dirty="0" err="1"/>
              <a:t>squarefeet</a:t>
            </a:r>
            <a:r>
              <a:rPr lang="en-IN" sz="1400" dirty="0"/>
              <a:t>.</a:t>
            </a:r>
            <a:br>
              <a:rPr lang="en-IN" sz="1400" dirty="0"/>
            </a:br>
            <a:r>
              <a:rPr lang="en-IN" sz="1400" dirty="0"/>
              <a:t> </a:t>
            </a:r>
            <a:br>
              <a:rPr lang="en-IN" sz="1400" dirty="0"/>
            </a:br>
            <a:r>
              <a:rPr lang="en-IN" sz="1400" dirty="0"/>
              <a:t>Therefore Basement Quality, first floor square feet and second floor </a:t>
            </a:r>
            <a:r>
              <a:rPr lang="en-IN" sz="1400" dirty="0" err="1"/>
              <a:t>squarefeet</a:t>
            </a:r>
            <a:r>
              <a:rPr lang="en-IN" sz="1400" dirty="0"/>
              <a:t> are dropped off in the train and test data.</a:t>
            </a:r>
            <a:br>
              <a:rPr lang="en-IN" sz="1400" dirty="0"/>
            </a:br>
            <a:endParaRPr lang="en-IN" sz="1400" dirty="0"/>
          </a:p>
        </p:txBody>
      </p:sp>
      <p:pic>
        <p:nvPicPr>
          <p:cNvPr id="8" name="Content Placeholder 7">
            <a:extLst>
              <a:ext uri="{FF2B5EF4-FFF2-40B4-BE49-F238E27FC236}">
                <a16:creationId xmlns:a16="http://schemas.microsoft.com/office/drawing/2014/main" id="{321E71BA-D981-42D2-9247-E57458598D0B}"/>
              </a:ext>
            </a:extLst>
          </p:cNvPr>
          <p:cNvPicPr>
            <a:picLocks noGrp="1" noChangeAspect="1"/>
          </p:cNvPicPr>
          <p:nvPr>
            <p:ph idx="1"/>
          </p:nvPr>
        </p:nvPicPr>
        <p:blipFill>
          <a:blip r:embed="rId2"/>
          <a:stretch>
            <a:fillRect/>
          </a:stretch>
        </p:blipFill>
        <p:spPr>
          <a:xfrm>
            <a:off x="701467" y="3694320"/>
            <a:ext cx="6286500" cy="1143000"/>
          </a:xfrm>
          <a:prstGeom prst="rect">
            <a:avLst/>
          </a:prstGeom>
        </p:spPr>
      </p:pic>
    </p:spTree>
    <p:extLst>
      <p:ext uri="{BB962C8B-B14F-4D97-AF65-F5344CB8AC3E}">
        <p14:creationId xmlns:p14="http://schemas.microsoft.com/office/powerpoint/2010/main" val="2022226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EA4DB-9F1C-493B-BD28-93831F4CBC3B}"/>
              </a:ext>
            </a:extLst>
          </p:cNvPr>
          <p:cNvSpPr>
            <a:spLocks noGrp="1"/>
          </p:cNvSpPr>
          <p:nvPr>
            <p:ph type="title"/>
          </p:nvPr>
        </p:nvSpPr>
        <p:spPr/>
        <p:txBody>
          <a:bodyPr/>
          <a:lstStyle/>
          <a:p>
            <a:r>
              <a:rPr lang="en-IN" sz="1400" b="1" dirty="0"/>
              <a:t>Checking the final VIF Score:</a:t>
            </a:r>
            <a:br>
              <a:rPr lang="en-IN" dirty="0"/>
            </a:br>
            <a:endParaRPr lang="en-IN" dirty="0"/>
          </a:p>
        </p:txBody>
      </p:sp>
      <p:pic>
        <p:nvPicPr>
          <p:cNvPr id="4" name="Content Placeholder 3">
            <a:extLst>
              <a:ext uri="{FF2B5EF4-FFF2-40B4-BE49-F238E27FC236}">
                <a16:creationId xmlns:a16="http://schemas.microsoft.com/office/drawing/2014/main" id="{7FEBA969-10DD-4547-9E60-DEE30ABC2E38}"/>
              </a:ext>
            </a:extLst>
          </p:cNvPr>
          <p:cNvPicPr>
            <a:picLocks noGrp="1" noChangeAspect="1"/>
          </p:cNvPicPr>
          <p:nvPr>
            <p:ph idx="1"/>
          </p:nvPr>
        </p:nvPicPr>
        <p:blipFill>
          <a:blip r:embed="rId2"/>
          <a:stretch>
            <a:fillRect/>
          </a:stretch>
        </p:blipFill>
        <p:spPr>
          <a:xfrm>
            <a:off x="144154" y="1146383"/>
            <a:ext cx="4695477" cy="4352925"/>
          </a:xfrm>
          <a:prstGeom prst="rect">
            <a:avLst/>
          </a:prstGeom>
        </p:spPr>
      </p:pic>
      <p:sp>
        <p:nvSpPr>
          <p:cNvPr id="5" name="TextBox 4">
            <a:extLst>
              <a:ext uri="{FF2B5EF4-FFF2-40B4-BE49-F238E27FC236}">
                <a16:creationId xmlns:a16="http://schemas.microsoft.com/office/drawing/2014/main" id="{818D3F85-BF09-4CCE-83B8-730228846618}"/>
              </a:ext>
            </a:extLst>
          </p:cNvPr>
          <p:cNvSpPr txBox="1"/>
          <p:nvPr/>
        </p:nvSpPr>
        <p:spPr>
          <a:xfrm>
            <a:off x="496956" y="5817704"/>
            <a:ext cx="11198087" cy="584775"/>
          </a:xfrm>
          <a:prstGeom prst="rect">
            <a:avLst/>
          </a:prstGeom>
          <a:noFill/>
        </p:spPr>
        <p:txBody>
          <a:bodyPr wrap="square" rtlCol="0">
            <a:spAutoFit/>
          </a:bodyPr>
          <a:lstStyle/>
          <a:p>
            <a:r>
              <a:rPr lang="en-IN" sz="1400" dirty="0"/>
              <a:t>Therefore, the issue of multicollinearity has now been resolved.</a:t>
            </a:r>
          </a:p>
          <a:p>
            <a:endParaRPr lang="en-IN" dirty="0"/>
          </a:p>
        </p:txBody>
      </p:sp>
    </p:spTree>
    <p:extLst>
      <p:ext uri="{BB962C8B-B14F-4D97-AF65-F5344CB8AC3E}">
        <p14:creationId xmlns:p14="http://schemas.microsoft.com/office/powerpoint/2010/main" val="293839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553E5-8E13-4A85-B688-9F76F22ACE35}"/>
              </a:ext>
            </a:extLst>
          </p:cNvPr>
          <p:cNvSpPr>
            <a:spLocks noGrp="1"/>
          </p:cNvSpPr>
          <p:nvPr>
            <p:ph type="title"/>
          </p:nvPr>
        </p:nvSpPr>
        <p:spPr/>
        <p:txBody>
          <a:bodyPr>
            <a:normAutofit/>
          </a:bodyPr>
          <a:lstStyle/>
          <a:p>
            <a:r>
              <a:rPr lang="en-IN" sz="1400" b="1" dirty="0"/>
              <a:t>Detecting Outliers:</a:t>
            </a:r>
            <a:br>
              <a:rPr lang="en-IN" sz="1400" b="1" dirty="0"/>
            </a:br>
            <a:br>
              <a:rPr lang="en-IN" sz="1400" b="1" dirty="0"/>
            </a:br>
            <a:r>
              <a:rPr lang="en-IN" sz="1400" dirty="0" err="1"/>
              <a:t>Zscore</a:t>
            </a:r>
            <a:r>
              <a:rPr lang="en-IN" sz="1400" dirty="0"/>
              <a:t> method has been applied to remove the outliers in the data.</a:t>
            </a:r>
            <a:br>
              <a:rPr lang="en-IN" sz="1400" dirty="0"/>
            </a:br>
            <a:endParaRPr lang="en-IN" sz="1400" dirty="0"/>
          </a:p>
        </p:txBody>
      </p:sp>
      <p:pic>
        <p:nvPicPr>
          <p:cNvPr id="4" name="Content Placeholder 3">
            <a:extLst>
              <a:ext uri="{FF2B5EF4-FFF2-40B4-BE49-F238E27FC236}">
                <a16:creationId xmlns:a16="http://schemas.microsoft.com/office/drawing/2014/main" id="{38774644-1D2B-4973-A6C5-ECF01EF618AE}"/>
              </a:ext>
            </a:extLst>
          </p:cNvPr>
          <p:cNvPicPr>
            <a:picLocks noGrp="1" noChangeAspect="1"/>
          </p:cNvPicPr>
          <p:nvPr>
            <p:ph idx="1"/>
          </p:nvPr>
        </p:nvPicPr>
        <p:blipFill>
          <a:blip r:embed="rId2"/>
          <a:stretch>
            <a:fillRect/>
          </a:stretch>
        </p:blipFill>
        <p:spPr>
          <a:xfrm>
            <a:off x="573157" y="1535147"/>
            <a:ext cx="3810000" cy="2838450"/>
          </a:xfrm>
          <a:prstGeom prst="rect">
            <a:avLst/>
          </a:prstGeom>
        </p:spPr>
      </p:pic>
    </p:spTree>
    <p:extLst>
      <p:ext uri="{BB962C8B-B14F-4D97-AF65-F5344CB8AC3E}">
        <p14:creationId xmlns:p14="http://schemas.microsoft.com/office/powerpoint/2010/main" val="3829608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D898-D17D-4EEF-9A2C-03E153CBD64F}"/>
              </a:ext>
            </a:extLst>
          </p:cNvPr>
          <p:cNvSpPr>
            <a:spLocks noGrp="1"/>
          </p:cNvSpPr>
          <p:nvPr>
            <p:ph type="title"/>
          </p:nvPr>
        </p:nvSpPr>
        <p:spPr/>
        <p:txBody>
          <a:bodyPr>
            <a:normAutofit/>
          </a:bodyPr>
          <a:lstStyle/>
          <a:p>
            <a:r>
              <a:rPr lang="en-IN" sz="1400" dirty="0"/>
              <a:t>Outliers has been removed and values without outliers have been stored in a different variable.</a:t>
            </a:r>
            <a:br>
              <a:rPr lang="en-IN" sz="1400" dirty="0"/>
            </a:br>
            <a:br>
              <a:rPr lang="en-IN" sz="1400" dirty="0"/>
            </a:br>
            <a:br>
              <a:rPr lang="en-IN" sz="1400" dirty="0"/>
            </a:br>
            <a:endParaRPr lang="en-IN" sz="1400" dirty="0"/>
          </a:p>
        </p:txBody>
      </p:sp>
      <p:pic>
        <p:nvPicPr>
          <p:cNvPr id="4" name="Picture 3">
            <a:extLst>
              <a:ext uri="{FF2B5EF4-FFF2-40B4-BE49-F238E27FC236}">
                <a16:creationId xmlns:a16="http://schemas.microsoft.com/office/drawing/2014/main" id="{95F20533-DC55-43D9-B95B-A73C7884E3DF}"/>
              </a:ext>
            </a:extLst>
          </p:cNvPr>
          <p:cNvPicPr>
            <a:picLocks noChangeAspect="1"/>
          </p:cNvPicPr>
          <p:nvPr/>
        </p:nvPicPr>
        <p:blipFill>
          <a:blip r:embed="rId2"/>
          <a:stretch>
            <a:fillRect/>
          </a:stretch>
        </p:blipFill>
        <p:spPr>
          <a:xfrm>
            <a:off x="733840" y="1027906"/>
            <a:ext cx="5010393" cy="2868233"/>
          </a:xfrm>
          <a:prstGeom prst="rect">
            <a:avLst/>
          </a:prstGeom>
        </p:spPr>
      </p:pic>
      <p:pic>
        <p:nvPicPr>
          <p:cNvPr id="5" name="Picture 4">
            <a:extLst>
              <a:ext uri="{FF2B5EF4-FFF2-40B4-BE49-F238E27FC236}">
                <a16:creationId xmlns:a16="http://schemas.microsoft.com/office/drawing/2014/main" id="{5AE1E076-56A7-431B-B4E7-6A7101623318}"/>
              </a:ext>
            </a:extLst>
          </p:cNvPr>
          <p:cNvPicPr>
            <a:picLocks noChangeAspect="1"/>
          </p:cNvPicPr>
          <p:nvPr/>
        </p:nvPicPr>
        <p:blipFill>
          <a:blip r:embed="rId3"/>
          <a:stretch>
            <a:fillRect/>
          </a:stretch>
        </p:blipFill>
        <p:spPr>
          <a:xfrm>
            <a:off x="6571835" y="1027906"/>
            <a:ext cx="4886325" cy="2762250"/>
          </a:xfrm>
          <a:prstGeom prst="rect">
            <a:avLst/>
          </a:prstGeom>
        </p:spPr>
      </p:pic>
      <p:sp>
        <p:nvSpPr>
          <p:cNvPr id="7" name="TextBox 6">
            <a:extLst>
              <a:ext uri="{FF2B5EF4-FFF2-40B4-BE49-F238E27FC236}">
                <a16:creationId xmlns:a16="http://schemas.microsoft.com/office/drawing/2014/main" id="{7E25C5AA-6789-458D-A245-1EA0F35DC270}"/>
              </a:ext>
            </a:extLst>
          </p:cNvPr>
          <p:cNvSpPr txBox="1"/>
          <p:nvPr/>
        </p:nvSpPr>
        <p:spPr>
          <a:xfrm>
            <a:off x="1316935" y="4116278"/>
            <a:ext cx="7893325" cy="1015663"/>
          </a:xfrm>
          <a:prstGeom prst="rect">
            <a:avLst/>
          </a:prstGeom>
          <a:noFill/>
        </p:spPr>
        <p:txBody>
          <a:bodyPr wrap="square" rtlCol="0">
            <a:spAutoFit/>
          </a:bodyPr>
          <a:lstStyle/>
          <a:p>
            <a:r>
              <a:rPr lang="en-IN" sz="1400" b="1" dirty="0"/>
              <a:t>Scaling the data:</a:t>
            </a:r>
          </a:p>
          <a:p>
            <a:endParaRPr lang="en-US" sz="1400" b="1" dirty="0"/>
          </a:p>
          <a:p>
            <a:endParaRPr lang="en-IN" sz="1400" dirty="0"/>
          </a:p>
          <a:p>
            <a:endParaRPr lang="en-IN" dirty="0"/>
          </a:p>
        </p:txBody>
      </p:sp>
      <p:pic>
        <p:nvPicPr>
          <p:cNvPr id="8" name="Picture 7">
            <a:extLst>
              <a:ext uri="{FF2B5EF4-FFF2-40B4-BE49-F238E27FC236}">
                <a16:creationId xmlns:a16="http://schemas.microsoft.com/office/drawing/2014/main" id="{24D67FE6-BF6F-4FA9-840E-B3481CCF73E3}"/>
              </a:ext>
            </a:extLst>
          </p:cNvPr>
          <p:cNvPicPr>
            <a:picLocks noChangeAspect="1"/>
          </p:cNvPicPr>
          <p:nvPr/>
        </p:nvPicPr>
        <p:blipFill>
          <a:blip r:embed="rId4"/>
          <a:stretch>
            <a:fillRect/>
          </a:stretch>
        </p:blipFill>
        <p:spPr>
          <a:xfrm>
            <a:off x="838200" y="4690091"/>
            <a:ext cx="4238625" cy="1704975"/>
          </a:xfrm>
          <a:prstGeom prst="rect">
            <a:avLst/>
          </a:prstGeom>
        </p:spPr>
      </p:pic>
    </p:spTree>
    <p:extLst>
      <p:ext uri="{BB962C8B-B14F-4D97-AF65-F5344CB8AC3E}">
        <p14:creationId xmlns:p14="http://schemas.microsoft.com/office/powerpoint/2010/main" val="3336906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685EB-6777-420B-8107-B39D50E3AA8B}"/>
              </a:ext>
            </a:extLst>
          </p:cNvPr>
          <p:cNvSpPr>
            <a:spLocks noGrp="1"/>
          </p:cNvSpPr>
          <p:nvPr>
            <p:ph type="title"/>
          </p:nvPr>
        </p:nvSpPr>
        <p:spPr/>
        <p:txBody>
          <a:bodyPr>
            <a:noAutofit/>
          </a:bodyPr>
          <a:lstStyle/>
          <a:p>
            <a:br>
              <a:rPr lang="en-IN" sz="3200" b="1" dirty="0"/>
            </a:br>
            <a:br>
              <a:rPr lang="en-IN" sz="3200" b="1" dirty="0"/>
            </a:br>
            <a:br>
              <a:rPr lang="en-IN" sz="3200" b="1" dirty="0"/>
            </a:br>
            <a:br>
              <a:rPr lang="en-IN" sz="3200" b="1" dirty="0"/>
            </a:br>
            <a:r>
              <a:rPr lang="en-IN" sz="3200" b="1" dirty="0"/>
              <a:t>Model/s Development and Evaluation </a:t>
            </a:r>
            <a:br>
              <a:rPr lang="en-IN" sz="3200" dirty="0"/>
            </a:br>
            <a:r>
              <a:rPr lang="en-IN" sz="3200" b="1" dirty="0"/>
              <a:t> </a:t>
            </a:r>
            <a:br>
              <a:rPr lang="en-IN" sz="3200" dirty="0"/>
            </a:br>
            <a:endParaRPr lang="en-IN" sz="3200" dirty="0"/>
          </a:p>
        </p:txBody>
      </p:sp>
      <p:sp>
        <p:nvSpPr>
          <p:cNvPr id="3" name="Content Placeholder 2">
            <a:extLst>
              <a:ext uri="{FF2B5EF4-FFF2-40B4-BE49-F238E27FC236}">
                <a16:creationId xmlns:a16="http://schemas.microsoft.com/office/drawing/2014/main" id="{115B0B98-619B-4B85-AD50-55AD93268263}"/>
              </a:ext>
            </a:extLst>
          </p:cNvPr>
          <p:cNvSpPr>
            <a:spLocks noGrp="1"/>
          </p:cNvSpPr>
          <p:nvPr>
            <p:ph idx="1"/>
          </p:nvPr>
        </p:nvSpPr>
        <p:spPr/>
        <p:txBody>
          <a:bodyPr/>
          <a:lstStyle/>
          <a:p>
            <a:pPr marL="0" indent="0">
              <a:buNone/>
            </a:pPr>
            <a:endParaRPr lang="en-IN" b="1" dirty="0"/>
          </a:p>
          <a:p>
            <a:pPr marL="0" indent="0">
              <a:buNone/>
            </a:pPr>
            <a:r>
              <a:rPr lang="en-IN" b="1" dirty="0"/>
              <a:t>(Linear Regression, Decision Tree Regressor, Random Forest Regressor and Gradient Boosting Regressor)</a:t>
            </a:r>
            <a:endParaRPr lang="en-IN" dirty="0"/>
          </a:p>
          <a:p>
            <a:pPr marL="0" indent="0">
              <a:buNone/>
            </a:pPr>
            <a:endParaRPr lang="en-IN" dirty="0"/>
          </a:p>
        </p:txBody>
      </p:sp>
    </p:spTree>
    <p:extLst>
      <p:ext uri="{BB962C8B-B14F-4D97-AF65-F5344CB8AC3E}">
        <p14:creationId xmlns:p14="http://schemas.microsoft.com/office/powerpoint/2010/main" val="2710665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B3988-A2CF-4C3F-8978-B3853AB3E6B9}"/>
              </a:ext>
            </a:extLst>
          </p:cNvPr>
          <p:cNvSpPr>
            <a:spLocks noGrp="1"/>
          </p:cNvSpPr>
          <p:nvPr>
            <p:ph type="title"/>
          </p:nvPr>
        </p:nvSpPr>
        <p:spPr/>
        <p:txBody>
          <a:bodyPr/>
          <a:lstStyle/>
          <a:p>
            <a:r>
              <a:rPr lang="en-IN" sz="1400" b="1" dirty="0"/>
              <a:t>Linear Regression: 83.66%</a:t>
            </a:r>
            <a:br>
              <a:rPr lang="en-IN" dirty="0"/>
            </a:br>
            <a:endParaRPr lang="en-IN" dirty="0"/>
          </a:p>
        </p:txBody>
      </p:sp>
      <p:pic>
        <p:nvPicPr>
          <p:cNvPr id="6" name="Content Placeholder 5">
            <a:extLst>
              <a:ext uri="{FF2B5EF4-FFF2-40B4-BE49-F238E27FC236}">
                <a16:creationId xmlns:a16="http://schemas.microsoft.com/office/drawing/2014/main" id="{B893A777-2665-442C-A88F-9D80D1493BD0}"/>
              </a:ext>
            </a:extLst>
          </p:cNvPr>
          <p:cNvPicPr>
            <a:picLocks noGrp="1" noChangeAspect="1"/>
          </p:cNvPicPr>
          <p:nvPr>
            <p:ph idx="1"/>
          </p:nvPr>
        </p:nvPicPr>
        <p:blipFill>
          <a:blip r:embed="rId2"/>
          <a:stretch>
            <a:fillRect/>
          </a:stretch>
        </p:blipFill>
        <p:spPr>
          <a:xfrm>
            <a:off x="838200" y="3758173"/>
            <a:ext cx="6029325" cy="1438275"/>
          </a:xfrm>
          <a:prstGeom prst="rect">
            <a:avLst/>
          </a:prstGeom>
        </p:spPr>
      </p:pic>
      <p:pic>
        <p:nvPicPr>
          <p:cNvPr id="4" name="Picture 3">
            <a:extLst>
              <a:ext uri="{FF2B5EF4-FFF2-40B4-BE49-F238E27FC236}">
                <a16:creationId xmlns:a16="http://schemas.microsoft.com/office/drawing/2014/main" id="{CE638B10-0A41-48BC-BB6E-446CB9FC5B74}"/>
              </a:ext>
            </a:extLst>
          </p:cNvPr>
          <p:cNvPicPr>
            <a:picLocks noChangeAspect="1"/>
          </p:cNvPicPr>
          <p:nvPr/>
        </p:nvPicPr>
        <p:blipFill>
          <a:blip r:embed="rId3"/>
          <a:stretch>
            <a:fillRect/>
          </a:stretch>
        </p:blipFill>
        <p:spPr>
          <a:xfrm>
            <a:off x="0" y="1147348"/>
            <a:ext cx="6372225" cy="1647825"/>
          </a:xfrm>
          <a:prstGeom prst="rect">
            <a:avLst/>
          </a:prstGeom>
        </p:spPr>
      </p:pic>
      <p:sp>
        <p:nvSpPr>
          <p:cNvPr id="5" name="TextBox 4">
            <a:extLst>
              <a:ext uri="{FF2B5EF4-FFF2-40B4-BE49-F238E27FC236}">
                <a16:creationId xmlns:a16="http://schemas.microsoft.com/office/drawing/2014/main" id="{954DCEE4-1FA5-462E-962D-8EDE807B4712}"/>
              </a:ext>
            </a:extLst>
          </p:cNvPr>
          <p:cNvSpPr txBox="1"/>
          <p:nvPr/>
        </p:nvSpPr>
        <p:spPr>
          <a:xfrm>
            <a:off x="969478" y="2930111"/>
            <a:ext cx="6372226" cy="307777"/>
          </a:xfrm>
          <a:prstGeom prst="rect">
            <a:avLst/>
          </a:prstGeom>
          <a:noFill/>
        </p:spPr>
        <p:txBody>
          <a:bodyPr wrap="square" rtlCol="0">
            <a:spAutoFit/>
          </a:bodyPr>
          <a:lstStyle/>
          <a:p>
            <a:r>
              <a:rPr lang="en-US" sz="1400" b="1" dirty="0"/>
              <a:t>Decision Tree Regressor: 66.61%</a:t>
            </a:r>
            <a:endParaRPr lang="en-IN" sz="1400" b="1" dirty="0"/>
          </a:p>
        </p:txBody>
      </p:sp>
    </p:spTree>
    <p:extLst>
      <p:ext uri="{BB962C8B-B14F-4D97-AF65-F5344CB8AC3E}">
        <p14:creationId xmlns:p14="http://schemas.microsoft.com/office/powerpoint/2010/main" val="3677646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679AF-DFDB-4122-8D95-95C014579049}"/>
              </a:ext>
            </a:extLst>
          </p:cNvPr>
          <p:cNvSpPr>
            <a:spLocks noGrp="1"/>
          </p:cNvSpPr>
          <p:nvPr>
            <p:ph type="title"/>
          </p:nvPr>
        </p:nvSpPr>
        <p:spPr/>
        <p:txBody>
          <a:bodyPr>
            <a:normAutofit/>
          </a:bodyPr>
          <a:lstStyle/>
          <a:p>
            <a:r>
              <a:rPr lang="en-IN" sz="1400" b="1" dirty="0"/>
              <a:t>Random Forest Regressor:85.52%</a:t>
            </a:r>
            <a:br>
              <a:rPr lang="en-IN" sz="1400" dirty="0"/>
            </a:br>
            <a:endParaRPr lang="en-IN" sz="1400" dirty="0"/>
          </a:p>
        </p:txBody>
      </p:sp>
      <p:sp>
        <p:nvSpPr>
          <p:cNvPr id="3" name="Content Placeholder 2">
            <a:extLst>
              <a:ext uri="{FF2B5EF4-FFF2-40B4-BE49-F238E27FC236}">
                <a16:creationId xmlns:a16="http://schemas.microsoft.com/office/drawing/2014/main" id="{AD88F508-6310-445C-BD9C-5F3801663BAA}"/>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18CA1F53-0B2A-4A70-8F4F-F5CD115205A0}"/>
              </a:ext>
            </a:extLst>
          </p:cNvPr>
          <p:cNvPicPr>
            <a:picLocks noChangeAspect="1"/>
          </p:cNvPicPr>
          <p:nvPr/>
        </p:nvPicPr>
        <p:blipFill>
          <a:blip r:embed="rId2"/>
          <a:stretch>
            <a:fillRect/>
          </a:stretch>
        </p:blipFill>
        <p:spPr>
          <a:xfrm>
            <a:off x="554106" y="1451942"/>
            <a:ext cx="7701998" cy="1675572"/>
          </a:xfrm>
          <a:prstGeom prst="rect">
            <a:avLst/>
          </a:prstGeom>
          <a:ln>
            <a:solidFill>
              <a:schemeClr val="bg1"/>
            </a:solidFill>
          </a:ln>
        </p:spPr>
      </p:pic>
      <p:sp>
        <p:nvSpPr>
          <p:cNvPr id="7" name="TextBox 6">
            <a:extLst>
              <a:ext uri="{FF2B5EF4-FFF2-40B4-BE49-F238E27FC236}">
                <a16:creationId xmlns:a16="http://schemas.microsoft.com/office/drawing/2014/main" id="{A1EBF200-15D0-4E59-8702-1C692814D9E2}"/>
              </a:ext>
            </a:extLst>
          </p:cNvPr>
          <p:cNvSpPr txBox="1"/>
          <p:nvPr/>
        </p:nvSpPr>
        <p:spPr>
          <a:xfrm>
            <a:off x="702365" y="3501197"/>
            <a:ext cx="7885044" cy="584775"/>
          </a:xfrm>
          <a:prstGeom prst="rect">
            <a:avLst/>
          </a:prstGeom>
          <a:noFill/>
        </p:spPr>
        <p:txBody>
          <a:bodyPr wrap="square" rtlCol="0">
            <a:spAutoFit/>
          </a:bodyPr>
          <a:lstStyle/>
          <a:p>
            <a:r>
              <a:rPr lang="en-IN" sz="1400" b="1" dirty="0"/>
              <a:t>    Gradient Boosting Regressor:86.66%</a:t>
            </a:r>
            <a:endParaRPr lang="en-IN" sz="1400" dirty="0"/>
          </a:p>
          <a:p>
            <a:endParaRPr lang="en-IN" dirty="0"/>
          </a:p>
        </p:txBody>
      </p:sp>
      <p:pic>
        <p:nvPicPr>
          <p:cNvPr id="8" name="Picture 7">
            <a:extLst>
              <a:ext uri="{FF2B5EF4-FFF2-40B4-BE49-F238E27FC236}">
                <a16:creationId xmlns:a16="http://schemas.microsoft.com/office/drawing/2014/main" id="{912782F1-D8FD-4850-AC0E-CEBA059CD29F}"/>
              </a:ext>
            </a:extLst>
          </p:cNvPr>
          <p:cNvPicPr>
            <a:picLocks noChangeAspect="1"/>
          </p:cNvPicPr>
          <p:nvPr/>
        </p:nvPicPr>
        <p:blipFill>
          <a:blip r:embed="rId3"/>
          <a:stretch>
            <a:fillRect/>
          </a:stretch>
        </p:blipFill>
        <p:spPr>
          <a:xfrm>
            <a:off x="639210" y="3898762"/>
            <a:ext cx="7531790" cy="1675571"/>
          </a:xfrm>
          <a:prstGeom prst="rect">
            <a:avLst/>
          </a:prstGeom>
        </p:spPr>
      </p:pic>
    </p:spTree>
    <p:extLst>
      <p:ext uri="{BB962C8B-B14F-4D97-AF65-F5344CB8AC3E}">
        <p14:creationId xmlns:p14="http://schemas.microsoft.com/office/powerpoint/2010/main" val="1250132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988C2-DE01-4177-9D20-BC71E9F423CF}"/>
              </a:ext>
            </a:extLst>
          </p:cNvPr>
          <p:cNvSpPr>
            <a:spLocks noGrp="1"/>
          </p:cNvSpPr>
          <p:nvPr>
            <p:ph type="title"/>
          </p:nvPr>
        </p:nvSpPr>
        <p:spPr/>
        <p:txBody>
          <a:bodyPr/>
          <a:lstStyle/>
          <a:p>
            <a:r>
              <a:rPr lang="en-IN" dirty="0"/>
              <a:t>Acknowledgement:</a:t>
            </a:r>
            <a:br>
              <a:rPr lang="en-IN" dirty="0"/>
            </a:br>
            <a:endParaRPr lang="en-IN" dirty="0"/>
          </a:p>
        </p:txBody>
      </p:sp>
      <p:sp>
        <p:nvSpPr>
          <p:cNvPr id="3" name="Content Placeholder 2">
            <a:extLst>
              <a:ext uri="{FF2B5EF4-FFF2-40B4-BE49-F238E27FC236}">
                <a16:creationId xmlns:a16="http://schemas.microsoft.com/office/drawing/2014/main" id="{09590362-3324-4F2E-A87F-ACBE5CD0D967}"/>
              </a:ext>
            </a:extLst>
          </p:cNvPr>
          <p:cNvSpPr>
            <a:spLocks noGrp="1"/>
          </p:cNvSpPr>
          <p:nvPr>
            <p:ph idx="1"/>
          </p:nvPr>
        </p:nvSpPr>
        <p:spPr/>
        <p:txBody>
          <a:bodyPr/>
          <a:lstStyle/>
          <a:p>
            <a:pPr marL="0" indent="0">
              <a:buNone/>
            </a:pPr>
            <a:r>
              <a:rPr lang="en-IN" dirty="0"/>
              <a:t>This project has been completed with the help of training documents and live classes recordings from Data Trained Education. Few helps on coding have also been taken from few data science websites like Toward Data Science, Geek for Geeks, Stack Overflow. </a:t>
            </a:r>
          </a:p>
          <a:p>
            <a:endParaRPr lang="en-IN" dirty="0"/>
          </a:p>
        </p:txBody>
      </p:sp>
    </p:spTree>
    <p:extLst>
      <p:ext uri="{BB962C8B-B14F-4D97-AF65-F5344CB8AC3E}">
        <p14:creationId xmlns:p14="http://schemas.microsoft.com/office/powerpoint/2010/main" val="2676876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2D35F-AAD9-4F10-8E70-908418AD746F}"/>
              </a:ext>
            </a:extLst>
          </p:cNvPr>
          <p:cNvSpPr>
            <a:spLocks noGrp="1"/>
          </p:cNvSpPr>
          <p:nvPr>
            <p:ph type="title"/>
          </p:nvPr>
        </p:nvSpPr>
        <p:spPr/>
        <p:txBody>
          <a:bodyPr>
            <a:normAutofit fontScale="90000"/>
          </a:bodyPr>
          <a:lstStyle/>
          <a:p>
            <a:br>
              <a:rPr lang="en-IN" sz="1400" dirty="0"/>
            </a:br>
            <a:br>
              <a:rPr lang="en-IN" sz="1400" dirty="0"/>
            </a:br>
            <a:br>
              <a:rPr lang="en-IN" sz="1400" dirty="0"/>
            </a:br>
            <a:br>
              <a:rPr lang="en-IN" sz="1400" dirty="0"/>
            </a:br>
            <a:r>
              <a:rPr lang="en-IN" sz="1400" dirty="0"/>
              <a:t>After getting the r squared scores for all the models, it needs to be checked whether any one of them are overfitted, hence cross validation technique has been used.</a:t>
            </a:r>
            <a:br>
              <a:rPr lang="en-IN" sz="1400" dirty="0"/>
            </a:br>
            <a:br>
              <a:rPr lang="en-IN" sz="1400" dirty="0"/>
            </a:br>
            <a:r>
              <a:rPr lang="en-IN" sz="1400" b="1" dirty="0"/>
              <a:t>Cross Validation for LR:</a:t>
            </a:r>
            <a:br>
              <a:rPr lang="en-IN" sz="1400" b="1" dirty="0"/>
            </a:br>
            <a:br>
              <a:rPr lang="en-IN" sz="1400" b="1" dirty="0"/>
            </a:br>
            <a:br>
              <a:rPr lang="en-IN" sz="1400" dirty="0"/>
            </a:br>
            <a:br>
              <a:rPr lang="en-IN" sz="1400" dirty="0"/>
            </a:br>
            <a:endParaRPr lang="en-IN" sz="1400" dirty="0"/>
          </a:p>
        </p:txBody>
      </p:sp>
      <p:pic>
        <p:nvPicPr>
          <p:cNvPr id="7" name="Content Placeholder 6">
            <a:extLst>
              <a:ext uri="{FF2B5EF4-FFF2-40B4-BE49-F238E27FC236}">
                <a16:creationId xmlns:a16="http://schemas.microsoft.com/office/drawing/2014/main" id="{EA2544B5-E450-47E9-ADAE-F1CBC291259A}"/>
              </a:ext>
            </a:extLst>
          </p:cNvPr>
          <p:cNvPicPr>
            <a:picLocks noGrp="1" noChangeAspect="1"/>
          </p:cNvPicPr>
          <p:nvPr>
            <p:ph idx="1"/>
          </p:nvPr>
        </p:nvPicPr>
        <p:blipFill>
          <a:blip r:embed="rId2"/>
          <a:stretch>
            <a:fillRect/>
          </a:stretch>
        </p:blipFill>
        <p:spPr>
          <a:xfrm>
            <a:off x="0" y="4803464"/>
            <a:ext cx="6619875" cy="1657350"/>
          </a:xfrm>
          <a:prstGeom prst="rect">
            <a:avLst/>
          </a:prstGeom>
        </p:spPr>
      </p:pic>
      <p:pic>
        <p:nvPicPr>
          <p:cNvPr id="4" name="Picture 3">
            <a:extLst>
              <a:ext uri="{FF2B5EF4-FFF2-40B4-BE49-F238E27FC236}">
                <a16:creationId xmlns:a16="http://schemas.microsoft.com/office/drawing/2014/main" id="{4B7B07A1-7BB9-4DED-B222-A04C5D96CF51}"/>
              </a:ext>
            </a:extLst>
          </p:cNvPr>
          <p:cNvPicPr>
            <a:picLocks noChangeAspect="1"/>
          </p:cNvPicPr>
          <p:nvPr/>
        </p:nvPicPr>
        <p:blipFill>
          <a:blip r:embed="rId3"/>
          <a:stretch>
            <a:fillRect/>
          </a:stretch>
        </p:blipFill>
        <p:spPr>
          <a:xfrm>
            <a:off x="725556" y="1819275"/>
            <a:ext cx="6553200" cy="1609725"/>
          </a:xfrm>
          <a:prstGeom prst="rect">
            <a:avLst/>
          </a:prstGeom>
          <a:ln>
            <a:solidFill>
              <a:schemeClr val="bg1"/>
            </a:solidFill>
          </a:ln>
        </p:spPr>
      </p:pic>
      <p:sp>
        <p:nvSpPr>
          <p:cNvPr id="6" name="TextBox 5">
            <a:extLst>
              <a:ext uri="{FF2B5EF4-FFF2-40B4-BE49-F238E27FC236}">
                <a16:creationId xmlns:a16="http://schemas.microsoft.com/office/drawing/2014/main" id="{9A4F07D7-0C49-4874-A2BD-B6DA49AFDA8C}"/>
              </a:ext>
            </a:extLst>
          </p:cNvPr>
          <p:cNvSpPr txBox="1"/>
          <p:nvPr/>
        </p:nvSpPr>
        <p:spPr>
          <a:xfrm>
            <a:off x="493643" y="3934701"/>
            <a:ext cx="6785113" cy="307777"/>
          </a:xfrm>
          <a:prstGeom prst="rect">
            <a:avLst/>
          </a:prstGeom>
          <a:noFill/>
        </p:spPr>
        <p:txBody>
          <a:bodyPr wrap="square" rtlCol="0">
            <a:spAutoFit/>
          </a:bodyPr>
          <a:lstStyle/>
          <a:p>
            <a:r>
              <a:rPr lang="en-US" sz="1400" b="1" dirty="0"/>
              <a:t>      Cross Validation for DT</a:t>
            </a:r>
            <a:endParaRPr lang="en-IN" sz="1400" b="1" dirty="0"/>
          </a:p>
        </p:txBody>
      </p:sp>
    </p:spTree>
    <p:extLst>
      <p:ext uri="{BB962C8B-B14F-4D97-AF65-F5344CB8AC3E}">
        <p14:creationId xmlns:p14="http://schemas.microsoft.com/office/powerpoint/2010/main" val="3298714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C2250-221E-4A1C-8807-1AFA8E619751}"/>
              </a:ext>
            </a:extLst>
          </p:cNvPr>
          <p:cNvSpPr>
            <a:spLocks noGrp="1"/>
          </p:cNvSpPr>
          <p:nvPr>
            <p:ph type="title"/>
          </p:nvPr>
        </p:nvSpPr>
        <p:spPr/>
        <p:txBody>
          <a:bodyPr>
            <a:normAutofit/>
          </a:bodyPr>
          <a:lstStyle/>
          <a:p>
            <a:r>
              <a:rPr lang="en-IN" sz="1800" b="1" i="1" dirty="0"/>
              <a:t>As none of the models are overfitted, and based on the r squared score and cross validation scores, Gradient Boosting Regressor model is best for this dataset.</a:t>
            </a:r>
            <a:br>
              <a:rPr lang="en-IN" sz="1800" dirty="0"/>
            </a:br>
            <a:endParaRPr lang="en-IN" sz="1800" dirty="0"/>
          </a:p>
        </p:txBody>
      </p:sp>
      <p:sp>
        <p:nvSpPr>
          <p:cNvPr id="3" name="Content Placeholder 2">
            <a:extLst>
              <a:ext uri="{FF2B5EF4-FFF2-40B4-BE49-F238E27FC236}">
                <a16:creationId xmlns:a16="http://schemas.microsoft.com/office/drawing/2014/main" id="{56290456-B90C-483B-8A2C-827C05E72C06}"/>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CAC826A9-BB4F-4013-9F33-AD3C842F81E1}"/>
              </a:ext>
            </a:extLst>
          </p:cNvPr>
          <p:cNvPicPr>
            <a:picLocks noChangeAspect="1"/>
          </p:cNvPicPr>
          <p:nvPr/>
        </p:nvPicPr>
        <p:blipFill>
          <a:blip r:embed="rId2"/>
          <a:stretch>
            <a:fillRect/>
          </a:stretch>
        </p:blipFill>
        <p:spPr>
          <a:xfrm>
            <a:off x="970722" y="2412396"/>
            <a:ext cx="7563678" cy="3764567"/>
          </a:xfrm>
          <a:prstGeom prst="rect">
            <a:avLst/>
          </a:prstGeom>
          <a:ln>
            <a:solidFill>
              <a:schemeClr val="tx1"/>
            </a:solidFill>
          </a:ln>
        </p:spPr>
      </p:pic>
    </p:spTree>
    <p:extLst>
      <p:ext uri="{BB962C8B-B14F-4D97-AF65-F5344CB8AC3E}">
        <p14:creationId xmlns:p14="http://schemas.microsoft.com/office/powerpoint/2010/main" val="2573805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236CD-EEDB-4468-99E7-A3CB04369265}"/>
              </a:ext>
            </a:extLst>
          </p:cNvPr>
          <p:cNvSpPr>
            <a:spLocks noGrp="1"/>
          </p:cNvSpPr>
          <p:nvPr>
            <p:ph type="title"/>
          </p:nvPr>
        </p:nvSpPr>
        <p:spPr/>
        <p:txBody>
          <a:bodyPr>
            <a:normAutofit/>
          </a:bodyPr>
          <a:lstStyle/>
          <a:p>
            <a:r>
              <a:rPr lang="en-IN" sz="1400" b="1" dirty="0"/>
              <a:t>Hypertuning Parameter:</a:t>
            </a:r>
            <a:br>
              <a:rPr lang="en-IN" sz="1400" dirty="0"/>
            </a:br>
            <a:r>
              <a:rPr lang="en-IN" sz="1400" dirty="0"/>
              <a:t>As gradient boosting has been termed as the best model for this dataset. Lets try to tune the parameters to see if the score can be increased.</a:t>
            </a:r>
            <a:br>
              <a:rPr lang="en-IN" sz="1400" dirty="0"/>
            </a:br>
            <a:r>
              <a:rPr lang="en-IN" sz="1400" b="1" i="1" dirty="0"/>
              <a:t>Trying first with best parameter by Grid Search CV method:</a:t>
            </a:r>
            <a:br>
              <a:rPr lang="en-IN" sz="1400" dirty="0"/>
            </a:br>
            <a:endParaRPr lang="en-IN" sz="1400" dirty="0"/>
          </a:p>
        </p:txBody>
      </p:sp>
      <p:pic>
        <p:nvPicPr>
          <p:cNvPr id="4" name="Content Placeholder 3">
            <a:extLst>
              <a:ext uri="{FF2B5EF4-FFF2-40B4-BE49-F238E27FC236}">
                <a16:creationId xmlns:a16="http://schemas.microsoft.com/office/drawing/2014/main" id="{11D5BC61-3CFD-4904-83C5-A6D6C6D035CE}"/>
              </a:ext>
            </a:extLst>
          </p:cNvPr>
          <p:cNvPicPr>
            <a:picLocks noGrp="1" noChangeAspect="1"/>
          </p:cNvPicPr>
          <p:nvPr>
            <p:ph idx="1"/>
          </p:nvPr>
        </p:nvPicPr>
        <p:blipFill>
          <a:blip r:embed="rId2"/>
          <a:stretch>
            <a:fillRect/>
          </a:stretch>
        </p:blipFill>
        <p:spPr>
          <a:xfrm>
            <a:off x="616640" y="1471991"/>
            <a:ext cx="6267450" cy="2143125"/>
          </a:xfrm>
          <a:prstGeom prst="rect">
            <a:avLst/>
          </a:prstGeom>
        </p:spPr>
      </p:pic>
      <p:sp>
        <p:nvSpPr>
          <p:cNvPr id="5" name="TextBox 4">
            <a:extLst>
              <a:ext uri="{FF2B5EF4-FFF2-40B4-BE49-F238E27FC236}">
                <a16:creationId xmlns:a16="http://schemas.microsoft.com/office/drawing/2014/main" id="{F5D47F57-F2BF-4BCF-95EF-3394E8A40D2F}"/>
              </a:ext>
            </a:extLst>
          </p:cNvPr>
          <p:cNvSpPr txBox="1"/>
          <p:nvPr/>
        </p:nvSpPr>
        <p:spPr>
          <a:xfrm>
            <a:off x="715617" y="4253948"/>
            <a:ext cx="6414053" cy="584775"/>
          </a:xfrm>
          <a:prstGeom prst="rect">
            <a:avLst/>
          </a:prstGeom>
          <a:noFill/>
        </p:spPr>
        <p:txBody>
          <a:bodyPr wrap="square" rtlCol="0">
            <a:spAutoFit/>
          </a:bodyPr>
          <a:lstStyle/>
          <a:p>
            <a:r>
              <a:rPr lang="en-IN" sz="1400" dirty="0"/>
              <a:t>Now reinitialising the best parameters and checking the score:</a:t>
            </a:r>
          </a:p>
          <a:p>
            <a:endParaRPr lang="en-IN" dirty="0"/>
          </a:p>
        </p:txBody>
      </p:sp>
    </p:spTree>
    <p:extLst>
      <p:ext uri="{BB962C8B-B14F-4D97-AF65-F5344CB8AC3E}">
        <p14:creationId xmlns:p14="http://schemas.microsoft.com/office/powerpoint/2010/main" val="614025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E640-BB16-498D-AF7D-6D39B9DF9FE1}"/>
              </a:ext>
            </a:extLst>
          </p:cNvPr>
          <p:cNvSpPr>
            <a:spLocks noGrp="1"/>
          </p:cNvSpPr>
          <p:nvPr>
            <p:ph type="title"/>
          </p:nvPr>
        </p:nvSpPr>
        <p:spPr/>
        <p:txBody>
          <a:bodyPr>
            <a:normAutofit/>
          </a:bodyPr>
          <a:lstStyle/>
          <a:p>
            <a:br>
              <a:rPr lang="en-IN" sz="1400" b="1" i="1" dirty="0"/>
            </a:br>
            <a:br>
              <a:rPr lang="en-IN" sz="1400" b="1" i="1" dirty="0"/>
            </a:br>
            <a:r>
              <a:rPr lang="en-IN" sz="1400" b="1" i="1" dirty="0"/>
              <a:t>Trying different parameters other than Grid Search CV.</a:t>
            </a:r>
            <a:br>
              <a:rPr lang="en-IN" sz="1400" dirty="0"/>
            </a:br>
            <a:endParaRPr lang="en-IN" sz="1400" dirty="0"/>
          </a:p>
        </p:txBody>
      </p:sp>
      <p:sp>
        <p:nvSpPr>
          <p:cNvPr id="3" name="Content Placeholder 2">
            <a:extLst>
              <a:ext uri="{FF2B5EF4-FFF2-40B4-BE49-F238E27FC236}">
                <a16:creationId xmlns:a16="http://schemas.microsoft.com/office/drawing/2014/main" id="{07BED625-CC5A-4DF6-BCCD-234067FA1FAD}"/>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53576617-BEB5-4355-961D-94D0437007AD}"/>
              </a:ext>
            </a:extLst>
          </p:cNvPr>
          <p:cNvPicPr>
            <a:picLocks noChangeAspect="1"/>
          </p:cNvPicPr>
          <p:nvPr/>
        </p:nvPicPr>
        <p:blipFill>
          <a:blip r:embed="rId2"/>
          <a:stretch>
            <a:fillRect/>
          </a:stretch>
        </p:blipFill>
        <p:spPr>
          <a:xfrm>
            <a:off x="970514" y="1825625"/>
            <a:ext cx="6010275" cy="1590675"/>
          </a:xfrm>
          <a:prstGeom prst="rect">
            <a:avLst/>
          </a:prstGeom>
          <a:ln>
            <a:solidFill>
              <a:schemeClr val="bg1"/>
            </a:solidFill>
          </a:ln>
        </p:spPr>
      </p:pic>
      <p:sp>
        <p:nvSpPr>
          <p:cNvPr id="5" name="TextBox 4">
            <a:extLst>
              <a:ext uri="{FF2B5EF4-FFF2-40B4-BE49-F238E27FC236}">
                <a16:creationId xmlns:a16="http://schemas.microsoft.com/office/drawing/2014/main" id="{9102F943-CE6E-4127-991A-F936F268C904}"/>
              </a:ext>
            </a:extLst>
          </p:cNvPr>
          <p:cNvSpPr txBox="1"/>
          <p:nvPr/>
        </p:nvSpPr>
        <p:spPr>
          <a:xfrm>
            <a:off x="1020417" y="4147930"/>
            <a:ext cx="7474226" cy="615553"/>
          </a:xfrm>
          <a:prstGeom prst="rect">
            <a:avLst/>
          </a:prstGeom>
          <a:noFill/>
        </p:spPr>
        <p:txBody>
          <a:bodyPr wrap="square" rtlCol="0">
            <a:spAutoFit/>
          </a:bodyPr>
          <a:lstStyle/>
          <a:p>
            <a:r>
              <a:rPr lang="en-IN" sz="1600" b="1" u="sng" dirty="0"/>
              <a:t>Score increased, thereby saving the model</a:t>
            </a:r>
            <a:endParaRPr lang="en-IN" sz="1600" dirty="0"/>
          </a:p>
          <a:p>
            <a:endParaRPr lang="en-IN" dirty="0"/>
          </a:p>
        </p:txBody>
      </p:sp>
    </p:spTree>
    <p:extLst>
      <p:ext uri="{BB962C8B-B14F-4D97-AF65-F5344CB8AC3E}">
        <p14:creationId xmlns:p14="http://schemas.microsoft.com/office/powerpoint/2010/main" val="3318961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75475A-7803-4DF0-A1E3-715917227DAA}"/>
              </a:ext>
            </a:extLst>
          </p:cNvPr>
          <p:cNvSpPr>
            <a:spLocks noGrp="1"/>
          </p:cNvSpPr>
          <p:nvPr>
            <p:ph idx="1"/>
          </p:nvPr>
        </p:nvSpPr>
        <p:spPr/>
        <p:txBody>
          <a:bodyPr/>
          <a:lstStyle/>
          <a:p>
            <a:pPr marL="0" indent="0" algn="ctr">
              <a:buNone/>
            </a:pPr>
            <a:r>
              <a:rPr lang="en-IN" sz="4000" b="1" dirty="0"/>
              <a:t>Conclusion</a:t>
            </a:r>
            <a:endParaRPr lang="en-IN" sz="4000" dirty="0"/>
          </a:p>
          <a:p>
            <a:pPr marL="0" indent="0">
              <a:buNone/>
            </a:pPr>
            <a:endParaRPr lang="en-IN" dirty="0"/>
          </a:p>
        </p:txBody>
      </p:sp>
    </p:spTree>
    <p:extLst>
      <p:ext uri="{BB962C8B-B14F-4D97-AF65-F5344CB8AC3E}">
        <p14:creationId xmlns:p14="http://schemas.microsoft.com/office/powerpoint/2010/main" val="11321499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B7B44-93E7-4402-99A6-5093F781C5BF}"/>
              </a:ext>
            </a:extLst>
          </p:cNvPr>
          <p:cNvSpPr>
            <a:spLocks noGrp="1"/>
          </p:cNvSpPr>
          <p:nvPr>
            <p:ph type="title"/>
          </p:nvPr>
        </p:nvSpPr>
        <p:spPr>
          <a:xfrm>
            <a:off x="838200" y="365125"/>
            <a:ext cx="10515600" cy="1325563"/>
          </a:xfrm>
        </p:spPr>
        <p:txBody>
          <a:bodyPr>
            <a:noAutofit/>
          </a:bodyPr>
          <a:lstStyle/>
          <a:p>
            <a:br>
              <a:rPr lang="en-IN" sz="1400" b="1" u="sng" dirty="0"/>
            </a:br>
            <a:br>
              <a:rPr lang="en-IN" sz="1400" b="1" u="sng" dirty="0"/>
            </a:br>
            <a:br>
              <a:rPr lang="en-IN" sz="1400" b="1" u="sng" dirty="0"/>
            </a:br>
            <a:br>
              <a:rPr lang="en-IN" sz="1400" b="1" u="sng" dirty="0"/>
            </a:br>
            <a:br>
              <a:rPr lang="en-IN" sz="1400" b="1" u="sng" dirty="0"/>
            </a:br>
            <a:br>
              <a:rPr lang="en-IN" sz="1400" b="1" u="sng" dirty="0"/>
            </a:br>
            <a:br>
              <a:rPr lang="en-IN" sz="1400" b="1" u="sng" dirty="0"/>
            </a:br>
            <a:br>
              <a:rPr lang="en-IN" sz="1400" b="1" u="sng" dirty="0"/>
            </a:br>
            <a:br>
              <a:rPr lang="en-IN" sz="1400" b="1" u="sng" dirty="0"/>
            </a:br>
            <a:br>
              <a:rPr lang="en-IN" sz="1400" b="1" u="sng" dirty="0"/>
            </a:br>
            <a:br>
              <a:rPr lang="en-IN" sz="1400" b="1" u="sng" dirty="0"/>
            </a:br>
            <a:br>
              <a:rPr lang="en-IN" sz="1400" b="1" u="sng" dirty="0"/>
            </a:br>
            <a:br>
              <a:rPr lang="en-IN" sz="1400" b="1" u="sng" dirty="0"/>
            </a:br>
            <a:br>
              <a:rPr lang="en-IN" sz="1400" b="1" u="sng" dirty="0"/>
            </a:br>
            <a:br>
              <a:rPr lang="en-IN" sz="1400" b="1" u="sng" dirty="0"/>
            </a:br>
            <a:br>
              <a:rPr lang="en-IN" sz="1400" b="1" u="sng" dirty="0"/>
            </a:br>
            <a:br>
              <a:rPr lang="en-IN" sz="1400" b="1" u="sng" dirty="0"/>
            </a:br>
            <a:br>
              <a:rPr lang="en-IN" sz="1400" b="1" u="sng" dirty="0"/>
            </a:br>
            <a:br>
              <a:rPr lang="en-IN" sz="1400" b="1" u="sng" dirty="0"/>
            </a:br>
            <a:br>
              <a:rPr lang="en-IN" sz="1400" b="1" u="sng" dirty="0"/>
            </a:br>
            <a:br>
              <a:rPr lang="en-IN" sz="1400" b="1" u="sng" dirty="0"/>
            </a:br>
            <a:br>
              <a:rPr lang="en-IN" sz="1400" b="1" u="sng" dirty="0"/>
            </a:br>
            <a:br>
              <a:rPr lang="en-IN" sz="1400" b="1" u="sng" dirty="0"/>
            </a:br>
            <a:r>
              <a:rPr lang="en-IN" sz="1600" b="1" i="1" dirty="0"/>
              <a:t>Key Findings:</a:t>
            </a:r>
            <a:br>
              <a:rPr lang="en-IN" sz="1400" dirty="0"/>
            </a:br>
            <a:r>
              <a:rPr lang="en-IN" sz="1400" b="1" dirty="0"/>
              <a:t> </a:t>
            </a:r>
            <a:br>
              <a:rPr lang="en-IN" sz="1400" dirty="0"/>
            </a:br>
            <a:r>
              <a:rPr lang="en-IN" sz="1400" dirty="0"/>
              <a:t>Going through the data, it can be concluded that the following are the main 25 parameters that influence the price of houses in Australia. With the help of these details Surprise Housing will be able to manipulate the price and enter the Australian market.</a:t>
            </a:r>
            <a:br>
              <a:rPr lang="en-IN" sz="1400" dirty="0"/>
            </a:br>
            <a:r>
              <a:rPr lang="en-IN" sz="1400" dirty="0"/>
              <a:t> </a:t>
            </a:r>
            <a:br>
              <a:rPr lang="en-IN" sz="1400" dirty="0"/>
            </a:br>
            <a:r>
              <a:rPr lang="en-IN" sz="1400" dirty="0"/>
              <a:t>Overall Qual  </a:t>
            </a:r>
            <a:br>
              <a:rPr lang="en-IN" sz="1400" dirty="0"/>
            </a:br>
            <a:r>
              <a:rPr lang="en-IN" sz="1400" dirty="0"/>
              <a:t>Above grade (ground) living area square feet</a:t>
            </a:r>
            <a:br>
              <a:rPr lang="en-IN" sz="1400" dirty="0"/>
            </a:br>
            <a:r>
              <a:rPr lang="en-IN" sz="1400" dirty="0"/>
              <a:t>Garage Cars   </a:t>
            </a:r>
            <a:br>
              <a:rPr lang="en-IN" sz="1400" dirty="0"/>
            </a:br>
            <a:r>
              <a:rPr lang="en-IN" sz="1400" dirty="0"/>
              <a:t>Basement Quality   </a:t>
            </a:r>
            <a:br>
              <a:rPr lang="en-IN" sz="1400" dirty="0"/>
            </a:br>
            <a:r>
              <a:rPr lang="en-IN" sz="1400" dirty="0"/>
              <a:t>Basement Condition </a:t>
            </a:r>
            <a:br>
              <a:rPr lang="en-IN" sz="1400" dirty="0"/>
            </a:br>
            <a:r>
              <a:rPr lang="en-IN" sz="1400" dirty="0"/>
              <a:t>External Quality   </a:t>
            </a:r>
            <a:br>
              <a:rPr lang="en-IN" sz="1400" dirty="0"/>
            </a:br>
            <a:r>
              <a:rPr lang="en-IN" sz="1400" dirty="0" err="1"/>
              <a:t>GarageArea</a:t>
            </a:r>
            <a:r>
              <a:rPr lang="en-IN" sz="1400" dirty="0"/>
              <a:t>   </a:t>
            </a:r>
            <a:br>
              <a:rPr lang="en-IN" sz="1400" dirty="0"/>
            </a:br>
            <a:r>
              <a:rPr lang="en-IN" sz="1400" dirty="0"/>
              <a:t>Total Basement Square feet  </a:t>
            </a:r>
            <a:br>
              <a:rPr lang="en-IN" sz="1400" dirty="0"/>
            </a:br>
            <a:r>
              <a:rPr lang="en-IN" sz="1400" dirty="0"/>
              <a:t>Kitchen Quality   </a:t>
            </a:r>
            <a:br>
              <a:rPr lang="en-IN" sz="1400" dirty="0"/>
            </a:br>
            <a:r>
              <a:rPr lang="en-IN" sz="1400" dirty="0"/>
              <a:t>First Floor </a:t>
            </a:r>
            <a:r>
              <a:rPr lang="en-IN" sz="1400" dirty="0" err="1"/>
              <a:t>Squarefeet</a:t>
            </a:r>
            <a:r>
              <a:rPr lang="en-IN" sz="1400" dirty="0"/>
              <a:t>   </a:t>
            </a:r>
            <a:br>
              <a:rPr lang="en-IN" sz="1400" dirty="0"/>
            </a:br>
            <a:r>
              <a:rPr lang="en-IN" sz="1400" dirty="0"/>
              <a:t>Full Bath   </a:t>
            </a:r>
            <a:br>
              <a:rPr lang="en-IN" sz="1400" dirty="0"/>
            </a:br>
            <a:r>
              <a:rPr lang="en-IN" sz="1400" dirty="0"/>
              <a:t>Garage Finish   </a:t>
            </a:r>
            <a:br>
              <a:rPr lang="en-IN" sz="1400" dirty="0"/>
            </a:br>
            <a:r>
              <a:rPr lang="en-IN" sz="1400" dirty="0"/>
              <a:t>Total rooms above grade (does not include bathrooms)  </a:t>
            </a:r>
            <a:br>
              <a:rPr lang="en-IN" sz="1400" dirty="0"/>
            </a:br>
            <a:r>
              <a:rPr lang="en-IN" sz="1400" dirty="0"/>
              <a:t>Year on which House </a:t>
            </a:r>
            <a:r>
              <a:rPr lang="en-IN" sz="1400" dirty="0" err="1"/>
              <a:t>wasBuilt</a:t>
            </a:r>
            <a:r>
              <a:rPr lang="en-IN" sz="1400" dirty="0"/>
              <a:t>   </a:t>
            </a:r>
            <a:br>
              <a:rPr lang="en-IN" sz="1400" dirty="0"/>
            </a:br>
            <a:r>
              <a:rPr lang="en-IN" sz="1400" dirty="0"/>
              <a:t>Year on which renovation was added  </a:t>
            </a:r>
            <a:br>
              <a:rPr lang="en-IN" sz="1400" dirty="0"/>
            </a:br>
            <a:r>
              <a:rPr lang="en-IN" sz="1400" dirty="0"/>
              <a:t>Masonry veneer area in square feet   </a:t>
            </a:r>
            <a:br>
              <a:rPr lang="en-IN" sz="1400" dirty="0"/>
            </a:br>
            <a:r>
              <a:rPr lang="en-IN" sz="1400" dirty="0"/>
              <a:t>Fire places   </a:t>
            </a:r>
            <a:br>
              <a:rPr lang="en-IN" sz="1400" dirty="0"/>
            </a:br>
            <a:r>
              <a:rPr lang="en-IN" sz="1400" dirty="0"/>
              <a:t>Year on which garage was built  </a:t>
            </a:r>
            <a:br>
              <a:rPr lang="en-IN" sz="1400" dirty="0"/>
            </a:br>
            <a:r>
              <a:rPr lang="en-IN" sz="1400" dirty="0"/>
              <a:t>Heating QC   </a:t>
            </a:r>
            <a:br>
              <a:rPr lang="en-IN" sz="1400" dirty="0"/>
            </a:br>
            <a:r>
              <a:rPr lang="en-IN" sz="1400" dirty="0"/>
              <a:t>Foundation   </a:t>
            </a:r>
            <a:br>
              <a:rPr lang="en-IN" sz="1400" dirty="0"/>
            </a:br>
            <a:r>
              <a:rPr lang="en-IN" sz="1400" dirty="0"/>
              <a:t>Type 1 finished square feet  </a:t>
            </a:r>
            <a:br>
              <a:rPr lang="en-IN" sz="1400" dirty="0"/>
            </a:br>
            <a:r>
              <a:rPr lang="en-IN" sz="1400" dirty="0"/>
              <a:t>Open Porch square feet   </a:t>
            </a:r>
            <a:br>
              <a:rPr lang="en-IN" sz="1400" dirty="0"/>
            </a:br>
            <a:r>
              <a:rPr lang="en-IN" sz="1400" dirty="0"/>
              <a:t>2</a:t>
            </a:r>
            <a:r>
              <a:rPr lang="en-IN" sz="1400" baseline="30000" dirty="0"/>
              <a:t>nd</a:t>
            </a:r>
            <a:r>
              <a:rPr lang="en-IN" sz="1400" dirty="0"/>
              <a:t> </a:t>
            </a:r>
            <a:r>
              <a:rPr lang="en-IN" sz="1400" dirty="0" err="1"/>
              <a:t>Flr</a:t>
            </a:r>
            <a:r>
              <a:rPr lang="en-IN" sz="1400" dirty="0"/>
              <a:t> SF   </a:t>
            </a:r>
            <a:br>
              <a:rPr lang="en-IN" sz="1400" dirty="0"/>
            </a:br>
            <a:r>
              <a:rPr lang="en-IN" sz="1400" dirty="0"/>
              <a:t>Lot Frontage   </a:t>
            </a:r>
            <a:br>
              <a:rPr lang="en-IN" sz="1400" dirty="0"/>
            </a:br>
            <a:r>
              <a:rPr lang="en-IN" sz="1400" dirty="0" err="1"/>
              <a:t>WoodDeck</a:t>
            </a:r>
            <a:r>
              <a:rPr lang="en-IN" sz="1400" dirty="0"/>
              <a:t> SF </a:t>
            </a:r>
            <a:br>
              <a:rPr lang="en-IN" sz="1400" dirty="0"/>
            </a:br>
            <a:endParaRPr lang="en-IN" sz="1400" dirty="0"/>
          </a:p>
        </p:txBody>
      </p:sp>
    </p:spTree>
    <p:extLst>
      <p:ext uri="{BB962C8B-B14F-4D97-AF65-F5344CB8AC3E}">
        <p14:creationId xmlns:p14="http://schemas.microsoft.com/office/powerpoint/2010/main" val="2790013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21F66-813D-47D5-96A5-AB4873B37DB8}"/>
              </a:ext>
            </a:extLst>
          </p:cNvPr>
          <p:cNvSpPr>
            <a:spLocks noGrp="1"/>
          </p:cNvSpPr>
          <p:nvPr>
            <p:ph type="title"/>
          </p:nvPr>
        </p:nvSpPr>
        <p:spPr/>
        <p:txBody>
          <a:bodyPr/>
          <a:lstStyle/>
          <a:p>
            <a:r>
              <a:rPr lang="en-IN" b="1" dirty="0"/>
              <a:t>INTRODUCTION</a:t>
            </a:r>
            <a:r>
              <a:rPr lang="en-IN" dirty="0"/>
              <a:t> </a:t>
            </a:r>
            <a:br>
              <a:rPr lang="en-IN" dirty="0"/>
            </a:br>
            <a:endParaRPr lang="en-IN" dirty="0"/>
          </a:p>
        </p:txBody>
      </p:sp>
      <p:sp>
        <p:nvSpPr>
          <p:cNvPr id="3" name="Content Placeholder 2">
            <a:extLst>
              <a:ext uri="{FF2B5EF4-FFF2-40B4-BE49-F238E27FC236}">
                <a16:creationId xmlns:a16="http://schemas.microsoft.com/office/drawing/2014/main" id="{E0CCB058-2206-4AF1-99D9-C9F9DF29B973}"/>
              </a:ext>
            </a:extLst>
          </p:cNvPr>
          <p:cNvSpPr>
            <a:spLocks noGrp="1"/>
          </p:cNvSpPr>
          <p:nvPr>
            <p:ph idx="1"/>
          </p:nvPr>
        </p:nvSpPr>
        <p:spPr/>
        <p:txBody>
          <a:bodyPr>
            <a:normAutofit fontScale="55000" lnSpcReduction="20000"/>
          </a:bodyPr>
          <a:lstStyle/>
          <a:p>
            <a:pPr marL="0" indent="0">
              <a:buNone/>
            </a:pPr>
            <a:r>
              <a:rPr lang="en-IN" dirty="0"/>
              <a:t>House price prediction can help the developer determine the selling price of a house and can help the customer to arrange the right time to purchase a house. There are three factors that influence the price of a house which include physical conditions, concept and location. Traditional house price prediction is based on cost and sale price comparison lacking of an accepted standard and a certification process. Therefore, the availability of a house price prediction model helps fill up an important information gap and improve the efficiency of the real estate market.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a:t>
            </a:r>
          </a:p>
          <a:p>
            <a:pPr marL="0" indent="0">
              <a:buNone/>
            </a:pPr>
            <a:r>
              <a:rPr lang="en-IN" dirty="0"/>
              <a:t> </a:t>
            </a:r>
          </a:p>
          <a:p>
            <a:pPr marL="0" indent="0">
              <a:buNone/>
            </a:pPr>
            <a:r>
              <a:rPr lang="en-IN" dirty="0"/>
              <a:t>Below is the dataset available from the sale of houses in Australia as a US-based housing company named Surprise Housing has decided to enter the Australian market. The company uses data analytics to purchase houses at a price below their actual values and flip them at a higher price.</a:t>
            </a:r>
          </a:p>
          <a:p>
            <a:pPr marL="0" indent="0">
              <a:buNone/>
            </a:pPr>
            <a:r>
              <a:rPr lang="en-IN" dirty="0"/>
              <a:t> </a:t>
            </a:r>
          </a:p>
          <a:p>
            <a:pPr marL="0" indent="0">
              <a:buNone/>
            </a:pPr>
            <a:r>
              <a:rPr lang="en-IN" dirty="0"/>
              <a:t>The main goal of the project will be to determine the following:</a:t>
            </a:r>
          </a:p>
          <a:p>
            <a:pPr marL="0" indent="0">
              <a:buNone/>
            </a:pPr>
            <a:r>
              <a:rPr lang="en-IN" dirty="0"/>
              <a:t> </a:t>
            </a:r>
          </a:p>
          <a:p>
            <a:pPr lvl="0"/>
            <a:r>
              <a:rPr lang="en-IN" dirty="0"/>
              <a:t>To determine the price of houses in Australia</a:t>
            </a:r>
          </a:p>
          <a:p>
            <a:pPr lvl="0"/>
            <a:r>
              <a:rPr lang="en-IN" dirty="0"/>
              <a:t>To understand the factors that are responsible for the price of a house </a:t>
            </a:r>
          </a:p>
          <a:p>
            <a:endParaRPr lang="en-IN" dirty="0"/>
          </a:p>
        </p:txBody>
      </p:sp>
    </p:spTree>
    <p:extLst>
      <p:ext uri="{BB962C8B-B14F-4D97-AF65-F5344CB8AC3E}">
        <p14:creationId xmlns:p14="http://schemas.microsoft.com/office/powerpoint/2010/main" val="1941595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BE6CC-EF06-425C-B442-15DD45064FBA}"/>
              </a:ext>
            </a:extLst>
          </p:cNvPr>
          <p:cNvSpPr>
            <a:spLocks noGrp="1"/>
          </p:cNvSpPr>
          <p:nvPr>
            <p:ph type="title"/>
          </p:nvPr>
        </p:nvSpPr>
        <p:spPr/>
        <p:txBody>
          <a:bodyPr>
            <a:normAutofit/>
          </a:bodyPr>
          <a:lstStyle/>
          <a:p>
            <a:r>
              <a:rPr lang="en-IN" sz="2800" b="1" dirty="0"/>
              <a:t>Analytical Problem Framing</a:t>
            </a:r>
            <a:br>
              <a:rPr lang="en-IN" sz="2800" dirty="0"/>
            </a:br>
            <a:endParaRPr lang="en-IN" sz="2800" dirty="0"/>
          </a:p>
        </p:txBody>
      </p:sp>
      <p:sp>
        <p:nvSpPr>
          <p:cNvPr id="3" name="Content Placeholder 2">
            <a:extLst>
              <a:ext uri="{FF2B5EF4-FFF2-40B4-BE49-F238E27FC236}">
                <a16:creationId xmlns:a16="http://schemas.microsoft.com/office/drawing/2014/main" id="{56F563A1-9624-481A-90F2-0CCA0BE9EB91}"/>
              </a:ext>
            </a:extLst>
          </p:cNvPr>
          <p:cNvSpPr>
            <a:spLocks noGrp="1"/>
          </p:cNvSpPr>
          <p:nvPr>
            <p:ph idx="1"/>
          </p:nvPr>
        </p:nvSpPr>
        <p:spPr>
          <a:xfrm>
            <a:off x="838200" y="1253331"/>
            <a:ext cx="10515600" cy="4351338"/>
          </a:xfrm>
        </p:spPr>
        <p:txBody>
          <a:bodyPr/>
          <a:lstStyle/>
          <a:p>
            <a:pPr marL="0" indent="0">
              <a:buNone/>
            </a:pPr>
            <a:r>
              <a:rPr lang="en-IN" sz="1400" b="1" dirty="0"/>
              <a:t>Importing of necessary libraries:</a:t>
            </a:r>
            <a:endParaRPr lang="en-IN" sz="1400" dirty="0"/>
          </a:p>
          <a:p>
            <a:pPr marL="0" indent="0">
              <a:buNone/>
            </a:pPr>
            <a:endParaRPr lang="en-IN" b="1" dirty="0"/>
          </a:p>
          <a:p>
            <a:endParaRPr lang="en-IN" b="1" dirty="0"/>
          </a:p>
          <a:p>
            <a:endParaRPr lang="en-IN" b="1" dirty="0"/>
          </a:p>
          <a:p>
            <a:endParaRPr lang="en-IN" b="1" dirty="0"/>
          </a:p>
          <a:p>
            <a:endParaRPr lang="en-IN" b="1" dirty="0"/>
          </a:p>
          <a:p>
            <a:pPr marL="0" indent="0">
              <a:buNone/>
            </a:pPr>
            <a:r>
              <a:rPr lang="en-IN" sz="1400" b="1" dirty="0"/>
              <a:t>Data </a:t>
            </a:r>
            <a:r>
              <a:rPr lang="en-IN" sz="1400" b="1" dirty="0" err="1"/>
              <a:t>Preprocessing</a:t>
            </a:r>
            <a:r>
              <a:rPr lang="en-IN" sz="1400" b="1" dirty="0"/>
              <a:t>/Data Cleaning:</a:t>
            </a:r>
            <a:endParaRPr lang="en-IN" sz="1400" dirty="0"/>
          </a:p>
          <a:p>
            <a:pPr marL="0" indent="0">
              <a:buNone/>
            </a:pPr>
            <a:r>
              <a:rPr lang="en-IN" sz="1400" dirty="0"/>
              <a:t>Both the train and test set has been loaded </a:t>
            </a:r>
          </a:p>
          <a:p>
            <a:endParaRPr lang="en-IN" dirty="0"/>
          </a:p>
        </p:txBody>
      </p:sp>
      <p:pic>
        <p:nvPicPr>
          <p:cNvPr id="4" name="Picture 3">
            <a:extLst>
              <a:ext uri="{FF2B5EF4-FFF2-40B4-BE49-F238E27FC236}">
                <a16:creationId xmlns:a16="http://schemas.microsoft.com/office/drawing/2014/main" id="{B18C403D-D35F-4B8D-BF8B-91CF3EE336F6}"/>
              </a:ext>
            </a:extLst>
          </p:cNvPr>
          <p:cNvPicPr>
            <a:picLocks noChangeAspect="1"/>
          </p:cNvPicPr>
          <p:nvPr/>
        </p:nvPicPr>
        <p:blipFill>
          <a:blip r:embed="rId2"/>
          <a:stretch>
            <a:fillRect/>
          </a:stretch>
        </p:blipFill>
        <p:spPr>
          <a:xfrm>
            <a:off x="970721" y="1690688"/>
            <a:ext cx="3442252" cy="2135363"/>
          </a:xfrm>
          <a:prstGeom prst="rect">
            <a:avLst/>
          </a:prstGeom>
        </p:spPr>
      </p:pic>
      <p:pic>
        <p:nvPicPr>
          <p:cNvPr id="5" name="Picture 4">
            <a:extLst>
              <a:ext uri="{FF2B5EF4-FFF2-40B4-BE49-F238E27FC236}">
                <a16:creationId xmlns:a16="http://schemas.microsoft.com/office/drawing/2014/main" id="{C8F2B3CD-6A6B-43CE-94D7-5335DAE0C66C}"/>
              </a:ext>
            </a:extLst>
          </p:cNvPr>
          <p:cNvPicPr>
            <a:picLocks noChangeAspect="1"/>
          </p:cNvPicPr>
          <p:nvPr/>
        </p:nvPicPr>
        <p:blipFill>
          <a:blip r:embed="rId3"/>
          <a:stretch>
            <a:fillRect/>
          </a:stretch>
        </p:blipFill>
        <p:spPr>
          <a:xfrm>
            <a:off x="380586" y="4686954"/>
            <a:ext cx="6802091" cy="1805921"/>
          </a:xfrm>
          <a:prstGeom prst="rect">
            <a:avLst/>
          </a:prstGeom>
        </p:spPr>
      </p:pic>
    </p:spTree>
    <p:extLst>
      <p:ext uri="{BB962C8B-B14F-4D97-AF65-F5344CB8AC3E}">
        <p14:creationId xmlns:p14="http://schemas.microsoft.com/office/powerpoint/2010/main" val="2151062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1F768-7DD2-4815-9DF9-6AECC9E49E56}"/>
              </a:ext>
            </a:extLst>
          </p:cNvPr>
          <p:cNvSpPr>
            <a:spLocks noGrp="1"/>
          </p:cNvSpPr>
          <p:nvPr>
            <p:ph type="title"/>
          </p:nvPr>
        </p:nvSpPr>
        <p:spPr/>
        <p:txBody>
          <a:bodyPr>
            <a:normAutofit/>
          </a:bodyPr>
          <a:lstStyle/>
          <a:p>
            <a:r>
              <a:rPr lang="en-IN" sz="1400" b="1" dirty="0"/>
              <a:t>Going through the columns of both the data:</a:t>
            </a:r>
            <a:br>
              <a:rPr lang="en-IN" sz="1400" b="1" dirty="0"/>
            </a:br>
            <a:br>
              <a:rPr lang="en-IN" sz="1400" dirty="0"/>
            </a:br>
            <a:endParaRPr lang="en-IN" sz="1400" dirty="0"/>
          </a:p>
        </p:txBody>
      </p:sp>
      <p:pic>
        <p:nvPicPr>
          <p:cNvPr id="4" name="Picture 3">
            <a:extLst>
              <a:ext uri="{FF2B5EF4-FFF2-40B4-BE49-F238E27FC236}">
                <a16:creationId xmlns:a16="http://schemas.microsoft.com/office/drawing/2014/main" id="{C32E099E-D58C-495A-9092-CF378B2C5EFD}"/>
              </a:ext>
            </a:extLst>
          </p:cNvPr>
          <p:cNvPicPr>
            <a:picLocks noChangeAspect="1"/>
          </p:cNvPicPr>
          <p:nvPr/>
        </p:nvPicPr>
        <p:blipFill>
          <a:blip r:embed="rId2"/>
          <a:stretch>
            <a:fillRect/>
          </a:stretch>
        </p:blipFill>
        <p:spPr>
          <a:xfrm>
            <a:off x="617675" y="1027906"/>
            <a:ext cx="3800475" cy="2286000"/>
          </a:xfrm>
          <a:prstGeom prst="rect">
            <a:avLst/>
          </a:prstGeom>
        </p:spPr>
      </p:pic>
      <p:pic>
        <p:nvPicPr>
          <p:cNvPr id="5" name="Picture 4">
            <a:extLst>
              <a:ext uri="{FF2B5EF4-FFF2-40B4-BE49-F238E27FC236}">
                <a16:creationId xmlns:a16="http://schemas.microsoft.com/office/drawing/2014/main" id="{1F53C045-0178-4D73-9B3D-1CDEE662683E}"/>
              </a:ext>
            </a:extLst>
          </p:cNvPr>
          <p:cNvPicPr>
            <a:picLocks noChangeAspect="1"/>
          </p:cNvPicPr>
          <p:nvPr/>
        </p:nvPicPr>
        <p:blipFill>
          <a:blip r:embed="rId3"/>
          <a:stretch>
            <a:fillRect/>
          </a:stretch>
        </p:blipFill>
        <p:spPr>
          <a:xfrm>
            <a:off x="470037" y="3429000"/>
            <a:ext cx="4095750" cy="3143250"/>
          </a:xfrm>
          <a:prstGeom prst="rect">
            <a:avLst/>
          </a:prstGeom>
        </p:spPr>
      </p:pic>
    </p:spTree>
    <p:extLst>
      <p:ext uri="{BB962C8B-B14F-4D97-AF65-F5344CB8AC3E}">
        <p14:creationId xmlns:p14="http://schemas.microsoft.com/office/powerpoint/2010/main" val="695887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099FF-6A3C-44FF-A5E4-17F1AFD55FB5}"/>
              </a:ext>
            </a:extLst>
          </p:cNvPr>
          <p:cNvSpPr>
            <a:spLocks noGrp="1"/>
          </p:cNvSpPr>
          <p:nvPr>
            <p:ph type="title"/>
          </p:nvPr>
        </p:nvSpPr>
        <p:spPr/>
        <p:txBody>
          <a:bodyPr>
            <a:normAutofit fontScale="90000"/>
          </a:bodyPr>
          <a:lstStyle/>
          <a:p>
            <a:r>
              <a:rPr lang="en-IN" sz="1600" b="1" dirty="0"/>
              <a:t>Checking the null values from Train and Test data:</a:t>
            </a:r>
            <a:br>
              <a:rPr lang="en-IN" sz="1600" b="1" dirty="0"/>
            </a:br>
            <a:br>
              <a:rPr lang="en-IN" dirty="0"/>
            </a:br>
            <a:endParaRPr lang="en-IN" dirty="0"/>
          </a:p>
        </p:txBody>
      </p:sp>
      <p:pic>
        <p:nvPicPr>
          <p:cNvPr id="4" name="Picture 3">
            <a:extLst>
              <a:ext uri="{FF2B5EF4-FFF2-40B4-BE49-F238E27FC236}">
                <a16:creationId xmlns:a16="http://schemas.microsoft.com/office/drawing/2014/main" id="{8E122CF8-4F31-4021-8B34-1615A9378929}"/>
              </a:ext>
            </a:extLst>
          </p:cNvPr>
          <p:cNvPicPr>
            <a:picLocks noChangeAspect="1"/>
          </p:cNvPicPr>
          <p:nvPr/>
        </p:nvPicPr>
        <p:blipFill>
          <a:blip r:embed="rId2"/>
          <a:stretch>
            <a:fillRect/>
          </a:stretch>
        </p:blipFill>
        <p:spPr>
          <a:xfrm>
            <a:off x="564667" y="1027905"/>
            <a:ext cx="3198950" cy="1775901"/>
          </a:xfrm>
          <a:prstGeom prst="rect">
            <a:avLst/>
          </a:prstGeom>
        </p:spPr>
      </p:pic>
      <p:pic>
        <p:nvPicPr>
          <p:cNvPr id="5" name="Picture 4">
            <a:extLst>
              <a:ext uri="{FF2B5EF4-FFF2-40B4-BE49-F238E27FC236}">
                <a16:creationId xmlns:a16="http://schemas.microsoft.com/office/drawing/2014/main" id="{7BEA2A9B-C29F-4CA9-98A4-E3DF3DE56ACE}"/>
              </a:ext>
            </a:extLst>
          </p:cNvPr>
          <p:cNvPicPr>
            <a:picLocks noChangeAspect="1"/>
          </p:cNvPicPr>
          <p:nvPr/>
        </p:nvPicPr>
        <p:blipFill>
          <a:blip r:embed="rId3"/>
          <a:stretch>
            <a:fillRect/>
          </a:stretch>
        </p:blipFill>
        <p:spPr>
          <a:xfrm>
            <a:off x="3138799" y="1019970"/>
            <a:ext cx="1933575" cy="4810125"/>
          </a:xfrm>
          <a:prstGeom prst="rect">
            <a:avLst/>
          </a:prstGeom>
        </p:spPr>
      </p:pic>
      <p:pic>
        <p:nvPicPr>
          <p:cNvPr id="6" name="Picture 5">
            <a:extLst>
              <a:ext uri="{FF2B5EF4-FFF2-40B4-BE49-F238E27FC236}">
                <a16:creationId xmlns:a16="http://schemas.microsoft.com/office/drawing/2014/main" id="{3866BD7A-DDC5-4BED-ACA8-41A31D8E2507}"/>
              </a:ext>
            </a:extLst>
          </p:cNvPr>
          <p:cNvPicPr>
            <a:picLocks noChangeAspect="1"/>
          </p:cNvPicPr>
          <p:nvPr/>
        </p:nvPicPr>
        <p:blipFill>
          <a:blip r:embed="rId4"/>
          <a:stretch>
            <a:fillRect/>
          </a:stretch>
        </p:blipFill>
        <p:spPr>
          <a:xfrm>
            <a:off x="549447" y="2728468"/>
            <a:ext cx="1581150" cy="1533525"/>
          </a:xfrm>
          <a:prstGeom prst="rect">
            <a:avLst/>
          </a:prstGeom>
        </p:spPr>
      </p:pic>
    </p:spTree>
    <p:extLst>
      <p:ext uri="{BB962C8B-B14F-4D97-AF65-F5344CB8AC3E}">
        <p14:creationId xmlns:p14="http://schemas.microsoft.com/office/powerpoint/2010/main" val="2028491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76061-AB38-44D2-8955-F526984F543C}"/>
              </a:ext>
            </a:extLst>
          </p:cNvPr>
          <p:cNvSpPr>
            <a:spLocks noGrp="1"/>
          </p:cNvSpPr>
          <p:nvPr>
            <p:ph type="title"/>
          </p:nvPr>
        </p:nvSpPr>
        <p:spPr>
          <a:xfrm>
            <a:off x="92765" y="397565"/>
            <a:ext cx="11261035" cy="1293123"/>
          </a:xfrm>
        </p:spPr>
        <p:txBody>
          <a:bodyPr>
            <a:normAutofit fontScale="90000"/>
          </a:bodyPr>
          <a:lstStyle/>
          <a:p>
            <a:r>
              <a:rPr lang="en-IN" sz="1600" b="1" dirty="0"/>
              <a:t>Dropping the null values as well as filling up the null values:</a:t>
            </a:r>
            <a:br>
              <a:rPr lang="en-IN" sz="1600" b="1" dirty="0"/>
            </a:br>
            <a:br>
              <a:rPr lang="en-IN" dirty="0"/>
            </a:br>
            <a:endParaRPr lang="en-IN" dirty="0"/>
          </a:p>
        </p:txBody>
      </p:sp>
      <p:sp>
        <p:nvSpPr>
          <p:cNvPr id="3" name="Content Placeholder 2">
            <a:extLst>
              <a:ext uri="{FF2B5EF4-FFF2-40B4-BE49-F238E27FC236}">
                <a16:creationId xmlns:a16="http://schemas.microsoft.com/office/drawing/2014/main" id="{980A31C8-AF21-4CFA-82F0-046093CCBD6C}"/>
              </a:ext>
            </a:extLst>
          </p:cNvPr>
          <p:cNvSpPr>
            <a:spLocks noGrp="1"/>
          </p:cNvSpPr>
          <p:nvPr>
            <p:ph idx="1"/>
          </p:nvPr>
        </p:nvSpPr>
        <p:spPr>
          <a:xfrm>
            <a:off x="92765" y="1690688"/>
            <a:ext cx="11261035" cy="4486275"/>
          </a:xfrm>
        </p:spPr>
        <p:txBody>
          <a:bodyPr/>
          <a:lstStyle/>
          <a:p>
            <a:pPr marL="0" indent="0">
              <a:buNone/>
            </a:pPr>
            <a:r>
              <a:rPr lang="en-IN" sz="1400" b="1" dirty="0"/>
              <a:t>Data Imputation:</a:t>
            </a:r>
          </a:p>
          <a:p>
            <a:pPr marL="0" indent="0">
              <a:buNone/>
            </a:pPr>
            <a:endParaRPr lang="en-IN" sz="1400" dirty="0"/>
          </a:p>
          <a:p>
            <a:r>
              <a:rPr lang="en-IN" b="1" dirty="0"/>
              <a:t>Data Imputation:</a:t>
            </a:r>
          </a:p>
          <a:p>
            <a:endParaRPr lang="en-IN" dirty="0"/>
          </a:p>
        </p:txBody>
      </p:sp>
      <p:pic>
        <p:nvPicPr>
          <p:cNvPr id="4" name="Picture 3">
            <a:extLst>
              <a:ext uri="{FF2B5EF4-FFF2-40B4-BE49-F238E27FC236}">
                <a16:creationId xmlns:a16="http://schemas.microsoft.com/office/drawing/2014/main" id="{B82F2B01-801D-4D52-815D-D8A94451E326}"/>
              </a:ext>
            </a:extLst>
          </p:cNvPr>
          <p:cNvPicPr>
            <a:picLocks noChangeAspect="1"/>
          </p:cNvPicPr>
          <p:nvPr/>
        </p:nvPicPr>
        <p:blipFill>
          <a:blip r:embed="rId2"/>
          <a:stretch>
            <a:fillRect/>
          </a:stretch>
        </p:blipFill>
        <p:spPr>
          <a:xfrm>
            <a:off x="568186" y="872332"/>
            <a:ext cx="6091525" cy="664920"/>
          </a:xfrm>
          <a:prstGeom prst="rect">
            <a:avLst/>
          </a:prstGeom>
        </p:spPr>
      </p:pic>
      <p:pic>
        <p:nvPicPr>
          <p:cNvPr id="5" name="Picture 4">
            <a:extLst>
              <a:ext uri="{FF2B5EF4-FFF2-40B4-BE49-F238E27FC236}">
                <a16:creationId xmlns:a16="http://schemas.microsoft.com/office/drawing/2014/main" id="{9C5BB9A6-C655-4ED6-87B4-37B7B01BB923}"/>
              </a:ext>
            </a:extLst>
          </p:cNvPr>
          <p:cNvPicPr>
            <a:picLocks noChangeAspect="1"/>
          </p:cNvPicPr>
          <p:nvPr/>
        </p:nvPicPr>
        <p:blipFill>
          <a:blip r:embed="rId3"/>
          <a:stretch>
            <a:fillRect/>
          </a:stretch>
        </p:blipFill>
        <p:spPr>
          <a:xfrm>
            <a:off x="314325" y="2369862"/>
            <a:ext cx="5463623" cy="1692781"/>
          </a:xfrm>
          <a:prstGeom prst="rect">
            <a:avLst/>
          </a:prstGeom>
        </p:spPr>
      </p:pic>
      <p:sp>
        <p:nvSpPr>
          <p:cNvPr id="8" name="TextBox 7">
            <a:extLst>
              <a:ext uri="{FF2B5EF4-FFF2-40B4-BE49-F238E27FC236}">
                <a16:creationId xmlns:a16="http://schemas.microsoft.com/office/drawing/2014/main" id="{2EC5C438-3154-4739-A29F-92D6752E5DD2}"/>
              </a:ext>
            </a:extLst>
          </p:cNvPr>
          <p:cNvSpPr txBox="1"/>
          <p:nvPr/>
        </p:nvSpPr>
        <p:spPr>
          <a:xfrm>
            <a:off x="314325" y="4359965"/>
            <a:ext cx="3992632" cy="1015663"/>
          </a:xfrm>
          <a:prstGeom prst="rect">
            <a:avLst/>
          </a:prstGeom>
          <a:noFill/>
        </p:spPr>
        <p:txBody>
          <a:bodyPr wrap="square" rtlCol="0">
            <a:spAutoFit/>
          </a:bodyPr>
          <a:lstStyle/>
          <a:p>
            <a:r>
              <a:rPr lang="en-IN" sz="1400" b="1" dirty="0"/>
              <a:t>Encoding the object data types:</a:t>
            </a:r>
          </a:p>
          <a:p>
            <a:endParaRPr lang="en-US" sz="1400" b="1" dirty="0"/>
          </a:p>
          <a:p>
            <a:endParaRPr lang="en-IN" sz="1400" dirty="0"/>
          </a:p>
          <a:p>
            <a:endParaRPr lang="en-IN" dirty="0"/>
          </a:p>
        </p:txBody>
      </p:sp>
      <p:pic>
        <p:nvPicPr>
          <p:cNvPr id="9" name="Picture 8">
            <a:extLst>
              <a:ext uri="{FF2B5EF4-FFF2-40B4-BE49-F238E27FC236}">
                <a16:creationId xmlns:a16="http://schemas.microsoft.com/office/drawing/2014/main" id="{4C8F75CC-2FF6-43C6-A674-68F1EEA58DD4}"/>
              </a:ext>
            </a:extLst>
          </p:cNvPr>
          <p:cNvPicPr>
            <a:picLocks noChangeAspect="1"/>
          </p:cNvPicPr>
          <p:nvPr/>
        </p:nvPicPr>
        <p:blipFill>
          <a:blip r:embed="rId4"/>
          <a:stretch>
            <a:fillRect/>
          </a:stretch>
        </p:blipFill>
        <p:spPr>
          <a:xfrm>
            <a:off x="92765" y="5042693"/>
            <a:ext cx="6267450" cy="942975"/>
          </a:xfrm>
          <a:prstGeom prst="rect">
            <a:avLst/>
          </a:prstGeom>
        </p:spPr>
      </p:pic>
    </p:spTree>
    <p:extLst>
      <p:ext uri="{BB962C8B-B14F-4D97-AF65-F5344CB8AC3E}">
        <p14:creationId xmlns:p14="http://schemas.microsoft.com/office/powerpoint/2010/main" val="564781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29F8C-A8BC-44A4-A8B8-BB58EB15927B}"/>
              </a:ext>
            </a:extLst>
          </p:cNvPr>
          <p:cNvSpPr>
            <a:spLocks noGrp="1"/>
          </p:cNvSpPr>
          <p:nvPr>
            <p:ph type="title"/>
          </p:nvPr>
        </p:nvSpPr>
        <p:spPr/>
        <p:txBody>
          <a:bodyPr>
            <a:normAutofit fontScale="90000"/>
          </a:bodyPr>
          <a:lstStyle/>
          <a:p>
            <a:br>
              <a:rPr lang="en-IN" sz="1400" b="1" dirty="0"/>
            </a:br>
            <a:br>
              <a:rPr lang="en-IN" sz="1400" b="1" dirty="0"/>
            </a:br>
            <a:br>
              <a:rPr lang="en-IN" sz="1400" b="1" dirty="0"/>
            </a:br>
            <a:br>
              <a:rPr lang="en-IN" sz="1400" b="1" dirty="0"/>
            </a:br>
            <a:br>
              <a:rPr lang="en-IN" sz="1400" b="1" dirty="0"/>
            </a:br>
            <a:r>
              <a:rPr lang="en-IN" sz="1400" b="1" dirty="0"/>
              <a:t> </a:t>
            </a:r>
            <a:br>
              <a:rPr lang="en-IN" sz="1400" b="1" dirty="0"/>
            </a:br>
            <a:br>
              <a:rPr lang="en-IN" sz="1400" b="1" dirty="0"/>
            </a:br>
            <a:br>
              <a:rPr lang="en-IN" sz="1400" b="1" dirty="0"/>
            </a:br>
            <a:br>
              <a:rPr lang="en-IN" sz="1400" b="1" dirty="0"/>
            </a:br>
            <a:br>
              <a:rPr lang="en-IN" sz="1400" b="1" dirty="0"/>
            </a:br>
            <a:br>
              <a:rPr lang="en-IN" sz="1400" b="1" dirty="0"/>
            </a:br>
            <a:br>
              <a:rPr lang="en-IN" sz="1400" b="1" dirty="0"/>
            </a:br>
            <a:br>
              <a:rPr lang="en-IN" sz="1400" b="1" dirty="0"/>
            </a:br>
            <a:br>
              <a:rPr lang="en-IN" sz="1400" b="1" dirty="0"/>
            </a:br>
            <a:br>
              <a:rPr lang="en-IN" sz="1400" b="1" dirty="0"/>
            </a:br>
            <a:br>
              <a:rPr lang="en-IN" sz="1400" b="1" dirty="0"/>
            </a:br>
            <a:br>
              <a:rPr lang="en-IN" sz="1400" b="1" dirty="0"/>
            </a:br>
            <a:br>
              <a:rPr lang="en-IN" sz="1400" b="1" dirty="0"/>
            </a:br>
            <a:r>
              <a:rPr lang="en-IN" sz="1400" b="1" dirty="0"/>
              <a:t>Selecting K Best feature selection method:</a:t>
            </a:r>
            <a:br>
              <a:rPr lang="en-IN" sz="1400" b="1" dirty="0"/>
            </a:br>
            <a:br>
              <a:rPr lang="en-IN" sz="1400" b="1" dirty="0"/>
            </a:br>
            <a:br>
              <a:rPr lang="en-IN" sz="1400" b="1" dirty="0"/>
            </a:br>
            <a:r>
              <a:rPr lang="en-IN" sz="1600" dirty="0"/>
              <a:t>As we had 81 columns hence it was difficult to train the model with all the 80 features. Therefore K Best feature selection method has been utilised in order to get the best 25 features in comparison to 80.</a:t>
            </a:r>
            <a:br>
              <a:rPr lang="en-IN" sz="2000" dirty="0"/>
            </a:br>
            <a:br>
              <a:rPr lang="en-IN" dirty="0"/>
            </a:br>
            <a:endParaRPr lang="en-IN" dirty="0"/>
          </a:p>
        </p:txBody>
      </p:sp>
      <p:pic>
        <p:nvPicPr>
          <p:cNvPr id="6" name="Content Placeholder 5">
            <a:extLst>
              <a:ext uri="{FF2B5EF4-FFF2-40B4-BE49-F238E27FC236}">
                <a16:creationId xmlns:a16="http://schemas.microsoft.com/office/drawing/2014/main" id="{804AC5E3-B34C-4280-A8C0-7DF9D46C7352}"/>
              </a:ext>
            </a:extLst>
          </p:cNvPr>
          <p:cNvPicPr>
            <a:picLocks noGrp="1" noChangeAspect="1"/>
          </p:cNvPicPr>
          <p:nvPr>
            <p:ph idx="1"/>
          </p:nvPr>
        </p:nvPicPr>
        <p:blipFill>
          <a:blip r:embed="rId2"/>
          <a:stretch>
            <a:fillRect/>
          </a:stretch>
        </p:blipFill>
        <p:spPr>
          <a:xfrm>
            <a:off x="1036361" y="3429000"/>
            <a:ext cx="6143625" cy="1114425"/>
          </a:xfrm>
          <a:prstGeom prst="rect">
            <a:avLst/>
          </a:prstGeom>
        </p:spPr>
      </p:pic>
    </p:spTree>
    <p:extLst>
      <p:ext uri="{BB962C8B-B14F-4D97-AF65-F5344CB8AC3E}">
        <p14:creationId xmlns:p14="http://schemas.microsoft.com/office/powerpoint/2010/main" val="1819962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191EF-726C-4C65-8F07-5B52F667FA6D}"/>
              </a:ext>
            </a:extLst>
          </p:cNvPr>
          <p:cNvSpPr>
            <a:spLocks noGrp="1"/>
          </p:cNvSpPr>
          <p:nvPr>
            <p:ph type="title"/>
          </p:nvPr>
        </p:nvSpPr>
        <p:spPr/>
        <p:txBody>
          <a:bodyPr>
            <a:normAutofit fontScale="90000"/>
          </a:bodyPr>
          <a:lstStyle/>
          <a:p>
            <a:r>
              <a:rPr lang="en-IN" sz="1400" b="1" dirty="0"/>
              <a:t>Checking the scores:</a:t>
            </a:r>
            <a:br>
              <a:rPr lang="en-IN" sz="1400" b="1" dirty="0"/>
            </a:br>
            <a:br>
              <a:rPr lang="en-IN" dirty="0"/>
            </a:br>
            <a:endParaRPr lang="en-IN" dirty="0"/>
          </a:p>
        </p:txBody>
      </p:sp>
      <p:sp>
        <p:nvSpPr>
          <p:cNvPr id="3" name="Content Placeholder 2">
            <a:extLst>
              <a:ext uri="{FF2B5EF4-FFF2-40B4-BE49-F238E27FC236}">
                <a16:creationId xmlns:a16="http://schemas.microsoft.com/office/drawing/2014/main" id="{D91EDF8A-819F-4B01-8B24-2E3074C0144F}"/>
              </a:ext>
            </a:extLst>
          </p:cNvPr>
          <p:cNvSpPr>
            <a:spLocks noGrp="1"/>
          </p:cNvSpPr>
          <p:nvPr>
            <p:ph idx="1"/>
          </p:nvPr>
        </p:nvSpPr>
        <p:spPr/>
        <p:txBody>
          <a:bodyPr/>
          <a:lstStyle/>
          <a:p>
            <a:endParaRPr lang="en-US" dirty="0"/>
          </a:p>
          <a:p>
            <a:endParaRPr lang="en-US" dirty="0"/>
          </a:p>
          <a:p>
            <a:endParaRPr lang="en-US" dirty="0"/>
          </a:p>
          <a:p>
            <a:endParaRPr lang="en-US" dirty="0"/>
          </a:p>
          <a:p>
            <a:pPr marL="0" indent="0">
              <a:buNone/>
            </a:pPr>
            <a:r>
              <a:rPr lang="en-US" sz="1400" dirty="0"/>
              <a:t>N</a:t>
            </a:r>
            <a:r>
              <a:rPr lang="en-IN" sz="1400" dirty="0"/>
              <a:t>ow we received 25 best features</a:t>
            </a:r>
          </a:p>
          <a:p>
            <a:pPr marL="0" indent="0">
              <a:buNone/>
            </a:pPr>
            <a:r>
              <a:rPr lang="en-IN" sz="1400" b="1" dirty="0"/>
              <a:t>Checking Data Skewness :</a:t>
            </a:r>
          </a:p>
          <a:p>
            <a:pPr marL="0" indent="0">
              <a:buNone/>
            </a:pPr>
            <a:endParaRPr lang="en-IN" sz="1400" dirty="0"/>
          </a:p>
          <a:p>
            <a:pPr marL="0" indent="0">
              <a:buNone/>
            </a:pPr>
            <a:endParaRPr lang="en-IN" sz="1400" dirty="0"/>
          </a:p>
        </p:txBody>
      </p:sp>
      <p:pic>
        <p:nvPicPr>
          <p:cNvPr id="4" name="Picture 3">
            <a:extLst>
              <a:ext uri="{FF2B5EF4-FFF2-40B4-BE49-F238E27FC236}">
                <a16:creationId xmlns:a16="http://schemas.microsoft.com/office/drawing/2014/main" id="{4D4374F5-0818-419E-B4EE-1D7A297A8B92}"/>
              </a:ext>
            </a:extLst>
          </p:cNvPr>
          <p:cNvPicPr>
            <a:picLocks noChangeAspect="1"/>
          </p:cNvPicPr>
          <p:nvPr/>
        </p:nvPicPr>
        <p:blipFill>
          <a:blip r:embed="rId2"/>
          <a:stretch>
            <a:fillRect/>
          </a:stretch>
        </p:blipFill>
        <p:spPr>
          <a:xfrm>
            <a:off x="395909" y="776908"/>
            <a:ext cx="4191000" cy="2971800"/>
          </a:xfrm>
          <a:prstGeom prst="rect">
            <a:avLst/>
          </a:prstGeom>
        </p:spPr>
      </p:pic>
      <p:pic>
        <p:nvPicPr>
          <p:cNvPr id="5" name="Picture 4">
            <a:extLst>
              <a:ext uri="{FF2B5EF4-FFF2-40B4-BE49-F238E27FC236}">
                <a16:creationId xmlns:a16="http://schemas.microsoft.com/office/drawing/2014/main" id="{426EE428-4434-49BA-892C-CD0C99625639}"/>
              </a:ext>
            </a:extLst>
          </p:cNvPr>
          <p:cNvPicPr>
            <a:picLocks noChangeAspect="1"/>
          </p:cNvPicPr>
          <p:nvPr/>
        </p:nvPicPr>
        <p:blipFill>
          <a:blip r:embed="rId3"/>
          <a:stretch>
            <a:fillRect/>
          </a:stretch>
        </p:blipFill>
        <p:spPr>
          <a:xfrm>
            <a:off x="395909" y="4438865"/>
            <a:ext cx="5946912" cy="2054010"/>
          </a:xfrm>
          <a:prstGeom prst="rect">
            <a:avLst/>
          </a:prstGeom>
        </p:spPr>
      </p:pic>
    </p:spTree>
    <p:extLst>
      <p:ext uri="{BB962C8B-B14F-4D97-AF65-F5344CB8AC3E}">
        <p14:creationId xmlns:p14="http://schemas.microsoft.com/office/powerpoint/2010/main" val="1370311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346</Words>
  <Application>Microsoft Office PowerPoint</Application>
  <PresentationFormat>Widescreen</PresentationFormat>
  <Paragraphs>67</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NAME OF THE PROJECT    Housing Price Prediction </vt:lpstr>
      <vt:lpstr>Acknowledgement: </vt:lpstr>
      <vt:lpstr>INTRODUCTION  </vt:lpstr>
      <vt:lpstr>Analytical Problem Framing </vt:lpstr>
      <vt:lpstr>Going through the columns of both the data:  </vt:lpstr>
      <vt:lpstr>Checking the null values from Train and Test data:  </vt:lpstr>
      <vt:lpstr>Dropping the null values as well as filling up the null values:  </vt:lpstr>
      <vt:lpstr>                   Selecting K Best feature selection method:   As we had 81 columns hence it was difficult to train the model with all the 80 features. Therefore K Best feature selection method has been utilised in order to get the best 25 features in comparison to 80.  </vt:lpstr>
      <vt:lpstr>Checking the scores:  </vt:lpstr>
      <vt:lpstr>Skewness Score: </vt:lpstr>
      <vt:lpstr>     Checking Multicollinearity:  1. Heat Map:  </vt:lpstr>
      <vt:lpstr>From the heat map it can be observed that basement quality and basement condition has 100 % multicollinearity issue. Therefore it needs to be dropped, lets check via another metric that is VIF.  2) VIF   </vt:lpstr>
      <vt:lpstr>                As concluded from the heat map above, Basement Quality and basement condition has 100 % multicollinearity issue. Along with that first floor square feet, second floor squarefeet as well as Ground level above squarefeet also has multicollinearity issue.   It can be said be Ground level above squarefeet is the same data as first floor square feet, second floor squarefeet.   Therefore Basement Quality, first floor square feet and second floor squarefeet are dropped off in the train and test data. </vt:lpstr>
      <vt:lpstr>Checking the final VIF Score: </vt:lpstr>
      <vt:lpstr>Detecting Outliers:  Zscore method has been applied to remove the outliers in the data. </vt:lpstr>
      <vt:lpstr>Outliers has been removed and values without outliers have been stored in a different variable.   </vt:lpstr>
      <vt:lpstr>    Model/s Development and Evaluation    </vt:lpstr>
      <vt:lpstr>Linear Regression: 83.66% </vt:lpstr>
      <vt:lpstr>Random Forest Regressor:85.52% </vt:lpstr>
      <vt:lpstr>    After getting the r squared scores for all the models, it needs to be checked whether any one of them are overfitted, hence cross validation technique has been used.  Cross Validation for LR:    </vt:lpstr>
      <vt:lpstr>As none of the models are overfitted, and based on the r squared score and cross validation scores, Gradient Boosting Regressor model is best for this dataset. </vt:lpstr>
      <vt:lpstr>Hypertuning Parameter: As gradient boosting has been termed as the best model for this dataset. Lets try to tune the parameters to see if the score can be increased. Trying first with best parameter by Grid Search CV method: </vt:lpstr>
      <vt:lpstr>  Trying different parameters other than Grid Search CV. </vt:lpstr>
      <vt:lpstr>PowerPoint Presentation</vt:lpstr>
      <vt:lpstr>                       Key Findings:   Going through the data, it can be concluded that the following are the main 25 parameters that influence the price of houses in Australia. With the help of these details Surprise Housing will be able to manipulate the price and enter the Australian market.   Overall Qual   Above grade (ground) living area square feet Garage Cars    Basement Quality    Basement Condition  External Quality    GarageArea    Total Basement Square feet   Kitchen Quality    First Floor Squarefeet    Full Bath    Garage Finish    Total rooms above grade (does not include bathrooms)   Year on which House wasBuilt    Year on which renovation was added   Masonry veneer area in square feet    Fire places    Year on which garage was built   Heating QC    Foundation    Type 1 finished square feet   Open Porch square feet    2nd Flr SF    Lot Frontage    WoodDeck SF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THE PROJECT    Housing Price Prediction</dc:title>
  <dc:creator>maitraa23@gmail.com</dc:creator>
  <cp:lastModifiedBy>maitraa23@gmail.com</cp:lastModifiedBy>
  <cp:revision>8</cp:revision>
  <dcterms:created xsi:type="dcterms:W3CDTF">2022-08-08T03:49:43Z</dcterms:created>
  <dcterms:modified xsi:type="dcterms:W3CDTF">2022-08-08T05:05:38Z</dcterms:modified>
</cp:coreProperties>
</file>