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66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4D15A-11E3-4067-B477-5C2750D903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5A4708-2BDA-416B-8ADE-A8C14C1D07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46B53C-38AF-4EB4-AE7D-F37E74040B58}"/>
              </a:ext>
            </a:extLst>
          </p:cNvPr>
          <p:cNvSpPr>
            <a:spLocks noGrp="1"/>
          </p:cNvSpPr>
          <p:nvPr>
            <p:ph type="dt" sz="half" idx="10"/>
          </p:nvPr>
        </p:nvSpPr>
        <p:spPr/>
        <p:txBody>
          <a:bodyPr/>
          <a:lstStyle/>
          <a:p>
            <a:fld id="{AC494758-94DB-47DF-B70E-6A9663392659}" type="datetimeFigureOut">
              <a:rPr lang="en-IN" smtClean="0"/>
              <a:t>29-07-2022</a:t>
            </a:fld>
            <a:endParaRPr lang="en-IN"/>
          </a:p>
        </p:txBody>
      </p:sp>
      <p:sp>
        <p:nvSpPr>
          <p:cNvPr id="5" name="Footer Placeholder 4">
            <a:extLst>
              <a:ext uri="{FF2B5EF4-FFF2-40B4-BE49-F238E27FC236}">
                <a16:creationId xmlns:a16="http://schemas.microsoft.com/office/drawing/2014/main" id="{18E8F6A4-4614-4E8C-87F3-08B0119345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D7C7B9-BFF0-42DE-8EDD-585888AB5AA3}"/>
              </a:ext>
            </a:extLst>
          </p:cNvPr>
          <p:cNvSpPr>
            <a:spLocks noGrp="1"/>
          </p:cNvSpPr>
          <p:nvPr>
            <p:ph type="sldNum" sz="quarter" idx="12"/>
          </p:nvPr>
        </p:nvSpPr>
        <p:spPr/>
        <p:txBody>
          <a:bodyPr/>
          <a:lstStyle/>
          <a:p>
            <a:fld id="{29E1C2BF-6994-4126-9327-50DD1D413DAA}" type="slidenum">
              <a:rPr lang="en-IN" smtClean="0"/>
              <a:t>‹#›</a:t>
            </a:fld>
            <a:endParaRPr lang="en-IN"/>
          </a:p>
        </p:txBody>
      </p:sp>
    </p:spTree>
    <p:extLst>
      <p:ext uri="{BB962C8B-B14F-4D97-AF65-F5344CB8AC3E}">
        <p14:creationId xmlns:p14="http://schemas.microsoft.com/office/powerpoint/2010/main" val="609910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1CCF-E308-43A1-8D5F-17262369B9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1B3681-7565-405E-AC10-AF808B3CE6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D31399-09DF-4F41-99A9-0C6FC87308A9}"/>
              </a:ext>
            </a:extLst>
          </p:cNvPr>
          <p:cNvSpPr>
            <a:spLocks noGrp="1"/>
          </p:cNvSpPr>
          <p:nvPr>
            <p:ph type="dt" sz="half" idx="10"/>
          </p:nvPr>
        </p:nvSpPr>
        <p:spPr/>
        <p:txBody>
          <a:bodyPr/>
          <a:lstStyle/>
          <a:p>
            <a:fld id="{AC494758-94DB-47DF-B70E-6A9663392659}" type="datetimeFigureOut">
              <a:rPr lang="en-IN" smtClean="0"/>
              <a:t>29-07-2022</a:t>
            </a:fld>
            <a:endParaRPr lang="en-IN"/>
          </a:p>
        </p:txBody>
      </p:sp>
      <p:sp>
        <p:nvSpPr>
          <p:cNvPr id="5" name="Footer Placeholder 4">
            <a:extLst>
              <a:ext uri="{FF2B5EF4-FFF2-40B4-BE49-F238E27FC236}">
                <a16:creationId xmlns:a16="http://schemas.microsoft.com/office/drawing/2014/main" id="{488D71DC-ED96-4182-BD48-60C8D6C186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795FFE-ABDE-43C0-A194-D4A83D2CAEA4}"/>
              </a:ext>
            </a:extLst>
          </p:cNvPr>
          <p:cNvSpPr>
            <a:spLocks noGrp="1"/>
          </p:cNvSpPr>
          <p:nvPr>
            <p:ph type="sldNum" sz="quarter" idx="12"/>
          </p:nvPr>
        </p:nvSpPr>
        <p:spPr/>
        <p:txBody>
          <a:bodyPr/>
          <a:lstStyle/>
          <a:p>
            <a:fld id="{29E1C2BF-6994-4126-9327-50DD1D413DAA}" type="slidenum">
              <a:rPr lang="en-IN" smtClean="0"/>
              <a:t>‹#›</a:t>
            </a:fld>
            <a:endParaRPr lang="en-IN"/>
          </a:p>
        </p:txBody>
      </p:sp>
    </p:spTree>
    <p:extLst>
      <p:ext uri="{BB962C8B-B14F-4D97-AF65-F5344CB8AC3E}">
        <p14:creationId xmlns:p14="http://schemas.microsoft.com/office/powerpoint/2010/main" val="1831218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C9499E-AB73-4635-B908-1753D082A5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B47D19-21CD-4E60-8A33-608F8F17ABA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4A4A09-F205-420E-8993-C74916F132C0}"/>
              </a:ext>
            </a:extLst>
          </p:cNvPr>
          <p:cNvSpPr>
            <a:spLocks noGrp="1"/>
          </p:cNvSpPr>
          <p:nvPr>
            <p:ph type="dt" sz="half" idx="10"/>
          </p:nvPr>
        </p:nvSpPr>
        <p:spPr/>
        <p:txBody>
          <a:bodyPr/>
          <a:lstStyle/>
          <a:p>
            <a:fld id="{AC494758-94DB-47DF-B70E-6A9663392659}" type="datetimeFigureOut">
              <a:rPr lang="en-IN" smtClean="0"/>
              <a:t>29-07-2022</a:t>
            </a:fld>
            <a:endParaRPr lang="en-IN"/>
          </a:p>
        </p:txBody>
      </p:sp>
      <p:sp>
        <p:nvSpPr>
          <p:cNvPr id="5" name="Footer Placeholder 4">
            <a:extLst>
              <a:ext uri="{FF2B5EF4-FFF2-40B4-BE49-F238E27FC236}">
                <a16:creationId xmlns:a16="http://schemas.microsoft.com/office/drawing/2014/main" id="{80D0D301-F89D-4F53-B403-B1B6920AD7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FED864-0ED9-4D95-994C-E9CD8A577CA4}"/>
              </a:ext>
            </a:extLst>
          </p:cNvPr>
          <p:cNvSpPr>
            <a:spLocks noGrp="1"/>
          </p:cNvSpPr>
          <p:nvPr>
            <p:ph type="sldNum" sz="quarter" idx="12"/>
          </p:nvPr>
        </p:nvSpPr>
        <p:spPr/>
        <p:txBody>
          <a:bodyPr/>
          <a:lstStyle/>
          <a:p>
            <a:fld id="{29E1C2BF-6994-4126-9327-50DD1D413DAA}" type="slidenum">
              <a:rPr lang="en-IN" smtClean="0"/>
              <a:t>‹#›</a:t>
            </a:fld>
            <a:endParaRPr lang="en-IN"/>
          </a:p>
        </p:txBody>
      </p:sp>
    </p:spTree>
    <p:extLst>
      <p:ext uri="{BB962C8B-B14F-4D97-AF65-F5344CB8AC3E}">
        <p14:creationId xmlns:p14="http://schemas.microsoft.com/office/powerpoint/2010/main" val="1663520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C7D3D-0B6A-430A-8E65-7BEA7F551B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F0B390-F23A-4B8C-91B6-CF7FC4FACD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B28D8B-AD78-4583-BD6F-BE8F75A82E7B}"/>
              </a:ext>
            </a:extLst>
          </p:cNvPr>
          <p:cNvSpPr>
            <a:spLocks noGrp="1"/>
          </p:cNvSpPr>
          <p:nvPr>
            <p:ph type="dt" sz="half" idx="10"/>
          </p:nvPr>
        </p:nvSpPr>
        <p:spPr/>
        <p:txBody>
          <a:bodyPr/>
          <a:lstStyle/>
          <a:p>
            <a:fld id="{AC494758-94DB-47DF-B70E-6A9663392659}" type="datetimeFigureOut">
              <a:rPr lang="en-IN" smtClean="0"/>
              <a:t>29-07-2022</a:t>
            </a:fld>
            <a:endParaRPr lang="en-IN"/>
          </a:p>
        </p:txBody>
      </p:sp>
      <p:sp>
        <p:nvSpPr>
          <p:cNvPr id="5" name="Footer Placeholder 4">
            <a:extLst>
              <a:ext uri="{FF2B5EF4-FFF2-40B4-BE49-F238E27FC236}">
                <a16:creationId xmlns:a16="http://schemas.microsoft.com/office/drawing/2014/main" id="{F3065072-238B-4388-9207-DE80A35D58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A23E36-E167-4BEB-BB4F-3165CE792CBC}"/>
              </a:ext>
            </a:extLst>
          </p:cNvPr>
          <p:cNvSpPr>
            <a:spLocks noGrp="1"/>
          </p:cNvSpPr>
          <p:nvPr>
            <p:ph type="sldNum" sz="quarter" idx="12"/>
          </p:nvPr>
        </p:nvSpPr>
        <p:spPr/>
        <p:txBody>
          <a:bodyPr/>
          <a:lstStyle/>
          <a:p>
            <a:fld id="{29E1C2BF-6994-4126-9327-50DD1D413DAA}" type="slidenum">
              <a:rPr lang="en-IN" smtClean="0"/>
              <a:t>‹#›</a:t>
            </a:fld>
            <a:endParaRPr lang="en-IN"/>
          </a:p>
        </p:txBody>
      </p:sp>
    </p:spTree>
    <p:extLst>
      <p:ext uri="{BB962C8B-B14F-4D97-AF65-F5344CB8AC3E}">
        <p14:creationId xmlns:p14="http://schemas.microsoft.com/office/powerpoint/2010/main" val="2438970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ED6C-9C66-4F2E-93E0-D8118566E3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93828F-8946-464E-AD29-CD30368029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BEDDDE-0D7C-41F9-909D-1D459559FCF2}"/>
              </a:ext>
            </a:extLst>
          </p:cNvPr>
          <p:cNvSpPr>
            <a:spLocks noGrp="1"/>
          </p:cNvSpPr>
          <p:nvPr>
            <p:ph type="dt" sz="half" idx="10"/>
          </p:nvPr>
        </p:nvSpPr>
        <p:spPr/>
        <p:txBody>
          <a:bodyPr/>
          <a:lstStyle/>
          <a:p>
            <a:fld id="{AC494758-94DB-47DF-B70E-6A9663392659}" type="datetimeFigureOut">
              <a:rPr lang="en-IN" smtClean="0"/>
              <a:t>29-07-2022</a:t>
            </a:fld>
            <a:endParaRPr lang="en-IN"/>
          </a:p>
        </p:txBody>
      </p:sp>
      <p:sp>
        <p:nvSpPr>
          <p:cNvPr id="5" name="Footer Placeholder 4">
            <a:extLst>
              <a:ext uri="{FF2B5EF4-FFF2-40B4-BE49-F238E27FC236}">
                <a16:creationId xmlns:a16="http://schemas.microsoft.com/office/drawing/2014/main" id="{0A3A203C-7CE0-4920-A477-7F251A0C23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CFE8DA-EDD4-4450-97F5-590851654D82}"/>
              </a:ext>
            </a:extLst>
          </p:cNvPr>
          <p:cNvSpPr>
            <a:spLocks noGrp="1"/>
          </p:cNvSpPr>
          <p:nvPr>
            <p:ph type="sldNum" sz="quarter" idx="12"/>
          </p:nvPr>
        </p:nvSpPr>
        <p:spPr/>
        <p:txBody>
          <a:bodyPr/>
          <a:lstStyle/>
          <a:p>
            <a:fld id="{29E1C2BF-6994-4126-9327-50DD1D413DAA}" type="slidenum">
              <a:rPr lang="en-IN" smtClean="0"/>
              <a:t>‹#›</a:t>
            </a:fld>
            <a:endParaRPr lang="en-IN"/>
          </a:p>
        </p:txBody>
      </p:sp>
    </p:spTree>
    <p:extLst>
      <p:ext uri="{BB962C8B-B14F-4D97-AF65-F5344CB8AC3E}">
        <p14:creationId xmlns:p14="http://schemas.microsoft.com/office/powerpoint/2010/main" val="3882234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BCD9-9345-4C7D-B5E9-0702DC7E80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D04665-2625-4592-9A7F-83D53AB1754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598812-A8E7-49A2-A9BC-22D4EDB993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C4B9E2-E19E-4612-BCC3-405EE2D03002}"/>
              </a:ext>
            </a:extLst>
          </p:cNvPr>
          <p:cNvSpPr>
            <a:spLocks noGrp="1"/>
          </p:cNvSpPr>
          <p:nvPr>
            <p:ph type="dt" sz="half" idx="10"/>
          </p:nvPr>
        </p:nvSpPr>
        <p:spPr/>
        <p:txBody>
          <a:bodyPr/>
          <a:lstStyle/>
          <a:p>
            <a:fld id="{AC494758-94DB-47DF-B70E-6A9663392659}" type="datetimeFigureOut">
              <a:rPr lang="en-IN" smtClean="0"/>
              <a:t>29-07-2022</a:t>
            </a:fld>
            <a:endParaRPr lang="en-IN"/>
          </a:p>
        </p:txBody>
      </p:sp>
      <p:sp>
        <p:nvSpPr>
          <p:cNvPr id="6" name="Footer Placeholder 5">
            <a:extLst>
              <a:ext uri="{FF2B5EF4-FFF2-40B4-BE49-F238E27FC236}">
                <a16:creationId xmlns:a16="http://schemas.microsoft.com/office/drawing/2014/main" id="{169216DE-B7CB-4B9F-B27B-6FB6EE89A3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5DA983-7BE5-4314-89F2-FA774DDD4320}"/>
              </a:ext>
            </a:extLst>
          </p:cNvPr>
          <p:cNvSpPr>
            <a:spLocks noGrp="1"/>
          </p:cNvSpPr>
          <p:nvPr>
            <p:ph type="sldNum" sz="quarter" idx="12"/>
          </p:nvPr>
        </p:nvSpPr>
        <p:spPr/>
        <p:txBody>
          <a:bodyPr/>
          <a:lstStyle/>
          <a:p>
            <a:fld id="{29E1C2BF-6994-4126-9327-50DD1D413DAA}" type="slidenum">
              <a:rPr lang="en-IN" smtClean="0"/>
              <a:t>‹#›</a:t>
            </a:fld>
            <a:endParaRPr lang="en-IN"/>
          </a:p>
        </p:txBody>
      </p:sp>
    </p:spTree>
    <p:extLst>
      <p:ext uri="{BB962C8B-B14F-4D97-AF65-F5344CB8AC3E}">
        <p14:creationId xmlns:p14="http://schemas.microsoft.com/office/powerpoint/2010/main" val="180884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1EA9-2CA7-4A5F-8A3A-B49959AB12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37A749-761E-432F-B1D0-EE8C34A9CA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ECBA378-969C-4CB1-BAD3-1BF8F6DA45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65FBB3-4517-4663-A1CC-47B523B3A0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ABE5DA9-EF76-447D-9C9C-F0AD0BA10C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E6A65F-F15F-4AC9-8008-F44054A5923A}"/>
              </a:ext>
            </a:extLst>
          </p:cNvPr>
          <p:cNvSpPr>
            <a:spLocks noGrp="1"/>
          </p:cNvSpPr>
          <p:nvPr>
            <p:ph type="dt" sz="half" idx="10"/>
          </p:nvPr>
        </p:nvSpPr>
        <p:spPr/>
        <p:txBody>
          <a:bodyPr/>
          <a:lstStyle/>
          <a:p>
            <a:fld id="{AC494758-94DB-47DF-B70E-6A9663392659}" type="datetimeFigureOut">
              <a:rPr lang="en-IN" smtClean="0"/>
              <a:t>29-07-2022</a:t>
            </a:fld>
            <a:endParaRPr lang="en-IN"/>
          </a:p>
        </p:txBody>
      </p:sp>
      <p:sp>
        <p:nvSpPr>
          <p:cNvPr id="8" name="Footer Placeholder 7">
            <a:extLst>
              <a:ext uri="{FF2B5EF4-FFF2-40B4-BE49-F238E27FC236}">
                <a16:creationId xmlns:a16="http://schemas.microsoft.com/office/drawing/2014/main" id="{D2968D66-F057-40C4-8A01-757525CE46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4F1658-6F35-4376-94EF-28944F72D9CB}"/>
              </a:ext>
            </a:extLst>
          </p:cNvPr>
          <p:cNvSpPr>
            <a:spLocks noGrp="1"/>
          </p:cNvSpPr>
          <p:nvPr>
            <p:ph type="sldNum" sz="quarter" idx="12"/>
          </p:nvPr>
        </p:nvSpPr>
        <p:spPr/>
        <p:txBody>
          <a:bodyPr/>
          <a:lstStyle/>
          <a:p>
            <a:fld id="{29E1C2BF-6994-4126-9327-50DD1D413DAA}" type="slidenum">
              <a:rPr lang="en-IN" smtClean="0"/>
              <a:t>‹#›</a:t>
            </a:fld>
            <a:endParaRPr lang="en-IN"/>
          </a:p>
        </p:txBody>
      </p:sp>
    </p:spTree>
    <p:extLst>
      <p:ext uri="{BB962C8B-B14F-4D97-AF65-F5344CB8AC3E}">
        <p14:creationId xmlns:p14="http://schemas.microsoft.com/office/powerpoint/2010/main" val="402465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E947-A939-4728-B5D5-96ADB75466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28CD0C-42D3-43F5-8167-19493BB108D1}"/>
              </a:ext>
            </a:extLst>
          </p:cNvPr>
          <p:cNvSpPr>
            <a:spLocks noGrp="1"/>
          </p:cNvSpPr>
          <p:nvPr>
            <p:ph type="dt" sz="half" idx="10"/>
          </p:nvPr>
        </p:nvSpPr>
        <p:spPr/>
        <p:txBody>
          <a:bodyPr/>
          <a:lstStyle/>
          <a:p>
            <a:fld id="{AC494758-94DB-47DF-B70E-6A9663392659}" type="datetimeFigureOut">
              <a:rPr lang="en-IN" smtClean="0"/>
              <a:t>29-07-2022</a:t>
            </a:fld>
            <a:endParaRPr lang="en-IN"/>
          </a:p>
        </p:txBody>
      </p:sp>
      <p:sp>
        <p:nvSpPr>
          <p:cNvPr id="4" name="Footer Placeholder 3">
            <a:extLst>
              <a:ext uri="{FF2B5EF4-FFF2-40B4-BE49-F238E27FC236}">
                <a16:creationId xmlns:a16="http://schemas.microsoft.com/office/drawing/2014/main" id="{883768DD-64D6-40D2-BA7A-5592BAD136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925580-A123-4B51-B40A-25CF59E0FCB9}"/>
              </a:ext>
            </a:extLst>
          </p:cNvPr>
          <p:cNvSpPr>
            <a:spLocks noGrp="1"/>
          </p:cNvSpPr>
          <p:nvPr>
            <p:ph type="sldNum" sz="quarter" idx="12"/>
          </p:nvPr>
        </p:nvSpPr>
        <p:spPr/>
        <p:txBody>
          <a:bodyPr/>
          <a:lstStyle/>
          <a:p>
            <a:fld id="{29E1C2BF-6994-4126-9327-50DD1D413DAA}" type="slidenum">
              <a:rPr lang="en-IN" smtClean="0"/>
              <a:t>‹#›</a:t>
            </a:fld>
            <a:endParaRPr lang="en-IN"/>
          </a:p>
        </p:txBody>
      </p:sp>
    </p:spTree>
    <p:extLst>
      <p:ext uri="{BB962C8B-B14F-4D97-AF65-F5344CB8AC3E}">
        <p14:creationId xmlns:p14="http://schemas.microsoft.com/office/powerpoint/2010/main" val="404470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6E977B-81FB-49E9-BB18-707321874DA4}"/>
              </a:ext>
            </a:extLst>
          </p:cNvPr>
          <p:cNvSpPr>
            <a:spLocks noGrp="1"/>
          </p:cNvSpPr>
          <p:nvPr>
            <p:ph type="dt" sz="half" idx="10"/>
          </p:nvPr>
        </p:nvSpPr>
        <p:spPr/>
        <p:txBody>
          <a:bodyPr/>
          <a:lstStyle/>
          <a:p>
            <a:fld id="{AC494758-94DB-47DF-B70E-6A9663392659}" type="datetimeFigureOut">
              <a:rPr lang="en-IN" smtClean="0"/>
              <a:t>29-07-2022</a:t>
            </a:fld>
            <a:endParaRPr lang="en-IN"/>
          </a:p>
        </p:txBody>
      </p:sp>
      <p:sp>
        <p:nvSpPr>
          <p:cNvPr id="3" name="Footer Placeholder 2">
            <a:extLst>
              <a:ext uri="{FF2B5EF4-FFF2-40B4-BE49-F238E27FC236}">
                <a16:creationId xmlns:a16="http://schemas.microsoft.com/office/drawing/2014/main" id="{4EAE656A-0EBC-4B38-A97D-F6CEB972E9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F6179F-D46C-467B-B5C7-F0866989ED88}"/>
              </a:ext>
            </a:extLst>
          </p:cNvPr>
          <p:cNvSpPr>
            <a:spLocks noGrp="1"/>
          </p:cNvSpPr>
          <p:nvPr>
            <p:ph type="sldNum" sz="quarter" idx="12"/>
          </p:nvPr>
        </p:nvSpPr>
        <p:spPr/>
        <p:txBody>
          <a:bodyPr/>
          <a:lstStyle/>
          <a:p>
            <a:fld id="{29E1C2BF-6994-4126-9327-50DD1D413DAA}" type="slidenum">
              <a:rPr lang="en-IN" smtClean="0"/>
              <a:t>‹#›</a:t>
            </a:fld>
            <a:endParaRPr lang="en-IN"/>
          </a:p>
        </p:txBody>
      </p:sp>
    </p:spTree>
    <p:extLst>
      <p:ext uri="{BB962C8B-B14F-4D97-AF65-F5344CB8AC3E}">
        <p14:creationId xmlns:p14="http://schemas.microsoft.com/office/powerpoint/2010/main" val="1774162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FCD3-152E-41A1-B384-54B4813820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0E5CE1-FA55-48C8-8058-1C61BB3CB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C93C5C-9F6D-4A7F-9C22-633ADDBEF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A4AC14-5503-4736-97C8-3A70F92CF620}"/>
              </a:ext>
            </a:extLst>
          </p:cNvPr>
          <p:cNvSpPr>
            <a:spLocks noGrp="1"/>
          </p:cNvSpPr>
          <p:nvPr>
            <p:ph type="dt" sz="half" idx="10"/>
          </p:nvPr>
        </p:nvSpPr>
        <p:spPr/>
        <p:txBody>
          <a:bodyPr/>
          <a:lstStyle/>
          <a:p>
            <a:fld id="{AC494758-94DB-47DF-B70E-6A9663392659}" type="datetimeFigureOut">
              <a:rPr lang="en-IN" smtClean="0"/>
              <a:t>29-07-2022</a:t>
            </a:fld>
            <a:endParaRPr lang="en-IN"/>
          </a:p>
        </p:txBody>
      </p:sp>
      <p:sp>
        <p:nvSpPr>
          <p:cNvPr id="6" name="Footer Placeholder 5">
            <a:extLst>
              <a:ext uri="{FF2B5EF4-FFF2-40B4-BE49-F238E27FC236}">
                <a16:creationId xmlns:a16="http://schemas.microsoft.com/office/drawing/2014/main" id="{60974F7B-53BC-4B40-A780-40EF332607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F24D18-875D-4A37-9CF4-C7B702652049}"/>
              </a:ext>
            </a:extLst>
          </p:cNvPr>
          <p:cNvSpPr>
            <a:spLocks noGrp="1"/>
          </p:cNvSpPr>
          <p:nvPr>
            <p:ph type="sldNum" sz="quarter" idx="12"/>
          </p:nvPr>
        </p:nvSpPr>
        <p:spPr/>
        <p:txBody>
          <a:bodyPr/>
          <a:lstStyle/>
          <a:p>
            <a:fld id="{29E1C2BF-6994-4126-9327-50DD1D413DAA}" type="slidenum">
              <a:rPr lang="en-IN" smtClean="0"/>
              <a:t>‹#›</a:t>
            </a:fld>
            <a:endParaRPr lang="en-IN"/>
          </a:p>
        </p:txBody>
      </p:sp>
    </p:spTree>
    <p:extLst>
      <p:ext uri="{BB962C8B-B14F-4D97-AF65-F5344CB8AC3E}">
        <p14:creationId xmlns:p14="http://schemas.microsoft.com/office/powerpoint/2010/main" val="1818319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EA98-CD4A-4560-91C8-B734F49C8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26D4E7-2F5E-4593-9734-E887013492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C0C3A2-1D5E-4B4A-BF7A-0A695BC62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CDF134-D65C-405F-976A-925EE23D434F}"/>
              </a:ext>
            </a:extLst>
          </p:cNvPr>
          <p:cNvSpPr>
            <a:spLocks noGrp="1"/>
          </p:cNvSpPr>
          <p:nvPr>
            <p:ph type="dt" sz="half" idx="10"/>
          </p:nvPr>
        </p:nvSpPr>
        <p:spPr/>
        <p:txBody>
          <a:bodyPr/>
          <a:lstStyle/>
          <a:p>
            <a:fld id="{AC494758-94DB-47DF-B70E-6A9663392659}" type="datetimeFigureOut">
              <a:rPr lang="en-IN" smtClean="0"/>
              <a:t>29-07-2022</a:t>
            </a:fld>
            <a:endParaRPr lang="en-IN"/>
          </a:p>
        </p:txBody>
      </p:sp>
      <p:sp>
        <p:nvSpPr>
          <p:cNvPr id="6" name="Footer Placeholder 5">
            <a:extLst>
              <a:ext uri="{FF2B5EF4-FFF2-40B4-BE49-F238E27FC236}">
                <a16:creationId xmlns:a16="http://schemas.microsoft.com/office/drawing/2014/main" id="{9150FAE9-661D-4F0C-B7DF-34C6FAA2D0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BB2123-167F-46E8-86CC-59680C323B89}"/>
              </a:ext>
            </a:extLst>
          </p:cNvPr>
          <p:cNvSpPr>
            <a:spLocks noGrp="1"/>
          </p:cNvSpPr>
          <p:nvPr>
            <p:ph type="sldNum" sz="quarter" idx="12"/>
          </p:nvPr>
        </p:nvSpPr>
        <p:spPr/>
        <p:txBody>
          <a:bodyPr/>
          <a:lstStyle/>
          <a:p>
            <a:fld id="{29E1C2BF-6994-4126-9327-50DD1D413DAA}" type="slidenum">
              <a:rPr lang="en-IN" smtClean="0"/>
              <a:t>‹#›</a:t>
            </a:fld>
            <a:endParaRPr lang="en-IN"/>
          </a:p>
        </p:txBody>
      </p:sp>
    </p:spTree>
    <p:extLst>
      <p:ext uri="{BB962C8B-B14F-4D97-AF65-F5344CB8AC3E}">
        <p14:creationId xmlns:p14="http://schemas.microsoft.com/office/powerpoint/2010/main" val="1316750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11A9F-441E-420B-BEB6-1AB25DBBDA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41C95D-A053-4144-998E-95DC1A9572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960832-3033-460B-BE52-11C25AC221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494758-94DB-47DF-B70E-6A9663392659}" type="datetimeFigureOut">
              <a:rPr lang="en-IN" smtClean="0"/>
              <a:t>29-07-2022</a:t>
            </a:fld>
            <a:endParaRPr lang="en-IN"/>
          </a:p>
        </p:txBody>
      </p:sp>
      <p:sp>
        <p:nvSpPr>
          <p:cNvPr id="5" name="Footer Placeholder 4">
            <a:extLst>
              <a:ext uri="{FF2B5EF4-FFF2-40B4-BE49-F238E27FC236}">
                <a16:creationId xmlns:a16="http://schemas.microsoft.com/office/drawing/2014/main" id="{14BD6478-A165-487C-855D-87CA0E6282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0DF21E-B55C-4534-8A74-F2744CA468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1C2BF-6994-4126-9327-50DD1D413DAA}" type="slidenum">
              <a:rPr lang="en-IN" smtClean="0"/>
              <a:t>‹#›</a:t>
            </a:fld>
            <a:endParaRPr lang="en-IN"/>
          </a:p>
        </p:txBody>
      </p:sp>
    </p:spTree>
    <p:extLst>
      <p:ext uri="{BB962C8B-B14F-4D97-AF65-F5344CB8AC3E}">
        <p14:creationId xmlns:p14="http://schemas.microsoft.com/office/powerpoint/2010/main" val="653916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B488-0E3D-497D-934D-647FC68210D2}"/>
              </a:ext>
            </a:extLst>
          </p:cNvPr>
          <p:cNvSpPr>
            <a:spLocks noGrp="1"/>
          </p:cNvSpPr>
          <p:nvPr>
            <p:ph type="ctrTitle"/>
          </p:nvPr>
        </p:nvSpPr>
        <p:spPr/>
        <p:txBody>
          <a:bodyPr/>
          <a:lstStyle/>
          <a:p>
            <a:r>
              <a:rPr lang="en-IN" b="1" u="sng" dirty="0">
                <a:solidFill>
                  <a:schemeClr val="accent2">
                    <a:lumMod val="75000"/>
                  </a:schemeClr>
                </a:solidFill>
              </a:rPr>
              <a:t>Customer Retention</a:t>
            </a:r>
          </a:p>
        </p:txBody>
      </p:sp>
    </p:spTree>
    <p:extLst>
      <p:ext uri="{BB962C8B-B14F-4D97-AF65-F5344CB8AC3E}">
        <p14:creationId xmlns:p14="http://schemas.microsoft.com/office/powerpoint/2010/main" val="258685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D4BF6-7CAE-4A2B-8A4A-6B0269524E61}"/>
              </a:ext>
            </a:extLst>
          </p:cNvPr>
          <p:cNvSpPr>
            <a:spLocks noGrp="1"/>
          </p:cNvSpPr>
          <p:nvPr>
            <p:ph type="title"/>
          </p:nvPr>
        </p:nvSpPr>
        <p:spPr/>
        <p:txBody>
          <a:bodyPr>
            <a:normAutofit/>
          </a:bodyPr>
          <a:lstStyle/>
          <a:p>
            <a:pPr algn="ctr"/>
            <a:r>
              <a:rPr lang="en-IN" sz="2400" b="1" i="1" u="sng" dirty="0">
                <a:latin typeface="+mn-lt"/>
              </a:rPr>
              <a:t>Observation</a:t>
            </a:r>
          </a:p>
        </p:txBody>
      </p:sp>
      <p:sp>
        <p:nvSpPr>
          <p:cNvPr id="3" name="Content Placeholder 2">
            <a:extLst>
              <a:ext uri="{FF2B5EF4-FFF2-40B4-BE49-F238E27FC236}">
                <a16:creationId xmlns:a16="http://schemas.microsoft.com/office/drawing/2014/main" id="{0B440DA0-E8D1-4C8C-94AC-DB4528A8CAE3}"/>
              </a:ext>
            </a:extLst>
          </p:cNvPr>
          <p:cNvSpPr>
            <a:spLocks noGrp="1"/>
          </p:cNvSpPr>
          <p:nvPr>
            <p:ph idx="1"/>
          </p:nvPr>
        </p:nvSpPr>
        <p:spPr/>
        <p:txBody>
          <a:bodyPr>
            <a:normAutofit/>
          </a:bodyPr>
          <a:lstStyle/>
          <a:p>
            <a:r>
              <a:rPr lang="en-IN" sz="2000" b="1" i="1" dirty="0"/>
              <a:t>Majority of the customers are able to know about an online platform from their search engines ( mainly Chrome) and interestingly social media platform have taken a backseat here when it comes to retaining a customer for a long time.</a:t>
            </a:r>
          </a:p>
          <a:p>
            <a:endParaRPr lang="en-IN" sz="2000" b="1" i="1" dirty="0"/>
          </a:p>
          <a:p>
            <a:endParaRPr lang="en-IN" sz="2000" b="1" i="1" dirty="0"/>
          </a:p>
        </p:txBody>
      </p:sp>
      <p:pic>
        <p:nvPicPr>
          <p:cNvPr id="4" name="Picture 3">
            <a:extLst>
              <a:ext uri="{FF2B5EF4-FFF2-40B4-BE49-F238E27FC236}">
                <a16:creationId xmlns:a16="http://schemas.microsoft.com/office/drawing/2014/main" id="{7867A37C-AA39-42C4-B9BD-7A45E72E49D1}"/>
              </a:ext>
            </a:extLst>
          </p:cNvPr>
          <p:cNvPicPr>
            <a:picLocks noChangeAspect="1"/>
          </p:cNvPicPr>
          <p:nvPr/>
        </p:nvPicPr>
        <p:blipFill>
          <a:blip r:embed="rId2"/>
          <a:stretch>
            <a:fillRect/>
          </a:stretch>
        </p:blipFill>
        <p:spPr>
          <a:xfrm>
            <a:off x="838200" y="3034748"/>
            <a:ext cx="10214114" cy="3458127"/>
          </a:xfrm>
          <a:prstGeom prst="rect">
            <a:avLst/>
          </a:prstGeom>
        </p:spPr>
      </p:pic>
    </p:spTree>
    <p:extLst>
      <p:ext uri="{BB962C8B-B14F-4D97-AF65-F5344CB8AC3E}">
        <p14:creationId xmlns:p14="http://schemas.microsoft.com/office/powerpoint/2010/main" val="147967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1BA19-E817-4135-8E8A-9FEF1C8BC94B}"/>
              </a:ext>
            </a:extLst>
          </p:cNvPr>
          <p:cNvSpPr>
            <a:spLocks noGrp="1"/>
          </p:cNvSpPr>
          <p:nvPr>
            <p:ph type="title"/>
          </p:nvPr>
        </p:nvSpPr>
        <p:spPr/>
        <p:txBody>
          <a:bodyPr>
            <a:normAutofit/>
          </a:bodyPr>
          <a:lstStyle/>
          <a:p>
            <a:pPr algn="ctr"/>
            <a:r>
              <a:rPr lang="en-IN" sz="2400" b="1" i="1" u="sng" dirty="0">
                <a:latin typeface="+mn-lt"/>
              </a:rPr>
              <a:t>Time Taken: </a:t>
            </a:r>
            <a:r>
              <a:rPr lang="en-IN" sz="2000" b="1" i="1" u="sng" dirty="0">
                <a:latin typeface="+mn-lt"/>
              </a:rPr>
              <a:t>Majority of the customers spend minimum 15 mins behind every choice</a:t>
            </a:r>
          </a:p>
        </p:txBody>
      </p:sp>
      <p:pic>
        <p:nvPicPr>
          <p:cNvPr id="4" name="Content Placeholder 3">
            <a:extLst>
              <a:ext uri="{FF2B5EF4-FFF2-40B4-BE49-F238E27FC236}">
                <a16:creationId xmlns:a16="http://schemas.microsoft.com/office/drawing/2014/main" id="{68DF902B-589A-4A72-A0D4-EAFC9532A179}"/>
              </a:ext>
            </a:extLst>
          </p:cNvPr>
          <p:cNvPicPr>
            <a:picLocks noGrp="1" noChangeAspect="1"/>
          </p:cNvPicPr>
          <p:nvPr>
            <p:ph idx="1"/>
          </p:nvPr>
        </p:nvPicPr>
        <p:blipFill>
          <a:blip r:embed="rId2"/>
          <a:stretch>
            <a:fillRect/>
          </a:stretch>
        </p:blipFill>
        <p:spPr>
          <a:xfrm>
            <a:off x="618711" y="1504950"/>
            <a:ext cx="10477500" cy="1924050"/>
          </a:xfrm>
          <a:prstGeom prst="rect">
            <a:avLst/>
          </a:prstGeom>
          <a:ln>
            <a:solidFill>
              <a:schemeClr val="tx1"/>
            </a:solidFill>
          </a:ln>
        </p:spPr>
      </p:pic>
      <p:pic>
        <p:nvPicPr>
          <p:cNvPr id="5" name="Picture 4">
            <a:extLst>
              <a:ext uri="{FF2B5EF4-FFF2-40B4-BE49-F238E27FC236}">
                <a16:creationId xmlns:a16="http://schemas.microsoft.com/office/drawing/2014/main" id="{8F10010B-D1BD-49C4-9786-28F554FAE80A}"/>
              </a:ext>
            </a:extLst>
          </p:cNvPr>
          <p:cNvPicPr>
            <a:picLocks noChangeAspect="1"/>
          </p:cNvPicPr>
          <p:nvPr/>
        </p:nvPicPr>
        <p:blipFill>
          <a:blip r:embed="rId3"/>
          <a:stretch>
            <a:fillRect/>
          </a:stretch>
        </p:blipFill>
        <p:spPr>
          <a:xfrm>
            <a:off x="618712" y="3562696"/>
            <a:ext cx="10477500" cy="3169408"/>
          </a:xfrm>
          <a:prstGeom prst="rect">
            <a:avLst/>
          </a:prstGeom>
          <a:ln>
            <a:solidFill>
              <a:schemeClr val="tx1"/>
            </a:solidFill>
          </a:ln>
        </p:spPr>
      </p:pic>
    </p:spTree>
    <p:extLst>
      <p:ext uri="{BB962C8B-B14F-4D97-AF65-F5344CB8AC3E}">
        <p14:creationId xmlns:p14="http://schemas.microsoft.com/office/powerpoint/2010/main" val="2995002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2F59-7528-45AC-94A5-B2D6C00C1294}"/>
              </a:ext>
            </a:extLst>
          </p:cNvPr>
          <p:cNvSpPr>
            <a:spLocks noGrp="1"/>
          </p:cNvSpPr>
          <p:nvPr>
            <p:ph type="title"/>
          </p:nvPr>
        </p:nvSpPr>
        <p:spPr/>
        <p:txBody>
          <a:bodyPr>
            <a:normAutofit/>
          </a:bodyPr>
          <a:lstStyle/>
          <a:p>
            <a:pPr algn="ctr"/>
            <a:r>
              <a:rPr lang="en-IN" sz="2400" b="1" i="1" u="sng" dirty="0">
                <a:latin typeface="+mn-lt"/>
              </a:rPr>
              <a:t>Mode of Payment: </a:t>
            </a:r>
            <a:r>
              <a:rPr lang="en-IN" sz="1800" b="1" i="1" dirty="0">
                <a:latin typeface="+mn-lt"/>
              </a:rPr>
              <a:t>Customers who are retained usually go for Debit/Card transaction whereas majority of the customers between the period of 1-2 years go for Cash on Delivery (COD). </a:t>
            </a:r>
          </a:p>
        </p:txBody>
      </p:sp>
      <p:pic>
        <p:nvPicPr>
          <p:cNvPr id="4" name="Content Placeholder 3">
            <a:extLst>
              <a:ext uri="{FF2B5EF4-FFF2-40B4-BE49-F238E27FC236}">
                <a16:creationId xmlns:a16="http://schemas.microsoft.com/office/drawing/2014/main" id="{6D5A8447-7017-47FD-B4B2-2DB7366BFA70}"/>
              </a:ext>
            </a:extLst>
          </p:cNvPr>
          <p:cNvPicPr>
            <a:picLocks noGrp="1" noChangeAspect="1"/>
          </p:cNvPicPr>
          <p:nvPr>
            <p:ph idx="1"/>
          </p:nvPr>
        </p:nvPicPr>
        <p:blipFill>
          <a:blip r:embed="rId2"/>
          <a:stretch>
            <a:fillRect/>
          </a:stretch>
        </p:blipFill>
        <p:spPr>
          <a:xfrm>
            <a:off x="1021038" y="1690688"/>
            <a:ext cx="9858375" cy="1543050"/>
          </a:xfrm>
          <a:prstGeom prst="rect">
            <a:avLst/>
          </a:prstGeom>
          <a:ln>
            <a:solidFill>
              <a:schemeClr val="tx1"/>
            </a:solidFill>
          </a:ln>
        </p:spPr>
      </p:pic>
      <p:pic>
        <p:nvPicPr>
          <p:cNvPr id="5" name="Picture 4">
            <a:extLst>
              <a:ext uri="{FF2B5EF4-FFF2-40B4-BE49-F238E27FC236}">
                <a16:creationId xmlns:a16="http://schemas.microsoft.com/office/drawing/2014/main" id="{7DAF1D28-72B5-4BE2-9A66-736B144C8E23}"/>
              </a:ext>
            </a:extLst>
          </p:cNvPr>
          <p:cNvPicPr>
            <a:picLocks noChangeAspect="1"/>
          </p:cNvPicPr>
          <p:nvPr/>
        </p:nvPicPr>
        <p:blipFill>
          <a:blip r:embed="rId3"/>
          <a:stretch>
            <a:fillRect/>
          </a:stretch>
        </p:blipFill>
        <p:spPr>
          <a:xfrm>
            <a:off x="706713" y="3429000"/>
            <a:ext cx="10344150" cy="2947227"/>
          </a:xfrm>
          <a:prstGeom prst="rect">
            <a:avLst/>
          </a:prstGeom>
          <a:ln>
            <a:solidFill>
              <a:schemeClr val="tx1"/>
            </a:solidFill>
          </a:ln>
        </p:spPr>
      </p:pic>
    </p:spTree>
    <p:extLst>
      <p:ext uri="{BB962C8B-B14F-4D97-AF65-F5344CB8AC3E}">
        <p14:creationId xmlns:p14="http://schemas.microsoft.com/office/powerpoint/2010/main" val="1765910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F6DB0-F9FB-4719-BDBB-1B253BA4928B}"/>
              </a:ext>
            </a:extLst>
          </p:cNvPr>
          <p:cNvSpPr>
            <a:spLocks noGrp="1"/>
          </p:cNvSpPr>
          <p:nvPr>
            <p:ph type="title"/>
          </p:nvPr>
        </p:nvSpPr>
        <p:spPr/>
        <p:txBody>
          <a:bodyPr>
            <a:normAutofit/>
          </a:bodyPr>
          <a:lstStyle/>
          <a:p>
            <a:pPr algn="ctr"/>
            <a:r>
              <a:rPr lang="en-IN" sz="2400" b="1" i="1" u="sng" dirty="0">
                <a:latin typeface="+mn-lt"/>
              </a:rPr>
              <a:t>Frequency of Abandoning the cart</a:t>
            </a:r>
          </a:p>
        </p:txBody>
      </p:sp>
      <p:sp>
        <p:nvSpPr>
          <p:cNvPr id="3" name="Content Placeholder 2">
            <a:extLst>
              <a:ext uri="{FF2B5EF4-FFF2-40B4-BE49-F238E27FC236}">
                <a16:creationId xmlns:a16="http://schemas.microsoft.com/office/drawing/2014/main" id="{46C5B865-D0A7-4242-9D13-2533FD8C6EE6}"/>
              </a:ext>
            </a:extLst>
          </p:cNvPr>
          <p:cNvSpPr>
            <a:spLocks noGrp="1"/>
          </p:cNvSpPr>
          <p:nvPr>
            <p:ph idx="1"/>
          </p:nvPr>
        </p:nvSpPr>
        <p:spPr>
          <a:xfrm>
            <a:off x="278296" y="1825625"/>
            <a:ext cx="11075504" cy="4351338"/>
          </a:xfrm>
        </p:spPr>
        <p:txBody>
          <a:bodyPr>
            <a:normAutofit/>
          </a:bodyPr>
          <a:lstStyle/>
          <a:p>
            <a:r>
              <a:rPr lang="en-IN" sz="1800" i="1" dirty="0"/>
              <a:t>Data has been replaced in the following mode: </a:t>
            </a:r>
            <a:r>
              <a:rPr lang="en-US" sz="1800" i="1" dirty="0"/>
              <a:t>'Sometimes':0,'Never':1,'Frequently':2,'Very frequently’:3</a:t>
            </a:r>
          </a:p>
          <a:p>
            <a:endParaRPr lang="en-US" sz="1800" i="1" dirty="0"/>
          </a:p>
          <a:p>
            <a:pPr marL="0" indent="0">
              <a:buNone/>
            </a:pPr>
            <a:r>
              <a:rPr lang="en-US" sz="1800" b="1" i="1" u="sng" dirty="0"/>
              <a:t>Reasons for abandoning:</a:t>
            </a:r>
          </a:p>
          <a:p>
            <a:pPr marL="0" indent="0">
              <a:buNone/>
            </a:pPr>
            <a:endParaRPr lang="en-IN" sz="1800" i="1" dirty="0"/>
          </a:p>
        </p:txBody>
      </p:sp>
      <p:pic>
        <p:nvPicPr>
          <p:cNvPr id="4" name="Picture 3">
            <a:extLst>
              <a:ext uri="{FF2B5EF4-FFF2-40B4-BE49-F238E27FC236}">
                <a16:creationId xmlns:a16="http://schemas.microsoft.com/office/drawing/2014/main" id="{8DFC027E-020F-4D3D-A6AB-6C7A7717CF44}"/>
              </a:ext>
            </a:extLst>
          </p:cNvPr>
          <p:cNvPicPr>
            <a:picLocks noChangeAspect="1"/>
          </p:cNvPicPr>
          <p:nvPr/>
        </p:nvPicPr>
        <p:blipFill>
          <a:blip r:embed="rId2"/>
          <a:stretch>
            <a:fillRect/>
          </a:stretch>
        </p:blipFill>
        <p:spPr>
          <a:xfrm>
            <a:off x="444569" y="3077369"/>
            <a:ext cx="9553575" cy="1847850"/>
          </a:xfrm>
          <a:prstGeom prst="rect">
            <a:avLst/>
          </a:prstGeom>
          <a:ln>
            <a:solidFill>
              <a:schemeClr val="tx1"/>
            </a:solidFill>
          </a:ln>
        </p:spPr>
      </p:pic>
      <p:sp>
        <p:nvSpPr>
          <p:cNvPr id="5" name="TextBox 4">
            <a:extLst>
              <a:ext uri="{FF2B5EF4-FFF2-40B4-BE49-F238E27FC236}">
                <a16:creationId xmlns:a16="http://schemas.microsoft.com/office/drawing/2014/main" id="{101645BB-6558-4110-9B02-005D923A23C3}"/>
              </a:ext>
            </a:extLst>
          </p:cNvPr>
          <p:cNvSpPr txBox="1"/>
          <p:nvPr/>
        </p:nvSpPr>
        <p:spPr>
          <a:xfrm>
            <a:off x="444568" y="5181759"/>
            <a:ext cx="10660753" cy="646331"/>
          </a:xfrm>
          <a:prstGeom prst="rect">
            <a:avLst/>
          </a:prstGeom>
          <a:noFill/>
        </p:spPr>
        <p:txBody>
          <a:bodyPr wrap="square" rtlCol="0">
            <a:spAutoFit/>
          </a:bodyPr>
          <a:lstStyle/>
          <a:p>
            <a:r>
              <a:rPr lang="en-IN" i="1" dirty="0"/>
              <a:t>The common reason for customer abandoning the cart is they have received better alternate offer. In the next slide we will see what made the customer abandon the cart frequently/sometimes/never/very frequently</a:t>
            </a:r>
          </a:p>
        </p:txBody>
      </p:sp>
    </p:spTree>
    <p:extLst>
      <p:ext uri="{BB962C8B-B14F-4D97-AF65-F5344CB8AC3E}">
        <p14:creationId xmlns:p14="http://schemas.microsoft.com/office/powerpoint/2010/main" val="2359112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7B54FC-293F-463F-97F3-2B5F171E7E16}"/>
              </a:ext>
            </a:extLst>
          </p:cNvPr>
          <p:cNvPicPr>
            <a:picLocks noChangeAspect="1"/>
          </p:cNvPicPr>
          <p:nvPr/>
        </p:nvPicPr>
        <p:blipFill>
          <a:blip r:embed="rId2"/>
          <a:stretch>
            <a:fillRect/>
          </a:stretch>
        </p:blipFill>
        <p:spPr>
          <a:xfrm>
            <a:off x="529675" y="1420468"/>
            <a:ext cx="5566325" cy="476250"/>
          </a:xfrm>
          <a:prstGeom prst="rect">
            <a:avLst/>
          </a:prstGeom>
        </p:spPr>
      </p:pic>
      <p:sp>
        <p:nvSpPr>
          <p:cNvPr id="2" name="Title 1">
            <a:extLst>
              <a:ext uri="{FF2B5EF4-FFF2-40B4-BE49-F238E27FC236}">
                <a16:creationId xmlns:a16="http://schemas.microsoft.com/office/drawing/2014/main" id="{0025B901-42FF-49D7-BBBD-3AFADD6819AD}"/>
              </a:ext>
            </a:extLst>
          </p:cNvPr>
          <p:cNvSpPr>
            <a:spLocks noGrp="1"/>
          </p:cNvSpPr>
          <p:nvPr>
            <p:ph type="title"/>
          </p:nvPr>
        </p:nvSpPr>
        <p:spPr>
          <a:xfrm>
            <a:off x="838200" y="404881"/>
            <a:ext cx="10515600" cy="1325563"/>
          </a:xfrm>
        </p:spPr>
        <p:txBody>
          <a:bodyPr>
            <a:normAutofit/>
          </a:bodyPr>
          <a:lstStyle/>
          <a:p>
            <a:pPr algn="ctr"/>
            <a:r>
              <a:rPr lang="en-IN" sz="2400" b="1" i="1" u="sng" dirty="0">
                <a:latin typeface="+mn-lt"/>
              </a:rPr>
              <a:t>Reasons for abandoning: Best Alternate Offer and Promo Code Not Applicable</a:t>
            </a:r>
          </a:p>
        </p:txBody>
      </p:sp>
      <p:pic>
        <p:nvPicPr>
          <p:cNvPr id="5" name="Picture 4">
            <a:extLst>
              <a:ext uri="{FF2B5EF4-FFF2-40B4-BE49-F238E27FC236}">
                <a16:creationId xmlns:a16="http://schemas.microsoft.com/office/drawing/2014/main" id="{D0AC96DD-808B-4659-B015-45F1ABD9F108}"/>
              </a:ext>
            </a:extLst>
          </p:cNvPr>
          <p:cNvPicPr>
            <a:picLocks noChangeAspect="1"/>
          </p:cNvPicPr>
          <p:nvPr/>
        </p:nvPicPr>
        <p:blipFill>
          <a:blip r:embed="rId3"/>
          <a:stretch>
            <a:fillRect/>
          </a:stretch>
        </p:blipFill>
        <p:spPr>
          <a:xfrm>
            <a:off x="6086475" y="1445108"/>
            <a:ext cx="5267325" cy="352425"/>
          </a:xfrm>
          <a:prstGeom prst="rect">
            <a:avLst/>
          </a:prstGeom>
        </p:spPr>
      </p:pic>
      <p:pic>
        <p:nvPicPr>
          <p:cNvPr id="7" name="Picture 6">
            <a:extLst>
              <a:ext uri="{FF2B5EF4-FFF2-40B4-BE49-F238E27FC236}">
                <a16:creationId xmlns:a16="http://schemas.microsoft.com/office/drawing/2014/main" id="{99E259CB-9F43-4A11-83EE-E92BC6DFAE7C}"/>
              </a:ext>
            </a:extLst>
          </p:cNvPr>
          <p:cNvPicPr>
            <a:picLocks noChangeAspect="1"/>
          </p:cNvPicPr>
          <p:nvPr/>
        </p:nvPicPr>
        <p:blipFill>
          <a:blip r:embed="rId4"/>
          <a:stretch>
            <a:fillRect/>
          </a:stretch>
        </p:blipFill>
        <p:spPr>
          <a:xfrm>
            <a:off x="185530" y="2250592"/>
            <a:ext cx="11463131" cy="4607407"/>
          </a:xfrm>
          <a:prstGeom prst="rect">
            <a:avLst/>
          </a:prstGeom>
        </p:spPr>
      </p:pic>
    </p:spTree>
    <p:extLst>
      <p:ext uri="{BB962C8B-B14F-4D97-AF65-F5344CB8AC3E}">
        <p14:creationId xmlns:p14="http://schemas.microsoft.com/office/powerpoint/2010/main" val="3987544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9D304-2551-407B-8B17-A00A53E86A52}"/>
              </a:ext>
            </a:extLst>
          </p:cNvPr>
          <p:cNvSpPr>
            <a:spLocks noGrp="1"/>
          </p:cNvSpPr>
          <p:nvPr>
            <p:ph idx="1"/>
          </p:nvPr>
        </p:nvSpPr>
        <p:spPr/>
        <p:txBody>
          <a:bodyPr>
            <a:normAutofit/>
          </a:bodyPr>
          <a:lstStyle/>
          <a:p>
            <a:pPr marL="0" indent="0" algn="ctr">
              <a:buNone/>
            </a:pPr>
            <a:r>
              <a:rPr lang="en-IN" sz="5400" b="1" dirty="0">
                <a:solidFill>
                  <a:schemeClr val="accent2">
                    <a:lumMod val="75000"/>
                  </a:schemeClr>
                </a:solidFill>
              </a:rPr>
              <a:t>Customer Remarks and Opinions</a:t>
            </a:r>
          </a:p>
        </p:txBody>
      </p:sp>
    </p:spTree>
    <p:extLst>
      <p:ext uri="{BB962C8B-B14F-4D97-AF65-F5344CB8AC3E}">
        <p14:creationId xmlns:p14="http://schemas.microsoft.com/office/powerpoint/2010/main" val="1953332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AFC4-EC66-4E5F-A67E-D48488F9845B}"/>
              </a:ext>
            </a:extLst>
          </p:cNvPr>
          <p:cNvSpPr>
            <a:spLocks noGrp="1"/>
          </p:cNvSpPr>
          <p:nvPr>
            <p:ph type="title"/>
          </p:nvPr>
        </p:nvSpPr>
        <p:spPr/>
        <p:txBody>
          <a:bodyPr>
            <a:normAutofit/>
          </a:bodyPr>
          <a:lstStyle/>
          <a:p>
            <a:pPr algn="ctr"/>
            <a:r>
              <a:rPr lang="en-IN" sz="3600" b="1" i="1" dirty="0">
                <a:solidFill>
                  <a:srgbClr val="00B050"/>
                </a:solidFill>
              </a:rPr>
              <a:t>Content must be easy to write and understand</a:t>
            </a:r>
          </a:p>
        </p:txBody>
      </p:sp>
      <p:pic>
        <p:nvPicPr>
          <p:cNvPr id="4" name="Content Placeholder 3">
            <a:extLst>
              <a:ext uri="{FF2B5EF4-FFF2-40B4-BE49-F238E27FC236}">
                <a16:creationId xmlns:a16="http://schemas.microsoft.com/office/drawing/2014/main" id="{6BF0CB17-0D43-4691-911B-F920B7A50E97}"/>
              </a:ext>
            </a:extLst>
          </p:cNvPr>
          <p:cNvPicPr>
            <a:picLocks noGrp="1" noChangeAspect="1"/>
          </p:cNvPicPr>
          <p:nvPr>
            <p:ph idx="1"/>
          </p:nvPr>
        </p:nvPicPr>
        <p:blipFill>
          <a:blip r:embed="rId2"/>
          <a:stretch>
            <a:fillRect/>
          </a:stretch>
        </p:blipFill>
        <p:spPr>
          <a:xfrm>
            <a:off x="1475418" y="1825625"/>
            <a:ext cx="9241164" cy="4351338"/>
          </a:xfrm>
          <a:prstGeom prst="rect">
            <a:avLst/>
          </a:prstGeom>
        </p:spPr>
      </p:pic>
    </p:spTree>
    <p:extLst>
      <p:ext uri="{BB962C8B-B14F-4D97-AF65-F5344CB8AC3E}">
        <p14:creationId xmlns:p14="http://schemas.microsoft.com/office/powerpoint/2010/main" val="1157091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01B930-00C8-45DE-B6EC-101E314BAEE3}"/>
              </a:ext>
            </a:extLst>
          </p:cNvPr>
          <p:cNvSpPr txBox="1"/>
          <p:nvPr/>
        </p:nvSpPr>
        <p:spPr>
          <a:xfrm>
            <a:off x="482255" y="5393635"/>
            <a:ext cx="11227490" cy="923330"/>
          </a:xfrm>
          <a:prstGeom prst="rect">
            <a:avLst/>
          </a:prstGeom>
          <a:noFill/>
        </p:spPr>
        <p:txBody>
          <a:bodyPr wrap="square" rtlCol="0">
            <a:spAutoFit/>
          </a:bodyPr>
          <a:lstStyle/>
          <a:p>
            <a:pPr marL="342900" indent="-342900" algn="ctr">
              <a:buAutoNum type="arabicPeriod"/>
            </a:pPr>
            <a:r>
              <a:rPr lang="en-IN" b="1" i="1" dirty="0"/>
              <a:t>Similar Product Information for comparison is important</a:t>
            </a:r>
          </a:p>
          <a:p>
            <a:pPr marL="342900" indent="-342900" algn="ctr">
              <a:buAutoNum type="arabicPeriod"/>
            </a:pPr>
            <a:r>
              <a:rPr lang="en-IN" b="1" i="1" dirty="0"/>
              <a:t>All relevant information should be listed.</a:t>
            </a:r>
          </a:p>
          <a:p>
            <a:pPr marL="342900" indent="-342900" algn="ctr">
              <a:buAutoNum type="arabicPeriod"/>
            </a:pPr>
            <a:r>
              <a:rPr lang="en-IN" b="1" i="1" dirty="0"/>
              <a:t>Ease of navigation in Website</a:t>
            </a:r>
          </a:p>
        </p:txBody>
      </p:sp>
      <p:pic>
        <p:nvPicPr>
          <p:cNvPr id="6" name="Picture 5">
            <a:extLst>
              <a:ext uri="{FF2B5EF4-FFF2-40B4-BE49-F238E27FC236}">
                <a16:creationId xmlns:a16="http://schemas.microsoft.com/office/drawing/2014/main" id="{C30D4168-1961-4C59-A7B0-2A6916541B5C}"/>
              </a:ext>
            </a:extLst>
          </p:cNvPr>
          <p:cNvPicPr>
            <a:picLocks noChangeAspect="1"/>
          </p:cNvPicPr>
          <p:nvPr/>
        </p:nvPicPr>
        <p:blipFill>
          <a:blip r:embed="rId2"/>
          <a:stretch>
            <a:fillRect/>
          </a:stretch>
        </p:blipFill>
        <p:spPr>
          <a:xfrm>
            <a:off x="482255" y="541035"/>
            <a:ext cx="11577223" cy="4086225"/>
          </a:xfrm>
          <a:prstGeom prst="rect">
            <a:avLst/>
          </a:prstGeom>
        </p:spPr>
      </p:pic>
    </p:spTree>
    <p:extLst>
      <p:ext uri="{BB962C8B-B14F-4D97-AF65-F5344CB8AC3E}">
        <p14:creationId xmlns:p14="http://schemas.microsoft.com/office/powerpoint/2010/main" val="520638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055349-FA53-4380-877E-2804DA093ACF}"/>
              </a:ext>
            </a:extLst>
          </p:cNvPr>
          <p:cNvPicPr>
            <a:picLocks noChangeAspect="1"/>
          </p:cNvPicPr>
          <p:nvPr/>
        </p:nvPicPr>
        <p:blipFill>
          <a:blip r:embed="rId2"/>
          <a:stretch>
            <a:fillRect/>
          </a:stretch>
        </p:blipFill>
        <p:spPr>
          <a:xfrm>
            <a:off x="344557" y="277053"/>
            <a:ext cx="11648659" cy="4210050"/>
          </a:xfrm>
          <a:prstGeom prst="rect">
            <a:avLst/>
          </a:prstGeom>
        </p:spPr>
      </p:pic>
      <p:sp>
        <p:nvSpPr>
          <p:cNvPr id="5" name="TextBox 4">
            <a:extLst>
              <a:ext uri="{FF2B5EF4-FFF2-40B4-BE49-F238E27FC236}">
                <a16:creationId xmlns:a16="http://schemas.microsoft.com/office/drawing/2014/main" id="{FC2D55C9-334F-4D17-9FF3-A84F9EB42C92}"/>
              </a:ext>
            </a:extLst>
          </p:cNvPr>
          <p:cNvSpPr txBox="1"/>
          <p:nvPr/>
        </p:nvSpPr>
        <p:spPr>
          <a:xfrm>
            <a:off x="251791" y="5300870"/>
            <a:ext cx="11741425" cy="923330"/>
          </a:xfrm>
          <a:prstGeom prst="rect">
            <a:avLst/>
          </a:prstGeom>
          <a:noFill/>
        </p:spPr>
        <p:txBody>
          <a:bodyPr wrap="square" rtlCol="0">
            <a:spAutoFit/>
          </a:bodyPr>
          <a:lstStyle/>
          <a:p>
            <a:pPr marL="342900" indent="-342900" algn="ctr">
              <a:buAutoNum type="arabicPeriod"/>
            </a:pPr>
            <a:r>
              <a:rPr lang="en-IN" b="1" i="1" dirty="0"/>
              <a:t>Speed in Loading and Processing.</a:t>
            </a:r>
          </a:p>
          <a:p>
            <a:pPr marL="342900" indent="-342900" algn="ctr">
              <a:buAutoNum type="arabicPeriod"/>
            </a:pPr>
            <a:r>
              <a:rPr lang="en-IN" b="1" i="1" dirty="0"/>
              <a:t>User Friendly Interface.</a:t>
            </a:r>
          </a:p>
          <a:p>
            <a:pPr marL="342900" indent="-342900" algn="ctr">
              <a:buAutoNum type="arabicPeriod"/>
            </a:pPr>
            <a:r>
              <a:rPr lang="en-IN" b="1" i="1" dirty="0" err="1"/>
              <a:t>Convinient</a:t>
            </a:r>
            <a:r>
              <a:rPr lang="en-IN" b="1" i="1" dirty="0"/>
              <a:t> Payment methods</a:t>
            </a:r>
          </a:p>
        </p:txBody>
      </p:sp>
    </p:spTree>
    <p:extLst>
      <p:ext uri="{BB962C8B-B14F-4D97-AF65-F5344CB8AC3E}">
        <p14:creationId xmlns:p14="http://schemas.microsoft.com/office/powerpoint/2010/main" val="3683302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0E6C24-B58D-466C-9863-2AFAA260A5EB}"/>
              </a:ext>
            </a:extLst>
          </p:cNvPr>
          <p:cNvPicPr>
            <a:picLocks noChangeAspect="1"/>
          </p:cNvPicPr>
          <p:nvPr/>
        </p:nvPicPr>
        <p:blipFill>
          <a:blip r:embed="rId2"/>
          <a:stretch>
            <a:fillRect/>
          </a:stretch>
        </p:blipFill>
        <p:spPr>
          <a:xfrm>
            <a:off x="573156" y="450159"/>
            <a:ext cx="11327295" cy="3943350"/>
          </a:xfrm>
          <a:prstGeom prst="rect">
            <a:avLst/>
          </a:prstGeom>
        </p:spPr>
      </p:pic>
      <p:sp>
        <p:nvSpPr>
          <p:cNvPr id="5" name="TextBox 4">
            <a:extLst>
              <a:ext uri="{FF2B5EF4-FFF2-40B4-BE49-F238E27FC236}">
                <a16:creationId xmlns:a16="http://schemas.microsoft.com/office/drawing/2014/main" id="{CE91AFEA-2D41-428A-A82F-D50F837F10AB}"/>
              </a:ext>
            </a:extLst>
          </p:cNvPr>
          <p:cNvSpPr txBox="1"/>
          <p:nvPr/>
        </p:nvSpPr>
        <p:spPr>
          <a:xfrm>
            <a:off x="0" y="5194853"/>
            <a:ext cx="11327295" cy="369332"/>
          </a:xfrm>
          <a:prstGeom prst="rect">
            <a:avLst/>
          </a:prstGeom>
          <a:noFill/>
        </p:spPr>
        <p:txBody>
          <a:bodyPr wrap="square" rtlCol="0">
            <a:spAutoFit/>
          </a:bodyPr>
          <a:lstStyle/>
          <a:p>
            <a:pPr algn="ctr"/>
            <a:r>
              <a:rPr lang="en-IN" b="1" i="1" dirty="0"/>
              <a:t>Trust, Empathy and Customer Privacy</a:t>
            </a:r>
          </a:p>
        </p:txBody>
      </p:sp>
    </p:spTree>
    <p:extLst>
      <p:ext uri="{BB962C8B-B14F-4D97-AF65-F5344CB8AC3E}">
        <p14:creationId xmlns:p14="http://schemas.microsoft.com/office/powerpoint/2010/main" val="1159090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60ADB-5488-4084-BB7F-11D856D29D9F}"/>
              </a:ext>
            </a:extLst>
          </p:cNvPr>
          <p:cNvSpPr>
            <a:spLocks noGrp="1"/>
          </p:cNvSpPr>
          <p:nvPr>
            <p:ph type="title"/>
          </p:nvPr>
        </p:nvSpPr>
        <p:spPr/>
        <p:txBody>
          <a:bodyPr>
            <a:normAutofit/>
          </a:bodyPr>
          <a:lstStyle/>
          <a:p>
            <a:pPr algn="ctr"/>
            <a:r>
              <a:rPr lang="en-IN" sz="2000" b="1" dirty="0">
                <a:solidFill>
                  <a:schemeClr val="accent2">
                    <a:lumMod val="75000"/>
                  </a:schemeClr>
                </a:solidFill>
              </a:rPr>
              <a:t>What is Customer Retention</a:t>
            </a:r>
          </a:p>
        </p:txBody>
      </p:sp>
      <p:sp>
        <p:nvSpPr>
          <p:cNvPr id="3" name="Content Placeholder 2">
            <a:extLst>
              <a:ext uri="{FF2B5EF4-FFF2-40B4-BE49-F238E27FC236}">
                <a16:creationId xmlns:a16="http://schemas.microsoft.com/office/drawing/2014/main" id="{7A1CEF7C-1EFF-4C4B-89A4-C644B28E16F1}"/>
              </a:ext>
            </a:extLst>
          </p:cNvPr>
          <p:cNvSpPr>
            <a:spLocks noGrp="1"/>
          </p:cNvSpPr>
          <p:nvPr>
            <p:ph idx="1"/>
          </p:nvPr>
        </p:nvSpPr>
        <p:spPr/>
        <p:txBody>
          <a:bodyPr>
            <a:normAutofit/>
          </a:bodyPr>
          <a:lstStyle/>
          <a:p>
            <a:pPr marL="0" indent="0">
              <a:buNone/>
            </a:pPr>
            <a:r>
              <a:rPr lang="en-US" sz="2000" i="1" dirty="0"/>
              <a:t>Customer retention refers to the activities and actions companies and organizations take to reduce the number of customer defections. The goal of customer retention programs is to help companies retain as many customers as possible, often through customer loyalty and brand loyalty initiatives. It is important to remember that customer retention begins with the first contact a customer has with a company and continues throughout the entire lifetime of the relationship.</a:t>
            </a:r>
          </a:p>
          <a:p>
            <a:pPr marL="0" indent="0">
              <a:buNone/>
            </a:pPr>
            <a:endParaRPr lang="en-US" sz="2000" i="1" dirty="0"/>
          </a:p>
          <a:p>
            <a:pPr marL="0" indent="0">
              <a:buNone/>
            </a:pPr>
            <a:r>
              <a:rPr lang="en-US" sz="2000" i="1" dirty="0"/>
              <a:t>The next few slides contain observations from collected from the Indian online shoppers. Results indicate the e-retail success factors, which are very much critical for customer satisfaction.</a:t>
            </a:r>
          </a:p>
          <a:p>
            <a:pPr marL="0" indent="0">
              <a:buNone/>
            </a:pPr>
            <a:endParaRPr lang="en-US" sz="2000" i="1" dirty="0"/>
          </a:p>
          <a:p>
            <a:pPr marL="0" indent="0">
              <a:buNone/>
            </a:pPr>
            <a:r>
              <a:rPr lang="en-US" sz="2000" i="1" dirty="0"/>
              <a:t>Let us go through few factors which help in determining the success behind an Online Platform</a:t>
            </a:r>
            <a:endParaRPr lang="en-IN" sz="2000" i="1" dirty="0"/>
          </a:p>
        </p:txBody>
      </p:sp>
    </p:spTree>
    <p:extLst>
      <p:ext uri="{BB962C8B-B14F-4D97-AF65-F5344CB8AC3E}">
        <p14:creationId xmlns:p14="http://schemas.microsoft.com/office/powerpoint/2010/main" val="3194404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021750-6B69-4CE4-BB3F-A6EA69DBB05C}"/>
              </a:ext>
            </a:extLst>
          </p:cNvPr>
          <p:cNvPicPr>
            <a:picLocks noChangeAspect="1"/>
          </p:cNvPicPr>
          <p:nvPr/>
        </p:nvPicPr>
        <p:blipFill>
          <a:blip r:embed="rId2"/>
          <a:stretch>
            <a:fillRect/>
          </a:stretch>
        </p:blipFill>
        <p:spPr>
          <a:xfrm>
            <a:off x="542925" y="230256"/>
            <a:ext cx="11397284" cy="4648200"/>
          </a:xfrm>
          <a:prstGeom prst="rect">
            <a:avLst/>
          </a:prstGeom>
        </p:spPr>
      </p:pic>
      <p:sp>
        <p:nvSpPr>
          <p:cNvPr id="5" name="TextBox 4">
            <a:extLst>
              <a:ext uri="{FF2B5EF4-FFF2-40B4-BE49-F238E27FC236}">
                <a16:creationId xmlns:a16="http://schemas.microsoft.com/office/drawing/2014/main" id="{F9684D46-748C-4194-9202-718AF805CBB4}"/>
              </a:ext>
            </a:extLst>
          </p:cNvPr>
          <p:cNvSpPr txBox="1"/>
          <p:nvPr/>
        </p:nvSpPr>
        <p:spPr>
          <a:xfrm>
            <a:off x="371061" y="5605670"/>
            <a:ext cx="11661913" cy="369332"/>
          </a:xfrm>
          <a:prstGeom prst="rect">
            <a:avLst/>
          </a:prstGeom>
          <a:noFill/>
        </p:spPr>
        <p:txBody>
          <a:bodyPr wrap="square" rtlCol="0">
            <a:spAutoFit/>
          </a:bodyPr>
          <a:lstStyle/>
          <a:p>
            <a:pPr algn="ctr"/>
            <a:r>
              <a:rPr lang="en-IN" b="1" i="1" dirty="0"/>
              <a:t>Responsiveness, Monetary Benefits and Enjoyment</a:t>
            </a:r>
          </a:p>
        </p:txBody>
      </p:sp>
    </p:spTree>
    <p:extLst>
      <p:ext uri="{BB962C8B-B14F-4D97-AF65-F5344CB8AC3E}">
        <p14:creationId xmlns:p14="http://schemas.microsoft.com/office/powerpoint/2010/main" val="174369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BA0D57-D3C8-4181-8C91-CB00C46963A0}"/>
              </a:ext>
            </a:extLst>
          </p:cNvPr>
          <p:cNvPicPr>
            <a:picLocks noChangeAspect="1"/>
          </p:cNvPicPr>
          <p:nvPr/>
        </p:nvPicPr>
        <p:blipFill>
          <a:blip r:embed="rId2"/>
          <a:stretch>
            <a:fillRect/>
          </a:stretch>
        </p:blipFill>
        <p:spPr>
          <a:xfrm>
            <a:off x="400878" y="270013"/>
            <a:ext cx="11125200" cy="4038600"/>
          </a:xfrm>
          <a:prstGeom prst="rect">
            <a:avLst/>
          </a:prstGeom>
        </p:spPr>
      </p:pic>
      <p:sp>
        <p:nvSpPr>
          <p:cNvPr id="5" name="TextBox 4">
            <a:extLst>
              <a:ext uri="{FF2B5EF4-FFF2-40B4-BE49-F238E27FC236}">
                <a16:creationId xmlns:a16="http://schemas.microsoft.com/office/drawing/2014/main" id="{C3DBF448-80C8-4AFF-B819-17E9DFCCCDA5}"/>
              </a:ext>
            </a:extLst>
          </p:cNvPr>
          <p:cNvSpPr txBox="1"/>
          <p:nvPr/>
        </p:nvSpPr>
        <p:spPr>
          <a:xfrm>
            <a:off x="225287" y="5088835"/>
            <a:ext cx="11125200" cy="369332"/>
          </a:xfrm>
          <a:prstGeom prst="rect">
            <a:avLst/>
          </a:prstGeom>
          <a:noFill/>
        </p:spPr>
        <p:txBody>
          <a:bodyPr wrap="square" rtlCol="0">
            <a:spAutoFit/>
          </a:bodyPr>
          <a:lstStyle/>
          <a:p>
            <a:pPr algn="ctr"/>
            <a:r>
              <a:rPr lang="en-IN" b="1" i="1" dirty="0" err="1"/>
              <a:t>Convinient</a:t>
            </a:r>
            <a:r>
              <a:rPr lang="en-IN" b="1" i="1" dirty="0"/>
              <a:t> and  Flexible/Return and Replacement Policy/Access to Loyalty Programs</a:t>
            </a:r>
          </a:p>
        </p:txBody>
      </p:sp>
    </p:spTree>
    <p:extLst>
      <p:ext uri="{BB962C8B-B14F-4D97-AF65-F5344CB8AC3E}">
        <p14:creationId xmlns:p14="http://schemas.microsoft.com/office/powerpoint/2010/main" val="3449135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DBF448-80C8-4AFF-B819-17E9DFCCCDA5}"/>
              </a:ext>
            </a:extLst>
          </p:cNvPr>
          <p:cNvSpPr txBox="1"/>
          <p:nvPr/>
        </p:nvSpPr>
        <p:spPr>
          <a:xfrm>
            <a:off x="225287" y="5088835"/>
            <a:ext cx="11125200" cy="369332"/>
          </a:xfrm>
          <a:prstGeom prst="rect">
            <a:avLst/>
          </a:prstGeom>
          <a:noFill/>
        </p:spPr>
        <p:txBody>
          <a:bodyPr wrap="square" rtlCol="0">
            <a:spAutoFit/>
          </a:bodyPr>
          <a:lstStyle/>
          <a:p>
            <a:pPr algn="ctr"/>
            <a:r>
              <a:rPr lang="en-IN" b="1" i="1" dirty="0"/>
              <a:t>Deriving Satisfaction</a:t>
            </a:r>
          </a:p>
        </p:txBody>
      </p:sp>
      <p:pic>
        <p:nvPicPr>
          <p:cNvPr id="2" name="Picture 1">
            <a:extLst>
              <a:ext uri="{FF2B5EF4-FFF2-40B4-BE49-F238E27FC236}">
                <a16:creationId xmlns:a16="http://schemas.microsoft.com/office/drawing/2014/main" id="{545935FD-2E86-4658-A447-38A71CF54EDB}"/>
              </a:ext>
            </a:extLst>
          </p:cNvPr>
          <p:cNvPicPr>
            <a:picLocks noChangeAspect="1"/>
          </p:cNvPicPr>
          <p:nvPr/>
        </p:nvPicPr>
        <p:blipFill>
          <a:blip r:embed="rId2"/>
          <a:stretch>
            <a:fillRect/>
          </a:stretch>
        </p:blipFill>
        <p:spPr>
          <a:xfrm>
            <a:off x="661987" y="386177"/>
            <a:ext cx="10868025" cy="4124325"/>
          </a:xfrm>
          <a:prstGeom prst="rect">
            <a:avLst/>
          </a:prstGeom>
        </p:spPr>
      </p:pic>
    </p:spTree>
    <p:extLst>
      <p:ext uri="{BB962C8B-B14F-4D97-AF65-F5344CB8AC3E}">
        <p14:creationId xmlns:p14="http://schemas.microsoft.com/office/powerpoint/2010/main" val="3968937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1AFBB4-D5F2-42BC-8E08-91A3AB5D41D3}"/>
              </a:ext>
            </a:extLst>
          </p:cNvPr>
          <p:cNvPicPr>
            <a:picLocks noChangeAspect="1"/>
          </p:cNvPicPr>
          <p:nvPr/>
        </p:nvPicPr>
        <p:blipFill>
          <a:blip r:embed="rId2"/>
          <a:stretch>
            <a:fillRect/>
          </a:stretch>
        </p:blipFill>
        <p:spPr>
          <a:xfrm>
            <a:off x="447675" y="236675"/>
            <a:ext cx="10687050" cy="4105275"/>
          </a:xfrm>
          <a:prstGeom prst="rect">
            <a:avLst/>
          </a:prstGeom>
        </p:spPr>
      </p:pic>
      <p:sp>
        <p:nvSpPr>
          <p:cNvPr id="5" name="TextBox 4">
            <a:extLst>
              <a:ext uri="{FF2B5EF4-FFF2-40B4-BE49-F238E27FC236}">
                <a16:creationId xmlns:a16="http://schemas.microsoft.com/office/drawing/2014/main" id="{0AC42EBC-06E9-4687-9BEB-04B65505AD3A}"/>
              </a:ext>
            </a:extLst>
          </p:cNvPr>
          <p:cNvSpPr txBox="1"/>
          <p:nvPr/>
        </p:nvSpPr>
        <p:spPr>
          <a:xfrm>
            <a:off x="447675" y="5181600"/>
            <a:ext cx="11439525" cy="369332"/>
          </a:xfrm>
          <a:prstGeom prst="rect">
            <a:avLst/>
          </a:prstGeom>
          <a:noFill/>
        </p:spPr>
        <p:txBody>
          <a:bodyPr wrap="square" rtlCol="0">
            <a:spAutoFit/>
          </a:bodyPr>
          <a:lstStyle/>
          <a:p>
            <a:pPr algn="ctr"/>
            <a:r>
              <a:rPr lang="en-IN" b="1" i="1" dirty="0"/>
              <a:t>Wide Product Variety/Complete product Information/</a:t>
            </a:r>
            <a:r>
              <a:rPr lang="en-IN" b="1" i="1" dirty="0" err="1"/>
              <a:t>Monetory</a:t>
            </a:r>
            <a:r>
              <a:rPr lang="en-IN" b="1" i="1" dirty="0"/>
              <a:t> Savings</a:t>
            </a:r>
          </a:p>
        </p:txBody>
      </p:sp>
    </p:spTree>
    <p:extLst>
      <p:ext uri="{BB962C8B-B14F-4D97-AF65-F5344CB8AC3E}">
        <p14:creationId xmlns:p14="http://schemas.microsoft.com/office/powerpoint/2010/main" val="675299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CFF885-027B-40AE-A12B-D1A14CE0BF79}"/>
              </a:ext>
            </a:extLst>
          </p:cNvPr>
          <p:cNvSpPr>
            <a:spLocks noGrp="1"/>
          </p:cNvSpPr>
          <p:nvPr>
            <p:ph idx="1"/>
          </p:nvPr>
        </p:nvSpPr>
        <p:spPr>
          <a:xfrm>
            <a:off x="838200" y="2862469"/>
            <a:ext cx="10515600" cy="3314493"/>
          </a:xfrm>
        </p:spPr>
        <p:txBody>
          <a:bodyPr>
            <a:normAutofit/>
          </a:bodyPr>
          <a:lstStyle/>
          <a:p>
            <a:pPr marL="0" indent="0" algn="ctr">
              <a:buNone/>
            </a:pPr>
            <a:r>
              <a:rPr lang="en-IN" sz="5400" dirty="0">
                <a:solidFill>
                  <a:schemeClr val="accent2">
                    <a:lumMod val="75000"/>
                  </a:schemeClr>
                </a:solidFill>
              </a:rPr>
              <a:t>Opinions on Few Online Retailers</a:t>
            </a:r>
          </a:p>
          <a:p>
            <a:pPr marL="0" indent="0" algn="ctr">
              <a:buNone/>
            </a:pPr>
            <a:r>
              <a:rPr lang="en-IN" sz="3200" dirty="0">
                <a:solidFill>
                  <a:schemeClr val="accent2">
                    <a:lumMod val="75000"/>
                  </a:schemeClr>
                </a:solidFill>
              </a:rPr>
              <a:t>( Comparison has been made taking public’s opinion as well customers who have been retained by the online platforms)</a:t>
            </a:r>
          </a:p>
        </p:txBody>
      </p:sp>
    </p:spTree>
    <p:extLst>
      <p:ext uri="{BB962C8B-B14F-4D97-AF65-F5344CB8AC3E}">
        <p14:creationId xmlns:p14="http://schemas.microsoft.com/office/powerpoint/2010/main" val="3980065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B4E49-22F9-4056-9877-5E8908931AA4}"/>
              </a:ext>
            </a:extLst>
          </p:cNvPr>
          <p:cNvSpPr>
            <a:spLocks noGrp="1"/>
          </p:cNvSpPr>
          <p:nvPr>
            <p:ph type="title"/>
          </p:nvPr>
        </p:nvSpPr>
        <p:spPr/>
        <p:txBody>
          <a:bodyPr>
            <a:normAutofit/>
          </a:bodyPr>
          <a:lstStyle/>
          <a:p>
            <a:pPr algn="ctr"/>
            <a:r>
              <a:rPr lang="en-IN" sz="2400" b="1" i="1" dirty="0"/>
              <a:t>Commonly Used Online Platform</a:t>
            </a:r>
          </a:p>
        </p:txBody>
      </p:sp>
      <p:pic>
        <p:nvPicPr>
          <p:cNvPr id="4" name="Content Placeholder 3">
            <a:extLst>
              <a:ext uri="{FF2B5EF4-FFF2-40B4-BE49-F238E27FC236}">
                <a16:creationId xmlns:a16="http://schemas.microsoft.com/office/drawing/2014/main" id="{29F5A4B7-FA22-4AD6-80A9-58A1DD28061C}"/>
              </a:ext>
            </a:extLst>
          </p:cNvPr>
          <p:cNvPicPr>
            <a:picLocks noGrp="1" noChangeAspect="1"/>
          </p:cNvPicPr>
          <p:nvPr>
            <p:ph idx="1"/>
          </p:nvPr>
        </p:nvPicPr>
        <p:blipFill>
          <a:blip r:embed="rId2"/>
          <a:stretch>
            <a:fillRect/>
          </a:stretch>
        </p:blipFill>
        <p:spPr>
          <a:xfrm>
            <a:off x="1036983" y="1301065"/>
            <a:ext cx="10515600" cy="2127935"/>
          </a:xfrm>
          <a:prstGeom prst="rect">
            <a:avLst/>
          </a:prstGeom>
          <a:ln>
            <a:solidFill>
              <a:schemeClr val="tx1"/>
            </a:solidFill>
          </a:ln>
        </p:spPr>
      </p:pic>
      <p:pic>
        <p:nvPicPr>
          <p:cNvPr id="5" name="Picture 4">
            <a:extLst>
              <a:ext uri="{FF2B5EF4-FFF2-40B4-BE49-F238E27FC236}">
                <a16:creationId xmlns:a16="http://schemas.microsoft.com/office/drawing/2014/main" id="{D7A46419-2350-4EC9-9B77-FAB0A8FDEDF9}"/>
              </a:ext>
            </a:extLst>
          </p:cNvPr>
          <p:cNvPicPr>
            <a:picLocks noChangeAspect="1"/>
          </p:cNvPicPr>
          <p:nvPr/>
        </p:nvPicPr>
        <p:blipFill>
          <a:blip r:embed="rId3"/>
          <a:stretch>
            <a:fillRect/>
          </a:stretch>
        </p:blipFill>
        <p:spPr>
          <a:xfrm>
            <a:off x="0" y="3591339"/>
            <a:ext cx="11895483" cy="3266661"/>
          </a:xfrm>
          <a:prstGeom prst="rect">
            <a:avLst/>
          </a:prstGeom>
          <a:ln>
            <a:solidFill>
              <a:schemeClr val="tx1"/>
            </a:solidFill>
          </a:ln>
        </p:spPr>
      </p:pic>
    </p:spTree>
    <p:extLst>
      <p:ext uri="{BB962C8B-B14F-4D97-AF65-F5344CB8AC3E}">
        <p14:creationId xmlns:p14="http://schemas.microsoft.com/office/powerpoint/2010/main" val="2159775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5A7EB-50C3-448C-9A5C-3F3442D743F7}"/>
              </a:ext>
            </a:extLst>
          </p:cNvPr>
          <p:cNvSpPr>
            <a:spLocks noGrp="1"/>
          </p:cNvSpPr>
          <p:nvPr>
            <p:ph type="title"/>
          </p:nvPr>
        </p:nvSpPr>
        <p:spPr/>
        <p:txBody>
          <a:bodyPr/>
          <a:lstStyle/>
          <a:p>
            <a:r>
              <a:rPr lang="en-IN" dirty="0"/>
              <a:t>Observation</a:t>
            </a:r>
          </a:p>
        </p:txBody>
      </p:sp>
      <p:sp>
        <p:nvSpPr>
          <p:cNvPr id="3" name="Content Placeholder 2">
            <a:extLst>
              <a:ext uri="{FF2B5EF4-FFF2-40B4-BE49-F238E27FC236}">
                <a16:creationId xmlns:a16="http://schemas.microsoft.com/office/drawing/2014/main" id="{26CCC877-C300-49DC-BAB8-46ACE72E587D}"/>
              </a:ext>
            </a:extLst>
          </p:cNvPr>
          <p:cNvSpPr>
            <a:spLocks noGrp="1"/>
          </p:cNvSpPr>
          <p:nvPr>
            <p:ph idx="1"/>
          </p:nvPr>
        </p:nvSpPr>
        <p:spPr/>
        <p:txBody>
          <a:bodyPr/>
          <a:lstStyle/>
          <a:p>
            <a:r>
              <a:rPr lang="en-IN" dirty="0"/>
              <a:t>Amazon, Myntra, Paytm, Flipkart Snapdeal are mostly used</a:t>
            </a:r>
          </a:p>
          <a:p>
            <a:r>
              <a:rPr lang="en-IN" dirty="0"/>
              <a:t>In the above list however Amazon in and Paytm has retained more customers</a:t>
            </a:r>
          </a:p>
        </p:txBody>
      </p:sp>
    </p:spTree>
    <p:extLst>
      <p:ext uri="{BB962C8B-B14F-4D97-AF65-F5344CB8AC3E}">
        <p14:creationId xmlns:p14="http://schemas.microsoft.com/office/powerpoint/2010/main" val="1424937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05CC-5E02-444B-B722-0E067C72DBE8}"/>
              </a:ext>
            </a:extLst>
          </p:cNvPr>
          <p:cNvSpPr>
            <a:spLocks noGrp="1"/>
          </p:cNvSpPr>
          <p:nvPr>
            <p:ph type="title"/>
          </p:nvPr>
        </p:nvSpPr>
        <p:spPr/>
        <p:txBody>
          <a:bodyPr/>
          <a:lstStyle/>
          <a:p>
            <a:r>
              <a:rPr lang="en-US" dirty="0"/>
              <a:t>Easy to use website or application</a:t>
            </a:r>
            <a:endParaRPr lang="en-IN" dirty="0"/>
          </a:p>
        </p:txBody>
      </p:sp>
      <p:pic>
        <p:nvPicPr>
          <p:cNvPr id="4" name="Content Placeholder 3">
            <a:extLst>
              <a:ext uri="{FF2B5EF4-FFF2-40B4-BE49-F238E27FC236}">
                <a16:creationId xmlns:a16="http://schemas.microsoft.com/office/drawing/2014/main" id="{25A41514-3130-4213-9B9D-CEA5CC9C303A}"/>
              </a:ext>
            </a:extLst>
          </p:cNvPr>
          <p:cNvPicPr>
            <a:picLocks noGrp="1" noChangeAspect="1"/>
          </p:cNvPicPr>
          <p:nvPr>
            <p:ph idx="1"/>
          </p:nvPr>
        </p:nvPicPr>
        <p:blipFill>
          <a:blip r:embed="rId2"/>
          <a:stretch>
            <a:fillRect/>
          </a:stretch>
        </p:blipFill>
        <p:spPr>
          <a:xfrm>
            <a:off x="533400" y="1690688"/>
            <a:ext cx="10515600" cy="2059677"/>
          </a:xfrm>
          <a:prstGeom prst="rect">
            <a:avLst/>
          </a:prstGeom>
        </p:spPr>
      </p:pic>
      <p:pic>
        <p:nvPicPr>
          <p:cNvPr id="5" name="Picture 4">
            <a:extLst>
              <a:ext uri="{FF2B5EF4-FFF2-40B4-BE49-F238E27FC236}">
                <a16:creationId xmlns:a16="http://schemas.microsoft.com/office/drawing/2014/main" id="{6E610E28-F52B-435E-913E-B44740BD52B4}"/>
              </a:ext>
            </a:extLst>
          </p:cNvPr>
          <p:cNvPicPr>
            <a:picLocks noChangeAspect="1"/>
          </p:cNvPicPr>
          <p:nvPr/>
        </p:nvPicPr>
        <p:blipFill>
          <a:blip r:embed="rId3"/>
          <a:stretch>
            <a:fillRect/>
          </a:stretch>
        </p:blipFill>
        <p:spPr>
          <a:xfrm>
            <a:off x="0" y="3750365"/>
            <a:ext cx="11610975" cy="2991160"/>
          </a:xfrm>
          <a:prstGeom prst="rect">
            <a:avLst/>
          </a:prstGeom>
        </p:spPr>
      </p:pic>
    </p:spTree>
    <p:extLst>
      <p:ext uri="{BB962C8B-B14F-4D97-AF65-F5344CB8AC3E}">
        <p14:creationId xmlns:p14="http://schemas.microsoft.com/office/powerpoint/2010/main" val="2373049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0F0E-7989-4844-A680-F9077E87E041}"/>
              </a:ext>
            </a:extLst>
          </p:cNvPr>
          <p:cNvSpPr>
            <a:spLocks noGrp="1"/>
          </p:cNvSpPr>
          <p:nvPr>
            <p:ph type="title"/>
          </p:nvPr>
        </p:nvSpPr>
        <p:spPr/>
        <p:txBody>
          <a:bodyPr/>
          <a:lstStyle/>
          <a:p>
            <a:r>
              <a:rPr lang="en-IN" dirty="0"/>
              <a:t>Observation</a:t>
            </a:r>
          </a:p>
        </p:txBody>
      </p:sp>
      <p:sp>
        <p:nvSpPr>
          <p:cNvPr id="3" name="Content Placeholder 2">
            <a:extLst>
              <a:ext uri="{FF2B5EF4-FFF2-40B4-BE49-F238E27FC236}">
                <a16:creationId xmlns:a16="http://schemas.microsoft.com/office/drawing/2014/main" id="{194C33DD-D040-4B77-85BC-69C4B4B6723D}"/>
              </a:ext>
            </a:extLst>
          </p:cNvPr>
          <p:cNvSpPr>
            <a:spLocks noGrp="1"/>
          </p:cNvSpPr>
          <p:nvPr>
            <p:ph idx="1"/>
          </p:nvPr>
        </p:nvSpPr>
        <p:spPr/>
        <p:txBody>
          <a:bodyPr/>
          <a:lstStyle/>
          <a:p>
            <a:pPr algn="ctr"/>
            <a:r>
              <a:rPr lang="en-IN" dirty="0"/>
              <a:t>Amazon, Myntra, Paytm, Flipkart Snapdeal are easiest to use and has also helped in retaining customers</a:t>
            </a:r>
          </a:p>
          <a:p>
            <a:pPr marL="0" indent="0">
              <a:buNone/>
            </a:pPr>
            <a:endParaRPr lang="en-IN" dirty="0"/>
          </a:p>
        </p:txBody>
      </p:sp>
    </p:spTree>
    <p:extLst>
      <p:ext uri="{BB962C8B-B14F-4D97-AF65-F5344CB8AC3E}">
        <p14:creationId xmlns:p14="http://schemas.microsoft.com/office/powerpoint/2010/main" val="1762158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0ED1-89F1-4174-AFB9-7B982AC36E20}"/>
              </a:ext>
            </a:extLst>
          </p:cNvPr>
          <p:cNvSpPr>
            <a:spLocks noGrp="1"/>
          </p:cNvSpPr>
          <p:nvPr>
            <p:ph type="title"/>
          </p:nvPr>
        </p:nvSpPr>
        <p:spPr/>
        <p:txBody>
          <a:bodyPr/>
          <a:lstStyle/>
          <a:p>
            <a:r>
              <a:rPr lang="en-IN" dirty="0"/>
              <a:t>Appealing Web Layout</a:t>
            </a:r>
          </a:p>
        </p:txBody>
      </p:sp>
      <p:pic>
        <p:nvPicPr>
          <p:cNvPr id="4" name="Content Placeholder 3">
            <a:extLst>
              <a:ext uri="{FF2B5EF4-FFF2-40B4-BE49-F238E27FC236}">
                <a16:creationId xmlns:a16="http://schemas.microsoft.com/office/drawing/2014/main" id="{B5519E95-1AE7-4B5F-9756-65B125E95B52}"/>
              </a:ext>
            </a:extLst>
          </p:cNvPr>
          <p:cNvPicPr>
            <a:picLocks noGrp="1" noChangeAspect="1"/>
          </p:cNvPicPr>
          <p:nvPr>
            <p:ph idx="1"/>
          </p:nvPr>
        </p:nvPicPr>
        <p:blipFill>
          <a:blip r:embed="rId2"/>
          <a:stretch>
            <a:fillRect/>
          </a:stretch>
        </p:blipFill>
        <p:spPr>
          <a:xfrm>
            <a:off x="440635" y="1454188"/>
            <a:ext cx="10515600" cy="2417271"/>
          </a:xfrm>
          <a:prstGeom prst="rect">
            <a:avLst/>
          </a:prstGeom>
        </p:spPr>
      </p:pic>
      <p:pic>
        <p:nvPicPr>
          <p:cNvPr id="5" name="Picture 4">
            <a:extLst>
              <a:ext uri="{FF2B5EF4-FFF2-40B4-BE49-F238E27FC236}">
                <a16:creationId xmlns:a16="http://schemas.microsoft.com/office/drawing/2014/main" id="{1F21D707-E494-4A59-AFD7-6B383EA0F8C1}"/>
              </a:ext>
            </a:extLst>
          </p:cNvPr>
          <p:cNvPicPr>
            <a:picLocks noChangeAspect="1"/>
          </p:cNvPicPr>
          <p:nvPr/>
        </p:nvPicPr>
        <p:blipFill>
          <a:blip r:embed="rId3"/>
          <a:stretch>
            <a:fillRect/>
          </a:stretch>
        </p:blipFill>
        <p:spPr>
          <a:xfrm>
            <a:off x="440635" y="4011612"/>
            <a:ext cx="10658475" cy="2680735"/>
          </a:xfrm>
          <a:prstGeom prst="rect">
            <a:avLst/>
          </a:prstGeom>
        </p:spPr>
      </p:pic>
    </p:spTree>
    <p:extLst>
      <p:ext uri="{BB962C8B-B14F-4D97-AF65-F5344CB8AC3E}">
        <p14:creationId xmlns:p14="http://schemas.microsoft.com/office/powerpoint/2010/main" val="3010221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A18E-6BF6-4812-96B6-913CC0394323}"/>
              </a:ext>
            </a:extLst>
          </p:cNvPr>
          <p:cNvSpPr>
            <a:spLocks noGrp="1"/>
          </p:cNvSpPr>
          <p:nvPr>
            <p:ph type="title"/>
          </p:nvPr>
        </p:nvSpPr>
        <p:spPr/>
        <p:txBody>
          <a:bodyPr>
            <a:normAutofit fontScale="90000"/>
          </a:bodyPr>
          <a:lstStyle/>
          <a:p>
            <a:r>
              <a:rPr lang="en-IN" sz="2000" b="1" i="1" u="sng" dirty="0">
                <a:latin typeface="+mn-lt"/>
                <a:ea typeface="+mn-ea"/>
                <a:cs typeface="+mn-cs"/>
              </a:rPr>
              <a:t>Required Libraries:</a:t>
            </a:r>
            <a:br>
              <a:rPr lang="en-IN" sz="2000" dirty="0">
                <a:latin typeface="+mn-lt"/>
              </a:rPr>
            </a:br>
            <a:br>
              <a:rPr lang="en-IN" sz="2000" dirty="0">
                <a:latin typeface="+mn-lt"/>
              </a:rPr>
            </a:br>
            <a:br>
              <a:rPr lang="en-IN" sz="2000" dirty="0">
                <a:latin typeface="+mn-lt"/>
              </a:rPr>
            </a:br>
            <a:br>
              <a:rPr lang="en-IN" sz="2000" dirty="0">
                <a:latin typeface="+mn-lt"/>
              </a:rPr>
            </a:br>
            <a:endParaRPr lang="en-IN" sz="2000" dirty="0">
              <a:latin typeface="+mn-lt"/>
            </a:endParaRPr>
          </a:p>
        </p:txBody>
      </p:sp>
      <p:sp>
        <p:nvSpPr>
          <p:cNvPr id="3" name="Content Placeholder 2">
            <a:extLst>
              <a:ext uri="{FF2B5EF4-FFF2-40B4-BE49-F238E27FC236}">
                <a16:creationId xmlns:a16="http://schemas.microsoft.com/office/drawing/2014/main" id="{68E21B77-1FAA-44A8-91B9-641CBCB15F6B}"/>
              </a:ext>
            </a:extLst>
          </p:cNvPr>
          <p:cNvSpPr>
            <a:spLocks noGrp="1"/>
          </p:cNvSpPr>
          <p:nvPr>
            <p:ph idx="1"/>
          </p:nvPr>
        </p:nvSpPr>
        <p:spPr/>
        <p:txBody>
          <a:bodyPr/>
          <a:lstStyle/>
          <a:p>
            <a:pPr marL="0" indent="0">
              <a:buNone/>
            </a:pPr>
            <a:r>
              <a:rPr lang="en-IN" sz="1800" b="1" i="1" u="sng" dirty="0"/>
              <a:t>Loading the dataset:</a:t>
            </a:r>
            <a:br>
              <a:rPr lang="en-IN" sz="2000" dirty="0"/>
            </a:br>
            <a:br>
              <a:rPr lang="en-IN" dirty="0"/>
            </a:br>
            <a:br>
              <a:rPr lang="en-IN" dirty="0"/>
            </a:br>
            <a:r>
              <a:rPr lang="en-IN" sz="1800" b="1" i="1" u="sng" dirty="0"/>
              <a:t>1</a:t>
            </a:r>
            <a:r>
              <a:rPr lang="en-IN" sz="1800" b="1" i="1" u="sng" baseline="30000" dirty="0"/>
              <a:t>st</a:t>
            </a:r>
            <a:r>
              <a:rPr lang="en-IN" sz="1800" b="1" i="1" u="sng" dirty="0"/>
              <a:t> Observation:</a:t>
            </a:r>
          </a:p>
          <a:p>
            <a:pPr marL="0" indent="0">
              <a:buNone/>
            </a:pPr>
            <a:r>
              <a:rPr lang="en-IN" sz="1600" dirty="0"/>
              <a:t>Majority of the online shopping is done by females  and the age group is between 21 to 40 from Delhi, Noida and Greater Noida region. This is the range of the target audience who mainly involve in Online Shopping.</a:t>
            </a:r>
          </a:p>
          <a:p>
            <a:pPr marL="0" indent="0">
              <a:buNone/>
            </a:pPr>
            <a:br>
              <a:rPr lang="en-IN" dirty="0"/>
            </a:br>
            <a:endParaRPr lang="en-IN" dirty="0"/>
          </a:p>
        </p:txBody>
      </p:sp>
      <p:pic>
        <p:nvPicPr>
          <p:cNvPr id="5" name="Picture 4">
            <a:extLst>
              <a:ext uri="{FF2B5EF4-FFF2-40B4-BE49-F238E27FC236}">
                <a16:creationId xmlns:a16="http://schemas.microsoft.com/office/drawing/2014/main" id="{A16411EC-D0C2-4075-8589-07205ECEED98}"/>
              </a:ext>
            </a:extLst>
          </p:cNvPr>
          <p:cNvPicPr>
            <a:picLocks noChangeAspect="1"/>
          </p:cNvPicPr>
          <p:nvPr/>
        </p:nvPicPr>
        <p:blipFill>
          <a:blip r:embed="rId2"/>
          <a:stretch>
            <a:fillRect/>
          </a:stretch>
        </p:blipFill>
        <p:spPr>
          <a:xfrm>
            <a:off x="0" y="729457"/>
            <a:ext cx="10448925" cy="1028700"/>
          </a:xfrm>
          <a:prstGeom prst="rect">
            <a:avLst/>
          </a:prstGeom>
        </p:spPr>
      </p:pic>
      <p:pic>
        <p:nvPicPr>
          <p:cNvPr id="6" name="Picture 5">
            <a:extLst>
              <a:ext uri="{FF2B5EF4-FFF2-40B4-BE49-F238E27FC236}">
                <a16:creationId xmlns:a16="http://schemas.microsoft.com/office/drawing/2014/main" id="{984EEDAD-83E2-4C09-8ACB-6250FFA8B5F6}"/>
              </a:ext>
            </a:extLst>
          </p:cNvPr>
          <p:cNvPicPr>
            <a:picLocks noChangeAspect="1"/>
          </p:cNvPicPr>
          <p:nvPr/>
        </p:nvPicPr>
        <p:blipFill>
          <a:blip r:embed="rId3"/>
          <a:stretch>
            <a:fillRect/>
          </a:stretch>
        </p:blipFill>
        <p:spPr>
          <a:xfrm>
            <a:off x="0" y="2298217"/>
            <a:ext cx="10991850" cy="485775"/>
          </a:xfrm>
          <a:prstGeom prst="rect">
            <a:avLst/>
          </a:prstGeom>
        </p:spPr>
      </p:pic>
      <p:pic>
        <p:nvPicPr>
          <p:cNvPr id="7" name="Picture 6">
            <a:extLst>
              <a:ext uri="{FF2B5EF4-FFF2-40B4-BE49-F238E27FC236}">
                <a16:creationId xmlns:a16="http://schemas.microsoft.com/office/drawing/2014/main" id="{417B522D-307D-4DB9-B7CD-5C6D7F1C4D36}"/>
              </a:ext>
            </a:extLst>
          </p:cNvPr>
          <p:cNvPicPr>
            <a:picLocks noChangeAspect="1"/>
          </p:cNvPicPr>
          <p:nvPr/>
        </p:nvPicPr>
        <p:blipFill>
          <a:blip r:embed="rId4"/>
          <a:stretch>
            <a:fillRect/>
          </a:stretch>
        </p:blipFill>
        <p:spPr>
          <a:xfrm>
            <a:off x="414131" y="3937103"/>
            <a:ext cx="3720548" cy="2712452"/>
          </a:xfrm>
          <a:prstGeom prst="rect">
            <a:avLst/>
          </a:prstGeom>
          <a:ln>
            <a:solidFill>
              <a:schemeClr val="tx1"/>
            </a:solidFill>
          </a:ln>
        </p:spPr>
      </p:pic>
      <p:pic>
        <p:nvPicPr>
          <p:cNvPr id="8" name="Picture 7">
            <a:extLst>
              <a:ext uri="{FF2B5EF4-FFF2-40B4-BE49-F238E27FC236}">
                <a16:creationId xmlns:a16="http://schemas.microsoft.com/office/drawing/2014/main" id="{FFAE2FD5-F08F-4649-B601-89FB2F598C99}"/>
              </a:ext>
            </a:extLst>
          </p:cNvPr>
          <p:cNvPicPr>
            <a:picLocks noChangeAspect="1"/>
          </p:cNvPicPr>
          <p:nvPr/>
        </p:nvPicPr>
        <p:blipFill>
          <a:blip r:embed="rId5"/>
          <a:stretch>
            <a:fillRect/>
          </a:stretch>
        </p:blipFill>
        <p:spPr>
          <a:xfrm>
            <a:off x="4296809" y="3937104"/>
            <a:ext cx="3495469" cy="2712451"/>
          </a:xfrm>
          <a:prstGeom prst="rect">
            <a:avLst/>
          </a:prstGeom>
          <a:ln>
            <a:solidFill>
              <a:schemeClr val="tx1"/>
            </a:solidFill>
          </a:ln>
        </p:spPr>
      </p:pic>
      <p:pic>
        <p:nvPicPr>
          <p:cNvPr id="9" name="Picture 8">
            <a:extLst>
              <a:ext uri="{FF2B5EF4-FFF2-40B4-BE49-F238E27FC236}">
                <a16:creationId xmlns:a16="http://schemas.microsoft.com/office/drawing/2014/main" id="{0800AEFE-A664-4ADD-BB6A-E4F0730C8DDB}"/>
              </a:ext>
            </a:extLst>
          </p:cNvPr>
          <p:cNvPicPr>
            <a:picLocks noChangeAspect="1"/>
          </p:cNvPicPr>
          <p:nvPr/>
        </p:nvPicPr>
        <p:blipFill>
          <a:blip r:embed="rId6"/>
          <a:stretch>
            <a:fillRect/>
          </a:stretch>
        </p:blipFill>
        <p:spPr>
          <a:xfrm>
            <a:off x="8074509" y="3968802"/>
            <a:ext cx="3703360" cy="2649054"/>
          </a:xfrm>
          <a:prstGeom prst="rect">
            <a:avLst/>
          </a:prstGeom>
          <a:ln>
            <a:solidFill>
              <a:schemeClr val="tx1"/>
            </a:solidFill>
          </a:ln>
        </p:spPr>
      </p:pic>
    </p:spTree>
    <p:extLst>
      <p:ext uri="{BB962C8B-B14F-4D97-AF65-F5344CB8AC3E}">
        <p14:creationId xmlns:p14="http://schemas.microsoft.com/office/powerpoint/2010/main" val="289028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EA521-514C-4114-8195-7D1C4B4B6E53}"/>
              </a:ext>
            </a:extLst>
          </p:cNvPr>
          <p:cNvSpPr>
            <a:spLocks noGrp="1"/>
          </p:cNvSpPr>
          <p:nvPr>
            <p:ph type="title"/>
          </p:nvPr>
        </p:nvSpPr>
        <p:spPr/>
        <p:txBody>
          <a:bodyPr/>
          <a:lstStyle/>
          <a:p>
            <a:r>
              <a:rPr lang="en-IN" dirty="0"/>
              <a:t>Observation</a:t>
            </a:r>
          </a:p>
        </p:txBody>
      </p:sp>
      <p:sp>
        <p:nvSpPr>
          <p:cNvPr id="3" name="Content Placeholder 2">
            <a:extLst>
              <a:ext uri="{FF2B5EF4-FFF2-40B4-BE49-F238E27FC236}">
                <a16:creationId xmlns:a16="http://schemas.microsoft.com/office/drawing/2014/main" id="{581FE9DC-668D-41D8-BEE3-5DD6E0A1045C}"/>
              </a:ext>
            </a:extLst>
          </p:cNvPr>
          <p:cNvSpPr>
            <a:spLocks noGrp="1"/>
          </p:cNvSpPr>
          <p:nvPr>
            <p:ph idx="1"/>
          </p:nvPr>
        </p:nvSpPr>
        <p:spPr/>
        <p:txBody>
          <a:bodyPr/>
          <a:lstStyle/>
          <a:p>
            <a:r>
              <a:rPr lang="en-IN" dirty="0"/>
              <a:t>In terms of numbers Amazon and Paytm has the most appealing web layout</a:t>
            </a:r>
          </a:p>
          <a:p>
            <a:r>
              <a:rPr lang="en-IN" dirty="0"/>
              <a:t>However customers who have been retained has also favoured Snapdeal and Paytm</a:t>
            </a:r>
          </a:p>
        </p:txBody>
      </p:sp>
    </p:spTree>
    <p:extLst>
      <p:ext uri="{BB962C8B-B14F-4D97-AF65-F5344CB8AC3E}">
        <p14:creationId xmlns:p14="http://schemas.microsoft.com/office/powerpoint/2010/main" val="1890889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90CE-B27C-44F0-991B-D160A59086CF}"/>
              </a:ext>
            </a:extLst>
          </p:cNvPr>
          <p:cNvSpPr>
            <a:spLocks noGrp="1"/>
          </p:cNvSpPr>
          <p:nvPr>
            <p:ph type="title"/>
          </p:nvPr>
        </p:nvSpPr>
        <p:spPr/>
        <p:txBody>
          <a:bodyPr/>
          <a:lstStyle/>
          <a:p>
            <a:r>
              <a:rPr lang="en-IN" dirty="0"/>
              <a:t>Product Variety</a:t>
            </a:r>
          </a:p>
        </p:txBody>
      </p:sp>
      <p:pic>
        <p:nvPicPr>
          <p:cNvPr id="4" name="Content Placeholder 3">
            <a:extLst>
              <a:ext uri="{FF2B5EF4-FFF2-40B4-BE49-F238E27FC236}">
                <a16:creationId xmlns:a16="http://schemas.microsoft.com/office/drawing/2014/main" id="{2CC2B11A-64F8-4C1A-A458-16587BC29E46}"/>
              </a:ext>
            </a:extLst>
          </p:cNvPr>
          <p:cNvPicPr>
            <a:picLocks noGrp="1" noChangeAspect="1"/>
          </p:cNvPicPr>
          <p:nvPr>
            <p:ph idx="1"/>
          </p:nvPr>
        </p:nvPicPr>
        <p:blipFill>
          <a:blip r:embed="rId2"/>
          <a:stretch>
            <a:fillRect/>
          </a:stretch>
        </p:blipFill>
        <p:spPr>
          <a:xfrm>
            <a:off x="566737" y="1530383"/>
            <a:ext cx="10448925" cy="2238375"/>
          </a:xfrm>
          <a:prstGeom prst="rect">
            <a:avLst/>
          </a:prstGeom>
        </p:spPr>
      </p:pic>
      <p:pic>
        <p:nvPicPr>
          <p:cNvPr id="5" name="Picture 4">
            <a:extLst>
              <a:ext uri="{FF2B5EF4-FFF2-40B4-BE49-F238E27FC236}">
                <a16:creationId xmlns:a16="http://schemas.microsoft.com/office/drawing/2014/main" id="{60662227-259F-4DD6-B350-2AF83993B9DE}"/>
              </a:ext>
            </a:extLst>
          </p:cNvPr>
          <p:cNvPicPr>
            <a:picLocks noChangeAspect="1"/>
          </p:cNvPicPr>
          <p:nvPr/>
        </p:nvPicPr>
        <p:blipFill>
          <a:blip r:embed="rId3"/>
          <a:stretch>
            <a:fillRect/>
          </a:stretch>
        </p:blipFill>
        <p:spPr>
          <a:xfrm>
            <a:off x="657225" y="3664328"/>
            <a:ext cx="10696575" cy="3014768"/>
          </a:xfrm>
          <a:prstGeom prst="rect">
            <a:avLst/>
          </a:prstGeom>
        </p:spPr>
      </p:pic>
    </p:spTree>
    <p:extLst>
      <p:ext uri="{BB962C8B-B14F-4D97-AF65-F5344CB8AC3E}">
        <p14:creationId xmlns:p14="http://schemas.microsoft.com/office/powerpoint/2010/main" val="3919856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A87E5-FEF6-4815-B4E8-C7631568CCE0}"/>
              </a:ext>
            </a:extLst>
          </p:cNvPr>
          <p:cNvSpPr>
            <a:spLocks noGrp="1"/>
          </p:cNvSpPr>
          <p:nvPr>
            <p:ph type="title"/>
          </p:nvPr>
        </p:nvSpPr>
        <p:spPr/>
        <p:txBody>
          <a:bodyPr/>
          <a:lstStyle/>
          <a:p>
            <a:r>
              <a:rPr lang="en-IN" dirty="0"/>
              <a:t>Observation</a:t>
            </a:r>
          </a:p>
        </p:txBody>
      </p:sp>
      <p:sp>
        <p:nvSpPr>
          <p:cNvPr id="3" name="Content Placeholder 2">
            <a:extLst>
              <a:ext uri="{FF2B5EF4-FFF2-40B4-BE49-F238E27FC236}">
                <a16:creationId xmlns:a16="http://schemas.microsoft.com/office/drawing/2014/main" id="{0FF2B714-5E3A-4390-B94A-95CDEFC604A5}"/>
              </a:ext>
            </a:extLst>
          </p:cNvPr>
          <p:cNvSpPr>
            <a:spLocks noGrp="1"/>
          </p:cNvSpPr>
          <p:nvPr>
            <p:ph idx="1"/>
          </p:nvPr>
        </p:nvSpPr>
        <p:spPr/>
        <p:txBody>
          <a:bodyPr/>
          <a:lstStyle/>
          <a:p>
            <a:r>
              <a:rPr lang="en-IN" dirty="0"/>
              <a:t>Amazon and Flipkart has more product variety </a:t>
            </a:r>
          </a:p>
          <a:p>
            <a:r>
              <a:rPr lang="en-IN" dirty="0"/>
              <a:t>However Flipkart has retained more customers than Amazon</a:t>
            </a:r>
          </a:p>
        </p:txBody>
      </p:sp>
    </p:spTree>
    <p:extLst>
      <p:ext uri="{BB962C8B-B14F-4D97-AF65-F5344CB8AC3E}">
        <p14:creationId xmlns:p14="http://schemas.microsoft.com/office/powerpoint/2010/main" val="4165868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00025-B6A6-4476-9EDF-2947D3854324}"/>
              </a:ext>
            </a:extLst>
          </p:cNvPr>
          <p:cNvSpPr>
            <a:spLocks noGrp="1"/>
          </p:cNvSpPr>
          <p:nvPr>
            <p:ph type="title"/>
          </p:nvPr>
        </p:nvSpPr>
        <p:spPr/>
        <p:txBody>
          <a:bodyPr/>
          <a:lstStyle/>
          <a:p>
            <a:r>
              <a:rPr lang="en-IN" dirty="0"/>
              <a:t>Product Description and Information</a:t>
            </a:r>
          </a:p>
        </p:txBody>
      </p:sp>
      <p:pic>
        <p:nvPicPr>
          <p:cNvPr id="4" name="Content Placeholder 3">
            <a:extLst>
              <a:ext uri="{FF2B5EF4-FFF2-40B4-BE49-F238E27FC236}">
                <a16:creationId xmlns:a16="http://schemas.microsoft.com/office/drawing/2014/main" id="{57985451-19E6-4C29-9FAB-C51BE1DDFA1A}"/>
              </a:ext>
            </a:extLst>
          </p:cNvPr>
          <p:cNvPicPr>
            <a:picLocks noGrp="1" noChangeAspect="1"/>
          </p:cNvPicPr>
          <p:nvPr>
            <p:ph idx="1"/>
          </p:nvPr>
        </p:nvPicPr>
        <p:blipFill>
          <a:blip r:embed="rId2"/>
          <a:stretch>
            <a:fillRect/>
          </a:stretch>
        </p:blipFill>
        <p:spPr>
          <a:xfrm>
            <a:off x="599661" y="1484318"/>
            <a:ext cx="10515600" cy="2569047"/>
          </a:xfrm>
          <a:prstGeom prst="rect">
            <a:avLst/>
          </a:prstGeom>
        </p:spPr>
      </p:pic>
      <p:pic>
        <p:nvPicPr>
          <p:cNvPr id="5" name="Picture 4">
            <a:extLst>
              <a:ext uri="{FF2B5EF4-FFF2-40B4-BE49-F238E27FC236}">
                <a16:creationId xmlns:a16="http://schemas.microsoft.com/office/drawing/2014/main" id="{B747FB1D-8B13-4B29-9457-BF69E8B3F26D}"/>
              </a:ext>
            </a:extLst>
          </p:cNvPr>
          <p:cNvPicPr>
            <a:picLocks noChangeAspect="1"/>
          </p:cNvPicPr>
          <p:nvPr/>
        </p:nvPicPr>
        <p:blipFill>
          <a:blip r:embed="rId3"/>
          <a:stretch>
            <a:fillRect/>
          </a:stretch>
        </p:blipFill>
        <p:spPr>
          <a:xfrm>
            <a:off x="599661" y="4220846"/>
            <a:ext cx="11144250" cy="2305671"/>
          </a:xfrm>
          <a:prstGeom prst="rect">
            <a:avLst/>
          </a:prstGeom>
        </p:spPr>
      </p:pic>
    </p:spTree>
    <p:extLst>
      <p:ext uri="{BB962C8B-B14F-4D97-AF65-F5344CB8AC3E}">
        <p14:creationId xmlns:p14="http://schemas.microsoft.com/office/powerpoint/2010/main" val="895673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7F42-C284-4317-BA5E-97FF68D6D2F8}"/>
              </a:ext>
            </a:extLst>
          </p:cNvPr>
          <p:cNvSpPr>
            <a:spLocks noGrp="1"/>
          </p:cNvSpPr>
          <p:nvPr>
            <p:ph type="title"/>
          </p:nvPr>
        </p:nvSpPr>
        <p:spPr/>
        <p:txBody>
          <a:bodyPr/>
          <a:lstStyle/>
          <a:p>
            <a:r>
              <a:rPr lang="en-IN" dirty="0"/>
              <a:t>Observation</a:t>
            </a:r>
          </a:p>
        </p:txBody>
      </p:sp>
      <p:sp>
        <p:nvSpPr>
          <p:cNvPr id="3" name="Content Placeholder 2">
            <a:extLst>
              <a:ext uri="{FF2B5EF4-FFF2-40B4-BE49-F238E27FC236}">
                <a16:creationId xmlns:a16="http://schemas.microsoft.com/office/drawing/2014/main" id="{0DDB345C-E46B-435A-8B23-0968BFCF370E}"/>
              </a:ext>
            </a:extLst>
          </p:cNvPr>
          <p:cNvSpPr>
            <a:spLocks noGrp="1"/>
          </p:cNvSpPr>
          <p:nvPr>
            <p:ph idx="1"/>
          </p:nvPr>
        </p:nvSpPr>
        <p:spPr/>
        <p:txBody>
          <a:bodyPr/>
          <a:lstStyle/>
          <a:p>
            <a:r>
              <a:rPr lang="en-IN" dirty="0"/>
              <a:t>Amazon and Flipkart has been more reliable in product description</a:t>
            </a:r>
          </a:p>
          <a:p>
            <a:r>
              <a:rPr lang="en-IN" dirty="0"/>
              <a:t>However customers who have been retained for a longer time also agrees with Snapdeal</a:t>
            </a:r>
          </a:p>
        </p:txBody>
      </p:sp>
    </p:spTree>
    <p:extLst>
      <p:ext uri="{BB962C8B-B14F-4D97-AF65-F5344CB8AC3E}">
        <p14:creationId xmlns:p14="http://schemas.microsoft.com/office/powerpoint/2010/main" val="3773952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C1426-E7B5-44E6-B9AC-BAF9ADD8C3CF}"/>
              </a:ext>
            </a:extLst>
          </p:cNvPr>
          <p:cNvSpPr>
            <a:spLocks noGrp="1"/>
          </p:cNvSpPr>
          <p:nvPr>
            <p:ph type="title"/>
          </p:nvPr>
        </p:nvSpPr>
        <p:spPr/>
        <p:txBody>
          <a:bodyPr/>
          <a:lstStyle/>
          <a:p>
            <a:r>
              <a:rPr lang="en-IN" dirty="0"/>
              <a:t>Fast Loading ( Amazon In and Snap Deal)</a:t>
            </a:r>
          </a:p>
        </p:txBody>
      </p:sp>
      <p:pic>
        <p:nvPicPr>
          <p:cNvPr id="4" name="Content Placeholder 3">
            <a:extLst>
              <a:ext uri="{FF2B5EF4-FFF2-40B4-BE49-F238E27FC236}">
                <a16:creationId xmlns:a16="http://schemas.microsoft.com/office/drawing/2014/main" id="{9DA9F6C7-ACA2-42C1-AB30-86E450E39806}"/>
              </a:ext>
            </a:extLst>
          </p:cNvPr>
          <p:cNvPicPr>
            <a:picLocks noGrp="1" noChangeAspect="1"/>
          </p:cNvPicPr>
          <p:nvPr>
            <p:ph idx="1"/>
          </p:nvPr>
        </p:nvPicPr>
        <p:blipFill>
          <a:blip r:embed="rId2"/>
          <a:stretch>
            <a:fillRect/>
          </a:stretch>
        </p:blipFill>
        <p:spPr>
          <a:xfrm>
            <a:off x="119685" y="1559167"/>
            <a:ext cx="10229850" cy="2447925"/>
          </a:xfrm>
          <a:prstGeom prst="rect">
            <a:avLst/>
          </a:prstGeom>
          <a:ln>
            <a:solidFill>
              <a:schemeClr val="tx1"/>
            </a:solidFill>
          </a:ln>
        </p:spPr>
      </p:pic>
      <p:pic>
        <p:nvPicPr>
          <p:cNvPr id="5" name="Picture 4">
            <a:extLst>
              <a:ext uri="{FF2B5EF4-FFF2-40B4-BE49-F238E27FC236}">
                <a16:creationId xmlns:a16="http://schemas.microsoft.com/office/drawing/2014/main" id="{D27FE295-FA27-4CEF-9EB1-06C3D9834991}"/>
              </a:ext>
            </a:extLst>
          </p:cNvPr>
          <p:cNvPicPr>
            <a:picLocks noChangeAspect="1"/>
          </p:cNvPicPr>
          <p:nvPr/>
        </p:nvPicPr>
        <p:blipFill>
          <a:blip r:embed="rId3"/>
          <a:stretch>
            <a:fillRect/>
          </a:stretch>
        </p:blipFill>
        <p:spPr>
          <a:xfrm>
            <a:off x="119685" y="4210878"/>
            <a:ext cx="11409706" cy="2433637"/>
          </a:xfrm>
          <a:prstGeom prst="rect">
            <a:avLst/>
          </a:prstGeom>
          <a:ln>
            <a:solidFill>
              <a:schemeClr val="tx1"/>
            </a:solidFill>
          </a:ln>
        </p:spPr>
      </p:pic>
    </p:spTree>
    <p:extLst>
      <p:ext uri="{BB962C8B-B14F-4D97-AF65-F5344CB8AC3E}">
        <p14:creationId xmlns:p14="http://schemas.microsoft.com/office/powerpoint/2010/main" val="4263307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33A2-2E10-46E9-8F74-6A234CBA61E1}"/>
              </a:ext>
            </a:extLst>
          </p:cNvPr>
          <p:cNvSpPr>
            <a:spLocks noGrp="1"/>
          </p:cNvSpPr>
          <p:nvPr>
            <p:ph type="title"/>
          </p:nvPr>
        </p:nvSpPr>
        <p:spPr/>
        <p:txBody>
          <a:bodyPr>
            <a:normAutofit/>
          </a:bodyPr>
          <a:lstStyle/>
          <a:p>
            <a:r>
              <a:rPr lang="en-IN" sz="3200" dirty="0"/>
              <a:t>Reliability- Amazon and </a:t>
            </a:r>
            <a:r>
              <a:rPr lang="en-IN" sz="3200" dirty="0" err="1"/>
              <a:t>PayTm</a:t>
            </a:r>
            <a:r>
              <a:rPr lang="en-IN" sz="3200" dirty="0"/>
              <a:t> ( Longer Customer Retention)</a:t>
            </a:r>
          </a:p>
        </p:txBody>
      </p:sp>
      <p:pic>
        <p:nvPicPr>
          <p:cNvPr id="4" name="Content Placeholder 3">
            <a:extLst>
              <a:ext uri="{FF2B5EF4-FFF2-40B4-BE49-F238E27FC236}">
                <a16:creationId xmlns:a16="http://schemas.microsoft.com/office/drawing/2014/main" id="{162D49B6-3F82-4E1C-BACE-9C9DE2F77A6A}"/>
              </a:ext>
            </a:extLst>
          </p:cNvPr>
          <p:cNvPicPr>
            <a:picLocks noGrp="1" noChangeAspect="1"/>
          </p:cNvPicPr>
          <p:nvPr>
            <p:ph idx="1"/>
          </p:nvPr>
        </p:nvPicPr>
        <p:blipFill>
          <a:blip r:embed="rId2"/>
          <a:stretch>
            <a:fillRect/>
          </a:stretch>
        </p:blipFill>
        <p:spPr>
          <a:xfrm>
            <a:off x="453887" y="1357485"/>
            <a:ext cx="10515600" cy="2458313"/>
          </a:xfrm>
          <a:prstGeom prst="rect">
            <a:avLst/>
          </a:prstGeom>
        </p:spPr>
      </p:pic>
      <p:pic>
        <p:nvPicPr>
          <p:cNvPr id="6" name="Picture 5">
            <a:extLst>
              <a:ext uri="{FF2B5EF4-FFF2-40B4-BE49-F238E27FC236}">
                <a16:creationId xmlns:a16="http://schemas.microsoft.com/office/drawing/2014/main" id="{EBFB3DF0-9D94-47BF-8A63-838FBCE01351}"/>
              </a:ext>
            </a:extLst>
          </p:cNvPr>
          <p:cNvPicPr>
            <a:picLocks noChangeAspect="1"/>
          </p:cNvPicPr>
          <p:nvPr/>
        </p:nvPicPr>
        <p:blipFill>
          <a:blip r:embed="rId3"/>
          <a:stretch>
            <a:fillRect/>
          </a:stretch>
        </p:blipFill>
        <p:spPr>
          <a:xfrm>
            <a:off x="714375" y="3862112"/>
            <a:ext cx="10639425" cy="2630763"/>
          </a:xfrm>
          <a:prstGeom prst="rect">
            <a:avLst/>
          </a:prstGeom>
        </p:spPr>
      </p:pic>
    </p:spTree>
    <p:extLst>
      <p:ext uri="{BB962C8B-B14F-4D97-AF65-F5344CB8AC3E}">
        <p14:creationId xmlns:p14="http://schemas.microsoft.com/office/powerpoint/2010/main" val="2267389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B003-1F28-4A59-BE45-25D0B3F7D6D2}"/>
              </a:ext>
            </a:extLst>
          </p:cNvPr>
          <p:cNvSpPr>
            <a:spLocks noGrp="1"/>
          </p:cNvSpPr>
          <p:nvPr>
            <p:ph type="title"/>
          </p:nvPr>
        </p:nvSpPr>
        <p:spPr/>
        <p:txBody>
          <a:bodyPr>
            <a:normAutofit/>
          </a:bodyPr>
          <a:lstStyle/>
          <a:p>
            <a:r>
              <a:rPr lang="en-IN" sz="3200" b="1" dirty="0"/>
              <a:t>Quick Purchase- Amazon and Paytm ( Longer Customer Retention)</a:t>
            </a:r>
          </a:p>
        </p:txBody>
      </p:sp>
      <p:pic>
        <p:nvPicPr>
          <p:cNvPr id="4" name="Content Placeholder 3">
            <a:extLst>
              <a:ext uri="{FF2B5EF4-FFF2-40B4-BE49-F238E27FC236}">
                <a16:creationId xmlns:a16="http://schemas.microsoft.com/office/drawing/2014/main" id="{95B06EAD-4B9E-4573-82AB-BC787D0E5145}"/>
              </a:ext>
            </a:extLst>
          </p:cNvPr>
          <p:cNvPicPr>
            <a:picLocks noGrp="1" noChangeAspect="1"/>
          </p:cNvPicPr>
          <p:nvPr>
            <p:ph idx="1"/>
          </p:nvPr>
        </p:nvPicPr>
        <p:blipFill>
          <a:blip r:embed="rId2"/>
          <a:stretch>
            <a:fillRect/>
          </a:stretch>
        </p:blipFill>
        <p:spPr>
          <a:xfrm>
            <a:off x="493644" y="1690688"/>
            <a:ext cx="10515600" cy="2244694"/>
          </a:xfrm>
          <a:prstGeom prst="rect">
            <a:avLst/>
          </a:prstGeom>
        </p:spPr>
      </p:pic>
      <p:pic>
        <p:nvPicPr>
          <p:cNvPr id="5" name="Picture 4">
            <a:extLst>
              <a:ext uri="{FF2B5EF4-FFF2-40B4-BE49-F238E27FC236}">
                <a16:creationId xmlns:a16="http://schemas.microsoft.com/office/drawing/2014/main" id="{645BD688-6533-4F6D-826C-F48A0C0EFF6D}"/>
              </a:ext>
            </a:extLst>
          </p:cNvPr>
          <p:cNvPicPr>
            <a:picLocks noChangeAspect="1"/>
          </p:cNvPicPr>
          <p:nvPr/>
        </p:nvPicPr>
        <p:blipFill>
          <a:blip r:embed="rId3"/>
          <a:stretch>
            <a:fillRect/>
          </a:stretch>
        </p:blipFill>
        <p:spPr>
          <a:xfrm>
            <a:off x="661987" y="3950034"/>
            <a:ext cx="10868025" cy="2621821"/>
          </a:xfrm>
          <a:prstGeom prst="rect">
            <a:avLst/>
          </a:prstGeom>
        </p:spPr>
      </p:pic>
    </p:spTree>
    <p:extLst>
      <p:ext uri="{BB962C8B-B14F-4D97-AF65-F5344CB8AC3E}">
        <p14:creationId xmlns:p14="http://schemas.microsoft.com/office/powerpoint/2010/main" val="1037665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869D-6BEE-4483-A8E4-05232969CE20}"/>
              </a:ext>
            </a:extLst>
          </p:cNvPr>
          <p:cNvSpPr>
            <a:spLocks noGrp="1"/>
          </p:cNvSpPr>
          <p:nvPr>
            <p:ph type="title"/>
          </p:nvPr>
        </p:nvSpPr>
        <p:spPr/>
        <p:txBody>
          <a:bodyPr>
            <a:normAutofit/>
          </a:bodyPr>
          <a:lstStyle/>
          <a:p>
            <a:r>
              <a:rPr lang="en-IN" sz="3200" b="1" dirty="0"/>
              <a:t>Several Product Availability- Amazon, </a:t>
            </a:r>
            <a:r>
              <a:rPr lang="en-IN" sz="3200" b="1" dirty="0" err="1"/>
              <a:t>FlipKart</a:t>
            </a:r>
            <a:r>
              <a:rPr lang="en-IN" sz="3200" b="1" dirty="0"/>
              <a:t> and </a:t>
            </a:r>
            <a:r>
              <a:rPr lang="en-IN" sz="3200" b="1" dirty="0" err="1"/>
              <a:t>PayTm</a:t>
            </a:r>
            <a:r>
              <a:rPr lang="en-IN" sz="3200" b="1" dirty="0"/>
              <a:t> ( Longer Customer Retention)</a:t>
            </a:r>
          </a:p>
        </p:txBody>
      </p:sp>
      <p:pic>
        <p:nvPicPr>
          <p:cNvPr id="4" name="Content Placeholder 3">
            <a:extLst>
              <a:ext uri="{FF2B5EF4-FFF2-40B4-BE49-F238E27FC236}">
                <a16:creationId xmlns:a16="http://schemas.microsoft.com/office/drawing/2014/main" id="{386013A0-1427-4CE7-8C2B-0E4CFE146C00}"/>
              </a:ext>
            </a:extLst>
          </p:cNvPr>
          <p:cNvPicPr>
            <a:picLocks noGrp="1" noChangeAspect="1"/>
          </p:cNvPicPr>
          <p:nvPr>
            <p:ph idx="1"/>
          </p:nvPr>
        </p:nvPicPr>
        <p:blipFill>
          <a:blip r:embed="rId2"/>
          <a:stretch>
            <a:fillRect/>
          </a:stretch>
        </p:blipFill>
        <p:spPr>
          <a:xfrm>
            <a:off x="294860" y="1690688"/>
            <a:ext cx="10515600" cy="2714298"/>
          </a:xfrm>
          <a:prstGeom prst="rect">
            <a:avLst/>
          </a:prstGeom>
          <a:ln>
            <a:solidFill>
              <a:schemeClr val="tx1"/>
            </a:solidFill>
          </a:ln>
        </p:spPr>
      </p:pic>
      <p:pic>
        <p:nvPicPr>
          <p:cNvPr id="5" name="Picture 4">
            <a:extLst>
              <a:ext uri="{FF2B5EF4-FFF2-40B4-BE49-F238E27FC236}">
                <a16:creationId xmlns:a16="http://schemas.microsoft.com/office/drawing/2014/main" id="{FB5A18FA-B29C-4535-B11E-337157B28F86}"/>
              </a:ext>
            </a:extLst>
          </p:cNvPr>
          <p:cNvPicPr>
            <a:picLocks noChangeAspect="1"/>
          </p:cNvPicPr>
          <p:nvPr/>
        </p:nvPicPr>
        <p:blipFill>
          <a:blip r:embed="rId3"/>
          <a:stretch>
            <a:fillRect/>
          </a:stretch>
        </p:blipFill>
        <p:spPr>
          <a:xfrm>
            <a:off x="349526" y="4404986"/>
            <a:ext cx="11087100" cy="2247606"/>
          </a:xfrm>
          <a:prstGeom prst="rect">
            <a:avLst/>
          </a:prstGeom>
          <a:ln>
            <a:solidFill>
              <a:schemeClr val="tx1"/>
            </a:solidFill>
          </a:ln>
        </p:spPr>
      </p:pic>
    </p:spTree>
    <p:extLst>
      <p:ext uri="{BB962C8B-B14F-4D97-AF65-F5344CB8AC3E}">
        <p14:creationId xmlns:p14="http://schemas.microsoft.com/office/powerpoint/2010/main" val="21229244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218CA-302F-4BA3-B287-0E752F4AF495}"/>
              </a:ext>
            </a:extLst>
          </p:cNvPr>
          <p:cNvSpPr>
            <a:spLocks noGrp="1"/>
          </p:cNvSpPr>
          <p:nvPr>
            <p:ph type="title"/>
          </p:nvPr>
        </p:nvSpPr>
        <p:spPr/>
        <p:txBody>
          <a:bodyPr>
            <a:normAutofit/>
          </a:bodyPr>
          <a:lstStyle/>
          <a:p>
            <a:r>
              <a:rPr lang="en-IN" sz="3200" b="1" dirty="0"/>
              <a:t>Speedy Delivery- Amazon, </a:t>
            </a:r>
            <a:r>
              <a:rPr lang="en-IN" sz="3200" b="1" dirty="0" err="1"/>
              <a:t>FlipKart</a:t>
            </a:r>
            <a:r>
              <a:rPr lang="en-IN" sz="3200" b="1" dirty="0"/>
              <a:t> and Snapdeal ( Customer Retention)</a:t>
            </a:r>
          </a:p>
        </p:txBody>
      </p:sp>
      <p:pic>
        <p:nvPicPr>
          <p:cNvPr id="4" name="Content Placeholder 3">
            <a:extLst>
              <a:ext uri="{FF2B5EF4-FFF2-40B4-BE49-F238E27FC236}">
                <a16:creationId xmlns:a16="http://schemas.microsoft.com/office/drawing/2014/main" id="{2C7DA180-C5AB-449E-A89A-D179C22546E7}"/>
              </a:ext>
            </a:extLst>
          </p:cNvPr>
          <p:cNvPicPr>
            <a:picLocks noGrp="1" noChangeAspect="1"/>
          </p:cNvPicPr>
          <p:nvPr>
            <p:ph idx="1"/>
          </p:nvPr>
        </p:nvPicPr>
        <p:blipFill>
          <a:blip r:embed="rId2"/>
          <a:stretch>
            <a:fillRect/>
          </a:stretch>
        </p:blipFill>
        <p:spPr>
          <a:xfrm>
            <a:off x="336688" y="1695450"/>
            <a:ext cx="10458450" cy="1733550"/>
          </a:xfrm>
          <a:prstGeom prst="rect">
            <a:avLst/>
          </a:prstGeom>
        </p:spPr>
      </p:pic>
      <p:pic>
        <p:nvPicPr>
          <p:cNvPr id="5" name="Picture 4">
            <a:extLst>
              <a:ext uri="{FF2B5EF4-FFF2-40B4-BE49-F238E27FC236}">
                <a16:creationId xmlns:a16="http://schemas.microsoft.com/office/drawing/2014/main" id="{B1072E48-69CB-4E29-9A6C-B7328B031836}"/>
              </a:ext>
            </a:extLst>
          </p:cNvPr>
          <p:cNvPicPr>
            <a:picLocks noChangeAspect="1"/>
          </p:cNvPicPr>
          <p:nvPr/>
        </p:nvPicPr>
        <p:blipFill>
          <a:blip r:embed="rId3"/>
          <a:stretch>
            <a:fillRect/>
          </a:stretch>
        </p:blipFill>
        <p:spPr>
          <a:xfrm>
            <a:off x="695325" y="3723860"/>
            <a:ext cx="10658475" cy="2981739"/>
          </a:xfrm>
          <a:prstGeom prst="rect">
            <a:avLst/>
          </a:prstGeom>
        </p:spPr>
      </p:pic>
    </p:spTree>
    <p:extLst>
      <p:ext uri="{BB962C8B-B14F-4D97-AF65-F5344CB8AC3E}">
        <p14:creationId xmlns:p14="http://schemas.microsoft.com/office/powerpoint/2010/main" val="768875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27D7C-B695-4606-804E-A330AC97D7BA}"/>
              </a:ext>
            </a:extLst>
          </p:cNvPr>
          <p:cNvSpPr>
            <a:spLocks noGrp="1"/>
          </p:cNvSpPr>
          <p:nvPr>
            <p:ph type="title"/>
          </p:nvPr>
        </p:nvSpPr>
        <p:spPr/>
        <p:txBody>
          <a:bodyPr>
            <a:normAutofit/>
          </a:bodyPr>
          <a:lstStyle/>
          <a:p>
            <a:r>
              <a:rPr lang="en-IN" sz="2400" b="1" i="1" u="sng" dirty="0">
                <a:latin typeface="+mn-lt"/>
              </a:rPr>
              <a:t>Target Variable</a:t>
            </a:r>
          </a:p>
        </p:txBody>
      </p:sp>
      <p:sp>
        <p:nvSpPr>
          <p:cNvPr id="3" name="Content Placeholder 2">
            <a:extLst>
              <a:ext uri="{FF2B5EF4-FFF2-40B4-BE49-F238E27FC236}">
                <a16:creationId xmlns:a16="http://schemas.microsoft.com/office/drawing/2014/main" id="{6205C959-874E-49C7-9D92-663C161EE0AA}"/>
              </a:ext>
            </a:extLst>
          </p:cNvPr>
          <p:cNvSpPr>
            <a:spLocks noGrp="1"/>
          </p:cNvSpPr>
          <p:nvPr>
            <p:ph idx="1"/>
          </p:nvPr>
        </p:nvSpPr>
        <p:spPr/>
        <p:txBody>
          <a:bodyPr>
            <a:normAutofit/>
          </a:bodyPr>
          <a:lstStyle/>
          <a:p>
            <a:pPr marL="0" indent="0">
              <a:buNone/>
            </a:pPr>
            <a:r>
              <a:rPr lang="en-IN" sz="1800" dirty="0"/>
              <a:t>The main target variable which helped us to understand whether a particular customer has been retained or churned. The below data shows us how long a customer has been retained and in the later part of the dataset all comparisons have been done keeping this in mind. For the betterment, I have transformed the below years into numbers.</a:t>
            </a:r>
          </a:p>
          <a:p>
            <a:pPr marL="0" indent="0">
              <a:buNone/>
            </a:pPr>
            <a:endParaRPr lang="en-IN" sz="1800" dirty="0"/>
          </a:p>
          <a:p>
            <a:pPr marL="0" indent="0">
              <a:buNone/>
            </a:pPr>
            <a:endParaRPr lang="en-IN" sz="1800" dirty="0"/>
          </a:p>
          <a:p>
            <a:pPr marL="0" indent="0">
              <a:buNone/>
            </a:pPr>
            <a:endParaRPr lang="en-IN" sz="1800" dirty="0"/>
          </a:p>
        </p:txBody>
      </p:sp>
      <p:pic>
        <p:nvPicPr>
          <p:cNvPr id="4" name="Picture 3">
            <a:extLst>
              <a:ext uri="{FF2B5EF4-FFF2-40B4-BE49-F238E27FC236}">
                <a16:creationId xmlns:a16="http://schemas.microsoft.com/office/drawing/2014/main" id="{94E42F55-0233-4C30-9CD0-5734519D405F}"/>
              </a:ext>
            </a:extLst>
          </p:cNvPr>
          <p:cNvPicPr>
            <a:picLocks noChangeAspect="1"/>
          </p:cNvPicPr>
          <p:nvPr/>
        </p:nvPicPr>
        <p:blipFill>
          <a:blip r:embed="rId2"/>
          <a:stretch>
            <a:fillRect/>
          </a:stretch>
        </p:blipFill>
        <p:spPr>
          <a:xfrm>
            <a:off x="1031600" y="3441390"/>
            <a:ext cx="10420350" cy="2676525"/>
          </a:xfrm>
          <a:prstGeom prst="rect">
            <a:avLst/>
          </a:prstGeom>
          <a:ln>
            <a:solidFill>
              <a:schemeClr val="tx1"/>
            </a:solidFill>
          </a:ln>
        </p:spPr>
      </p:pic>
      <p:pic>
        <p:nvPicPr>
          <p:cNvPr id="5" name="Picture 4">
            <a:extLst>
              <a:ext uri="{FF2B5EF4-FFF2-40B4-BE49-F238E27FC236}">
                <a16:creationId xmlns:a16="http://schemas.microsoft.com/office/drawing/2014/main" id="{0E89D568-5612-4DFA-A70A-69F5158976AF}"/>
              </a:ext>
            </a:extLst>
          </p:cNvPr>
          <p:cNvPicPr>
            <a:picLocks noChangeAspect="1"/>
          </p:cNvPicPr>
          <p:nvPr/>
        </p:nvPicPr>
        <p:blipFill>
          <a:blip r:embed="rId3"/>
          <a:stretch>
            <a:fillRect/>
          </a:stretch>
        </p:blipFill>
        <p:spPr>
          <a:xfrm>
            <a:off x="1179857" y="2894012"/>
            <a:ext cx="5962650" cy="295275"/>
          </a:xfrm>
          <a:prstGeom prst="rect">
            <a:avLst/>
          </a:prstGeom>
        </p:spPr>
      </p:pic>
    </p:spTree>
    <p:extLst>
      <p:ext uri="{BB962C8B-B14F-4D97-AF65-F5344CB8AC3E}">
        <p14:creationId xmlns:p14="http://schemas.microsoft.com/office/powerpoint/2010/main" val="13908956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0C4E-BB56-4D35-A7A3-A51E5634204A}"/>
              </a:ext>
            </a:extLst>
          </p:cNvPr>
          <p:cNvSpPr>
            <a:spLocks noGrp="1"/>
          </p:cNvSpPr>
          <p:nvPr>
            <p:ph type="title"/>
          </p:nvPr>
        </p:nvSpPr>
        <p:spPr/>
        <p:txBody>
          <a:bodyPr>
            <a:normAutofit/>
          </a:bodyPr>
          <a:lstStyle/>
          <a:p>
            <a:r>
              <a:rPr lang="en-IN" sz="3200" b="1" dirty="0"/>
              <a:t>Customer Privacy- Amazon, </a:t>
            </a:r>
            <a:r>
              <a:rPr lang="en-IN" sz="3200" b="1" dirty="0" err="1"/>
              <a:t>FlipKart</a:t>
            </a:r>
            <a:r>
              <a:rPr lang="en-IN" sz="3200" b="1" dirty="0"/>
              <a:t> and </a:t>
            </a:r>
            <a:r>
              <a:rPr lang="en-IN" sz="3200" b="1" dirty="0" err="1"/>
              <a:t>PayTm</a:t>
            </a:r>
            <a:r>
              <a:rPr lang="en-IN" sz="3200" b="1" dirty="0"/>
              <a:t> ( Customer Retention)</a:t>
            </a:r>
          </a:p>
        </p:txBody>
      </p:sp>
      <p:pic>
        <p:nvPicPr>
          <p:cNvPr id="4" name="Content Placeholder 3">
            <a:extLst>
              <a:ext uri="{FF2B5EF4-FFF2-40B4-BE49-F238E27FC236}">
                <a16:creationId xmlns:a16="http://schemas.microsoft.com/office/drawing/2014/main" id="{A7A18C17-CBE4-4579-A5CF-F708560A7BF4}"/>
              </a:ext>
            </a:extLst>
          </p:cNvPr>
          <p:cNvPicPr>
            <a:picLocks noGrp="1" noChangeAspect="1"/>
          </p:cNvPicPr>
          <p:nvPr>
            <p:ph idx="1"/>
          </p:nvPr>
        </p:nvPicPr>
        <p:blipFill>
          <a:blip r:embed="rId2"/>
          <a:stretch>
            <a:fillRect/>
          </a:stretch>
        </p:blipFill>
        <p:spPr>
          <a:xfrm>
            <a:off x="293411" y="1690689"/>
            <a:ext cx="9458325" cy="2112686"/>
          </a:xfrm>
          <a:prstGeom prst="rect">
            <a:avLst/>
          </a:prstGeom>
        </p:spPr>
      </p:pic>
      <p:pic>
        <p:nvPicPr>
          <p:cNvPr id="5" name="Picture 4">
            <a:extLst>
              <a:ext uri="{FF2B5EF4-FFF2-40B4-BE49-F238E27FC236}">
                <a16:creationId xmlns:a16="http://schemas.microsoft.com/office/drawing/2014/main" id="{2FA13F40-4935-498C-A191-EA1CF3B2D30B}"/>
              </a:ext>
            </a:extLst>
          </p:cNvPr>
          <p:cNvPicPr>
            <a:picLocks noChangeAspect="1"/>
          </p:cNvPicPr>
          <p:nvPr/>
        </p:nvPicPr>
        <p:blipFill>
          <a:blip r:embed="rId3"/>
          <a:stretch>
            <a:fillRect/>
          </a:stretch>
        </p:blipFill>
        <p:spPr>
          <a:xfrm>
            <a:off x="552450" y="3922643"/>
            <a:ext cx="10801350" cy="2695988"/>
          </a:xfrm>
          <a:prstGeom prst="rect">
            <a:avLst/>
          </a:prstGeom>
        </p:spPr>
      </p:pic>
    </p:spTree>
    <p:extLst>
      <p:ext uri="{BB962C8B-B14F-4D97-AF65-F5344CB8AC3E}">
        <p14:creationId xmlns:p14="http://schemas.microsoft.com/office/powerpoint/2010/main" val="27967852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574D-34CE-4450-A3CC-FE4F79BFB826}"/>
              </a:ext>
            </a:extLst>
          </p:cNvPr>
          <p:cNvSpPr>
            <a:spLocks noGrp="1"/>
          </p:cNvSpPr>
          <p:nvPr>
            <p:ph type="title"/>
          </p:nvPr>
        </p:nvSpPr>
        <p:spPr/>
        <p:txBody>
          <a:bodyPr/>
          <a:lstStyle/>
          <a:p>
            <a:r>
              <a:rPr lang="en-IN" b="1" dirty="0"/>
              <a:t>Longer Time to Log, Limited Payment</a:t>
            </a:r>
          </a:p>
        </p:txBody>
      </p:sp>
      <p:pic>
        <p:nvPicPr>
          <p:cNvPr id="4" name="Content Placeholder 3">
            <a:extLst>
              <a:ext uri="{FF2B5EF4-FFF2-40B4-BE49-F238E27FC236}">
                <a16:creationId xmlns:a16="http://schemas.microsoft.com/office/drawing/2014/main" id="{088E5577-45F6-4DB3-9D5A-D38534FE588F}"/>
              </a:ext>
            </a:extLst>
          </p:cNvPr>
          <p:cNvPicPr>
            <a:picLocks noGrp="1" noChangeAspect="1"/>
          </p:cNvPicPr>
          <p:nvPr>
            <p:ph idx="1"/>
          </p:nvPr>
        </p:nvPicPr>
        <p:blipFill>
          <a:blip r:embed="rId2"/>
          <a:stretch>
            <a:fillRect/>
          </a:stretch>
        </p:blipFill>
        <p:spPr>
          <a:xfrm>
            <a:off x="467139" y="1589114"/>
            <a:ext cx="10515600" cy="2479303"/>
          </a:xfrm>
          <a:prstGeom prst="rect">
            <a:avLst/>
          </a:prstGeom>
        </p:spPr>
      </p:pic>
      <p:pic>
        <p:nvPicPr>
          <p:cNvPr id="5" name="Picture 4">
            <a:extLst>
              <a:ext uri="{FF2B5EF4-FFF2-40B4-BE49-F238E27FC236}">
                <a16:creationId xmlns:a16="http://schemas.microsoft.com/office/drawing/2014/main" id="{EE011852-9C36-4D09-A871-5521F13980A9}"/>
              </a:ext>
            </a:extLst>
          </p:cNvPr>
          <p:cNvPicPr>
            <a:picLocks noChangeAspect="1"/>
          </p:cNvPicPr>
          <p:nvPr/>
        </p:nvPicPr>
        <p:blipFill>
          <a:blip r:embed="rId3"/>
          <a:stretch>
            <a:fillRect/>
          </a:stretch>
        </p:blipFill>
        <p:spPr>
          <a:xfrm>
            <a:off x="505239" y="4330217"/>
            <a:ext cx="10477500" cy="2190750"/>
          </a:xfrm>
          <a:prstGeom prst="rect">
            <a:avLst/>
          </a:prstGeom>
        </p:spPr>
      </p:pic>
    </p:spTree>
    <p:extLst>
      <p:ext uri="{BB962C8B-B14F-4D97-AF65-F5344CB8AC3E}">
        <p14:creationId xmlns:p14="http://schemas.microsoft.com/office/powerpoint/2010/main" val="678499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7C78-256B-448E-8A01-825628FC2328}"/>
              </a:ext>
            </a:extLst>
          </p:cNvPr>
          <p:cNvSpPr>
            <a:spLocks noGrp="1"/>
          </p:cNvSpPr>
          <p:nvPr>
            <p:ph type="title"/>
          </p:nvPr>
        </p:nvSpPr>
        <p:spPr/>
        <p:txBody>
          <a:bodyPr>
            <a:normAutofit/>
          </a:bodyPr>
          <a:lstStyle/>
          <a:p>
            <a:pPr algn="ctr"/>
            <a:r>
              <a:rPr lang="en-IN" sz="3200" b="1" dirty="0"/>
              <a:t>Longer Delivery, Change in website, Frequent Disruption</a:t>
            </a:r>
          </a:p>
        </p:txBody>
      </p:sp>
      <p:pic>
        <p:nvPicPr>
          <p:cNvPr id="4" name="Content Placeholder 3">
            <a:extLst>
              <a:ext uri="{FF2B5EF4-FFF2-40B4-BE49-F238E27FC236}">
                <a16:creationId xmlns:a16="http://schemas.microsoft.com/office/drawing/2014/main" id="{E9B89761-BD05-49C5-9F70-F7D3B5AC7939}"/>
              </a:ext>
            </a:extLst>
          </p:cNvPr>
          <p:cNvPicPr>
            <a:picLocks noGrp="1" noChangeAspect="1"/>
          </p:cNvPicPr>
          <p:nvPr>
            <p:ph idx="1"/>
          </p:nvPr>
        </p:nvPicPr>
        <p:blipFill>
          <a:blip r:embed="rId2"/>
          <a:stretch>
            <a:fillRect/>
          </a:stretch>
        </p:blipFill>
        <p:spPr>
          <a:xfrm>
            <a:off x="380172" y="1690688"/>
            <a:ext cx="10515600" cy="1681740"/>
          </a:xfrm>
          <a:prstGeom prst="rect">
            <a:avLst/>
          </a:prstGeom>
          <a:ln>
            <a:solidFill>
              <a:schemeClr val="tx1"/>
            </a:solidFill>
          </a:ln>
        </p:spPr>
      </p:pic>
      <p:pic>
        <p:nvPicPr>
          <p:cNvPr id="5" name="Picture 4">
            <a:extLst>
              <a:ext uri="{FF2B5EF4-FFF2-40B4-BE49-F238E27FC236}">
                <a16:creationId xmlns:a16="http://schemas.microsoft.com/office/drawing/2014/main" id="{7B75BB32-A3C0-490B-8262-51F528277AF9}"/>
              </a:ext>
            </a:extLst>
          </p:cNvPr>
          <p:cNvPicPr>
            <a:picLocks noChangeAspect="1"/>
          </p:cNvPicPr>
          <p:nvPr/>
        </p:nvPicPr>
        <p:blipFill>
          <a:blip r:embed="rId3"/>
          <a:stretch>
            <a:fillRect/>
          </a:stretch>
        </p:blipFill>
        <p:spPr>
          <a:xfrm>
            <a:off x="380172" y="3429000"/>
            <a:ext cx="10801350" cy="2900984"/>
          </a:xfrm>
          <a:prstGeom prst="rect">
            <a:avLst/>
          </a:prstGeom>
          <a:ln>
            <a:solidFill>
              <a:schemeClr val="tx1"/>
            </a:solidFill>
          </a:ln>
        </p:spPr>
      </p:pic>
    </p:spTree>
    <p:extLst>
      <p:ext uri="{BB962C8B-B14F-4D97-AF65-F5344CB8AC3E}">
        <p14:creationId xmlns:p14="http://schemas.microsoft.com/office/powerpoint/2010/main" val="22455554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C30A-B085-4530-9FE8-0C5DD7DCC2DF}"/>
              </a:ext>
            </a:extLst>
          </p:cNvPr>
          <p:cNvSpPr>
            <a:spLocks noGrp="1"/>
          </p:cNvSpPr>
          <p:nvPr>
            <p:ph type="title"/>
          </p:nvPr>
        </p:nvSpPr>
        <p:spPr/>
        <p:txBody>
          <a:bodyPr/>
          <a:lstStyle/>
          <a:p>
            <a:pPr algn="ctr"/>
            <a:r>
              <a:rPr lang="en-IN" b="1" dirty="0"/>
              <a:t>Efficient Website</a:t>
            </a:r>
          </a:p>
        </p:txBody>
      </p:sp>
      <p:pic>
        <p:nvPicPr>
          <p:cNvPr id="4" name="Content Placeholder 3">
            <a:extLst>
              <a:ext uri="{FF2B5EF4-FFF2-40B4-BE49-F238E27FC236}">
                <a16:creationId xmlns:a16="http://schemas.microsoft.com/office/drawing/2014/main" id="{B1A57122-87BE-4CF9-96EA-10EE56B21BC7}"/>
              </a:ext>
            </a:extLst>
          </p:cNvPr>
          <p:cNvPicPr>
            <a:picLocks noGrp="1" noChangeAspect="1"/>
          </p:cNvPicPr>
          <p:nvPr>
            <p:ph idx="1"/>
          </p:nvPr>
        </p:nvPicPr>
        <p:blipFill>
          <a:blip r:embed="rId2"/>
          <a:stretch>
            <a:fillRect/>
          </a:stretch>
        </p:blipFill>
        <p:spPr>
          <a:xfrm>
            <a:off x="427383" y="1563451"/>
            <a:ext cx="10515600" cy="2066223"/>
          </a:xfrm>
          <a:prstGeom prst="rect">
            <a:avLst/>
          </a:prstGeom>
          <a:ln>
            <a:solidFill>
              <a:schemeClr val="tx1"/>
            </a:solidFill>
          </a:ln>
        </p:spPr>
      </p:pic>
      <p:pic>
        <p:nvPicPr>
          <p:cNvPr id="5" name="Picture 4">
            <a:extLst>
              <a:ext uri="{FF2B5EF4-FFF2-40B4-BE49-F238E27FC236}">
                <a16:creationId xmlns:a16="http://schemas.microsoft.com/office/drawing/2014/main" id="{F7F49930-57F8-4A69-B7FF-33F4BB2DE507}"/>
              </a:ext>
            </a:extLst>
          </p:cNvPr>
          <p:cNvPicPr>
            <a:picLocks noChangeAspect="1"/>
          </p:cNvPicPr>
          <p:nvPr/>
        </p:nvPicPr>
        <p:blipFill>
          <a:blip r:embed="rId3"/>
          <a:stretch>
            <a:fillRect/>
          </a:stretch>
        </p:blipFill>
        <p:spPr>
          <a:xfrm>
            <a:off x="265458" y="3733731"/>
            <a:ext cx="10677525" cy="2829615"/>
          </a:xfrm>
          <a:prstGeom prst="rect">
            <a:avLst/>
          </a:prstGeom>
          <a:ln>
            <a:solidFill>
              <a:schemeClr val="tx1"/>
            </a:solidFill>
          </a:ln>
        </p:spPr>
      </p:pic>
    </p:spTree>
    <p:extLst>
      <p:ext uri="{BB962C8B-B14F-4D97-AF65-F5344CB8AC3E}">
        <p14:creationId xmlns:p14="http://schemas.microsoft.com/office/powerpoint/2010/main" val="11845307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B933-F567-4778-8E70-F0F2AB7D5EB9}"/>
              </a:ext>
            </a:extLst>
          </p:cNvPr>
          <p:cNvSpPr>
            <a:spLocks noGrp="1"/>
          </p:cNvSpPr>
          <p:nvPr>
            <p:ph type="title"/>
          </p:nvPr>
        </p:nvSpPr>
        <p:spPr/>
        <p:txBody>
          <a:bodyPr>
            <a:normAutofit/>
          </a:bodyPr>
          <a:lstStyle/>
          <a:p>
            <a:pPr algn="ctr"/>
            <a:r>
              <a:rPr lang="en-IN" sz="3200" b="1" dirty="0"/>
              <a:t>Recommendation</a:t>
            </a:r>
          </a:p>
        </p:txBody>
      </p:sp>
      <p:pic>
        <p:nvPicPr>
          <p:cNvPr id="4" name="Content Placeholder 3">
            <a:extLst>
              <a:ext uri="{FF2B5EF4-FFF2-40B4-BE49-F238E27FC236}">
                <a16:creationId xmlns:a16="http://schemas.microsoft.com/office/drawing/2014/main" id="{0658BE05-A8FE-400D-A9B0-3FF538905414}"/>
              </a:ext>
            </a:extLst>
          </p:cNvPr>
          <p:cNvPicPr>
            <a:picLocks noGrp="1" noChangeAspect="1"/>
          </p:cNvPicPr>
          <p:nvPr>
            <p:ph idx="1"/>
          </p:nvPr>
        </p:nvPicPr>
        <p:blipFill>
          <a:blip r:embed="rId2"/>
          <a:stretch>
            <a:fillRect/>
          </a:stretch>
        </p:blipFill>
        <p:spPr>
          <a:xfrm>
            <a:off x="1129748" y="1470249"/>
            <a:ext cx="10515600" cy="2093603"/>
          </a:xfrm>
          <a:prstGeom prst="rect">
            <a:avLst/>
          </a:prstGeom>
          <a:ln>
            <a:solidFill>
              <a:schemeClr val="tx1"/>
            </a:solidFill>
          </a:ln>
        </p:spPr>
      </p:pic>
      <p:pic>
        <p:nvPicPr>
          <p:cNvPr id="5" name="Picture 4">
            <a:extLst>
              <a:ext uri="{FF2B5EF4-FFF2-40B4-BE49-F238E27FC236}">
                <a16:creationId xmlns:a16="http://schemas.microsoft.com/office/drawing/2014/main" id="{6DA35499-2E8D-41B7-8A0C-E41E5B1F3F55}"/>
              </a:ext>
            </a:extLst>
          </p:cNvPr>
          <p:cNvPicPr>
            <a:picLocks noChangeAspect="1"/>
          </p:cNvPicPr>
          <p:nvPr/>
        </p:nvPicPr>
        <p:blipFill>
          <a:blip r:embed="rId3"/>
          <a:stretch>
            <a:fillRect/>
          </a:stretch>
        </p:blipFill>
        <p:spPr>
          <a:xfrm>
            <a:off x="796373" y="3599761"/>
            <a:ext cx="10848975" cy="2893114"/>
          </a:xfrm>
          <a:prstGeom prst="rect">
            <a:avLst/>
          </a:prstGeom>
          <a:ln>
            <a:solidFill>
              <a:schemeClr val="tx1"/>
            </a:solidFill>
          </a:ln>
        </p:spPr>
      </p:pic>
    </p:spTree>
    <p:extLst>
      <p:ext uri="{BB962C8B-B14F-4D97-AF65-F5344CB8AC3E}">
        <p14:creationId xmlns:p14="http://schemas.microsoft.com/office/powerpoint/2010/main" val="32090435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C777D-4E28-4318-9AB7-7B825B79847B}"/>
              </a:ext>
            </a:extLst>
          </p:cNvPr>
          <p:cNvSpPr>
            <a:spLocks noGrp="1"/>
          </p:cNvSpPr>
          <p:nvPr>
            <p:ph type="title"/>
          </p:nvPr>
        </p:nvSpPr>
        <p:spPr/>
        <p:txBody>
          <a:bodyPr/>
          <a:lstStyle/>
          <a:p>
            <a:pPr algn="ctr"/>
            <a:r>
              <a:rPr lang="en-IN" b="1" u="sng" dirty="0">
                <a:latin typeface="+mn-lt"/>
              </a:rPr>
              <a:t>Conclusion</a:t>
            </a:r>
          </a:p>
        </p:txBody>
      </p:sp>
      <p:sp>
        <p:nvSpPr>
          <p:cNvPr id="3" name="Content Placeholder 2">
            <a:extLst>
              <a:ext uri="{FF2B5EF4-FFF2-40B4-BE49-F238E27FC236}">
                <a16:creationId xmlns:a16="http://schemas.microsoft.com/office/drawing/2014/main" id="{4E57B883-89E3-4122-8823-0503763DBD82}"/>
              </a:ext>
            </a:extLst>
          </p:cNvPr>
          <p:cNvSpPr>
            <a:spLocks noGrp="1"/>
          </p:cNvSpPr>
          <p:nvPr>
            <p:ph idx="1"/>
          </p:nvPr>
        </p:nvSpPr>
        <p:spPr>
          <a:xfrm>
            <a:off x="838200" y="3021495"/>
            <a:ext cx="10515600" cy="3155467"/>
          </a:xfrm>
        </p:spPr>
        <p:txBody>
          <a:bodyPr/>
          <a:lstStyle/>
          <a:p>
            <a:pPr marL="0" indent="0">
              <a:buNone/>
            </a:pPr>
            <a:r>
              <a:rPr lang="en-IN" dirty="0"/>
              <a:t>In terms of various online platforms there is a slight difference in common public opinion and sites which have retained customers over 4 years. Therefore the conclusion can be divided into two parts </a:t>
            </a:r>
            <a:r>
              <a:rPr lang="en-IN" b="1" i="1" dirty="0"/>
              <a:t>1. Customer Popularity 2. Customer Retention</a:t>
            </a:r>
          </a:p>
          <a:p>
            <a:pPr marL="0" indent="0">
              <a:buNone/>
            </a:pPr>
            <a:endParaRPr lang="en-IN" b="1" i="1" dirty="0"/>
          </a:p>
          <a:p>
            <a:pPr marL="0" indent="0">
              <a:buNone/>
            </a:pPr>
            <a:r>
              <a:rPr lang="en-IN" dirty="0"/>
              <a:t>This has been explained in next slide.</a:t>
            </a:r>
          </a:p>
          <a:p>
            <a:pPr marL="0" indent="0" algn="r">
              <a:buNone/>
            </a:pPr>
            <a:endParaRPr lang="en-IN" b="1" u="sng" dirty="0"/>
          </a:p>
          <a:p>
            <a:pPr marL="0" indent="0" algn="r">
              <a:buNone/>
            </a:pPr>
            <a:endParaRPr lang="en-IN" b="1" u="sng" dirty="0"/>
          </a:p>
        </p:txBody>
      </p:sp>
    </p:spTree>
    <p:extLst>
      <p:ext uri="{BB962C8B-B14F-4D97-AF65-F5344CB8AC3E}">
        <p14:creationId xmlns:p14="http://schemas.microsoft.com/office/powerpoint/2010/main" val="24214681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9E9C5-B89A-4FE6-8F16-9739061691AB}"/>
              </a:ext>
            </a:extLst>
          </p:cNvPr>
          <p:cNvSpPr>
            <a:spLocks noGrp="1"/>
          </p:cNvSpPr>
          <p:nvPr>
            <p:ph type="title"/>
          </p:nvPr>
        </p:nvSpPr>
        <p:spPr/>
        <p:txBody>
          <a:bodyPr>
            <a:normAutofit/>
          </a:bodyPr>
          <a:lstStyle/>
          <a:p>
            <a:pPr algn="ctr"/>
            <a:r>
              <a:rPr lang="en-IN" sz="3200" b="1" u="sng" dirty="0">
                <a:latin typeface="+mn-lt"/>
              </a:rPr>
              <a:t>Customer Popularity:</a:t>
            </a:r>
          </a:p>
        </p:txBody>
      </p:sp>
      <p:sp>
        <p:nvSpPr>
          <p:cNvPr id="3" name="Content Placeholder 2">
            <a:extLst>
              <a:ext uri="{FF2B5EF4-FFF2-40B4-BE49-F238E27FC236}">
                <a16:creationId xmlns:a16="http://schemas.microsoft.com/office/drawing/2014/main" id="{D9E63FEF-5FFE-45A9-B0CB-DB9D9E481C2C}"/>
              </a:ext>
            </a:extLst>
          </p:cNvPr>
          <p:cNvSpPr>
            <a:spLocks noGrp="1"/>
          </p:cNvSpPr>
          <p:nvPr>
            <p:ph idx="1"/>
          </p:nvPr>
        </p:nvSpPr>
        <p:spPr>
          <a:xfrm>
            <a:off x="838200" y="1325217"/>
            <a:ext cx="10515600" cy="4851746"/>
          </a:xfrm>
        </p:spPr>
        <p:txBody>
          <a:bodyPr/>
          <a:lstStyle/>
          <a:p>
            <a:pPr marL="0" indent="0">
              <a:buNone/>
            </a:pPr>
            <a:r>
              <a:rPr lang="en-IN" sz="2000" b="1" i="1" dirty="0"/>
              <a:t>Amazon has the most popularity in terms of common usage, wide variety products, reliability, fastest speed, efficiency , customer privacy, product availability and quick purchase. However it also has disadvantage in Longer time to log, payment mode issue, frequent page disruption and change in website. Due to which there is also a lot of churning.</a:t>
            </a:r>
          </a:p>
          <a:p>
            <a:pPr marL="0" indent="0">
              <a:buNone/>
            </a:pPr>
            <a:endParaRPr lang="en-IN" sz="2000" b="1" i="1" dirty="0"/>
          </a:p>
          <a:p>
            <a:pPr marL="0" indent="0" algn="ctr">
              <a:buNone/>
            </a:pPr>
            <a:r>
              <a:rPr lang="en-IN" sz="3200" b="1" u="sng" dirty="0"/>
              <a:t>Customer Retention:</a:t>
            </a:r>
            <a:endParaRPr lang="en-IN" sz="3200" b="1" i="1" dirty="0"/>
          </a:p>
          <a:p>
            <a:pPr marL="0" indent="0">
              <a:buNone/>
            </a:pPr>
            <a:r>
              <a:rPr lang="en-IN" sz="2000" b="1" i="1" dirty="0"/>
              <a:t>Customer Retention over 4 years has been mainly maintained by Flipkart, Paytm and Snapdeal with fastest speed, efficiency , customer privacy, product availability and quick purchase. It also has a recommendation from customers using Online Platform for a long time and has less payment issue, logging time and a low frequent page disruption and website change.</a:t>
            </a:r>
          </a:p>
        </p:txBody>
      </p:sp>
    </p:spTree>
    <p:extLst>
      <p:ext uri="{BB962C8B-B14F-4D97-AF65-F5344CB8AC3E}">
        <p14:creationId xmlns:p14="http://schemas.microsoft.com/office/powerpoint/2010/main" val="1954678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D0DB9-AFAE-4EC5-9744-EF81E753D259}"/>
              </a:ext>
            </a:extLst>
          </p:cNvPr>
          <p:cNvSpPr>
            <a:spLocks noGrp="1"/>
          </p:cNvSpPr>
          <p:nvPr>
            <p:ph type="title"/>
          </p:nvPr>
        </p:nvSpPr>
        <p:spPr/>
        <p:txBody>
          <a:bodyPr>
            <a:normAutofit/>
          </a:bodyPr>
          <a:lstStyle/>
          <a:p>
            <a:r>
              <a:rPr lang="en-IN" sz="2400" b="1" i="1" u="sng" dirty="0">
                <a:latin typeface="+mn-lt"/>
              </a:rPr>
              <a:t>Number of times a customer made online purchase last year</a:t>
            </a:r>
            <a:br>
              <a:rPr lang="en-IN" sz="2400" b="1" i="1" u="sng" dirty="0">
                <a:latin typeface="+mn-lt"/>
              </a:rPr>
            </a:br>
            <a:br>
              <a:rPr lang="en-IN" sz="2400" b="1" i="1" u="sng" dirty="0">
                <a:latin typeface="+mn-lt"/>
              </a:rPr>
            </a:br>
            <a:endParaRPr lang="en-IN" sz="2400" b="1" i="1" u="sng" dirty="0">
              <a:latin typeface="+mn-lt"/>
            </a:endParaRPr>
          </a:p>
        </p:txBody>
      </p:sp>
      <p:pic>
        <p:nvPicPr>
          <p:cNvPr id="4" name="Content Placeholder 3">
            <a:extLst>
              <a:ext uri="{FF2B5EF4-FFF2-40B4-BE49-F238E27FC236}">
                <a16:creationId xmlns:a16="http://schemas.microsoft.com/office/drawing/2014/main" id="{60B21D1A-303A-4DE0-BB5A-A5FC4E90F07E}"/>
              </a:ext>
            </a:extLst>
          </p:cNvPr>
          <p:cNvPicPr>
            <a:picLocks noGrp="1" noChangeAspect="1"/>
          </p:cNvPicPr>
          <p:nvPr>
            <p:ph idx="1"/>
          </p:nvPr>
        </p:nvPicPr>
        <p:blipFill>
          <a:blip r:embed="rId2"/>
          <a:stretch>
            <a:fillRect/>
          </a:stretch>
        </p:blipFill>
        <p:spPr>
          <a:xfrm>
            <a:off x="412679" y="1447800"/>
            <a:ext cx="9458325" cy="485775"/>
          </a:xfrm>
          <a:prstGeom prst="rect">
            <a:avLst/>
          </a:prstGeom>
        </p:spPr>
      </p:pic>
      <p:pic>
        <p:nvPicPr>
          <p:cNvPr id="6" name="Picture 5">
            <a:extLst>
              <a:ext uri="{FF2B5EF4-FFF2-40B4-BE49-F238E27FC236}">
                <a16:creationId xmlns:a16="http://schemas.microsoft.com/office/drawing/2014/main" id="{B01186DD-F421-4E44-A12F-2F177AF20C54}"/>
              </a:ext>
            </a:extLst>
          </p:cNvPr>
          <p:cNvPicPr>
            <a:picLocks noChangeAspect="1"/>
          </p:cNvPicPr>
          <p:nvPr/>
        </p:nvPicPr>
        <p:blipFill>
          <a:blip r:embed="rId3"/>
          <a:stretch>
            <a:fillRect/>
          </a:stretch>
        </p:blipFill>
        <p:spPr>
          <a:xfrm>
            <a:off x="0" y="2137121"/>
            <a:ext cx="10756417" cy="4117906"/>
          </a:xfrm>
          <a:prstGeom prst="rect">
            <a:avLst/>
          </a:prstGeom>
        </p:spPr>
      </p:pic>
    </p:spTree>
    <p:extLst>
      <p:ext uri="{BB962C8B-B14F-4D97-AF65-F5344CB8AC3E}">
        <p14:creationId xmlns:p14="http://schemas.microsoft.com/office/powerpoint/2010/main" val="3599274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67C4-DF0B-4F89-A116-1B0286BBE304}"/>
              </a:ext>
            </a:extLst>
          </p:cNvPr>
          <p:cNvSpPr>
            <a:spLocks noGrp="1"/>
          </p:cNvSpPr>
          <p:nvPr>
            <p:ph type="title"/>
          </p:nvPr>
        </p:nvSpPr>
        <p:spPr/>
        <p:txBody>
          <a:bodyPr>
            <a:normAutofit/>
          </a:bodyPr>
          <a:lstStyle/>
          <a:p>
            <a:pPr algn="ctr"/>
            <a:r>
              <a:rPr lang="en-IN" sz="2400" b="1" i="1" u="sng" dirty="0">
                <a:latin typeface="+mn-lt"/>
              </a:rPr>
              <a:t>Observation</a:t>
            </a:r>
          </a:p>
        </p:txBody>
      </p:sp>
      <p:sp>
        <p:nvSpPr>
          <p:cNvPr id="3" name="Content Placeholder 2">
            <a:extLst>
              <a:ext uri="{FF2B5EF4-FFF2-40B4-BE49-F238E27FC236}">
                <a16:creationId xmlns:a16="http://schemas.microsoft.com/office/drawing/2014/main" id="{CBE8BD0D-5C6A-4FD0-A6B6-4A896217D508}"/>
              </a:ext>
            </a:extLst>
          </p:cNvPr>
          <p:cNvSpPr>
            <a:spLocks noGrp="1"/>
          </p:cNvSpPr>
          <p:nvPr>
            <p:ph idx="1"/>
          </p:nvPr>
        </p:nvSpPr>
        <p:spPr>
          <a:xfrm>
            <a:off x="838200" y="1868557"/>
            <a:ext cx="10515600" cy="1560443"/>
          </a:xfrm>
        </p:spPr>
        <p:txBody>
          <a:bodyPr>
            <a:normAutofit/>
          </a:bodyPr>
          <a:lstStyle/>
          <a:p>
            <a:pPr marL="0" indent="0" algn="ctr">
              <a:buNone/>
            </a:pPr>
            <a:r>
              <a:rPr lang="en-IN" sz="2000" b="1" i="1" dirty="0"/>
              <a:t>From the data in the previous page it is observed that customers who have been retained visited the platform maximum around 31 times however maximum visits of 42 times and above have been given by those who are maximum 2-2.5 years old. Therefore visiting a page numerous time will not give an idea whether the customer can be retained. </a:t>
            </a:r>
          </a:p>
        </p:txBody>
      </p:sp>
    </p:spTree>
    <p:extLst>
      <p:ext uri="{BB962C8B-B14F-4D97-AF65-F5344CB8AC3E}">
        <p14:creationId xmlns:p14="http://schemas.microsoft.com/office/powerpoint/2010/main" val="2215706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A32F-47FE-4524-8086-9797D980D0C4}"/>
              </a:ext>
            </a:extLst>
          </p:cNvPr>
          <p:cNvSpPr>
            <a:spLocks noGrp="1"/>
          </p:cNvSpPr>
          <p:nvPr>
            <p:ph type="title"/>
          </p:nvPr>
        </p:nvSpPr>
        <p:spPr/>
        <p:txBody>
          <a:bodyPr>
            <a:normAutofit/>
          </a:bodyPr>
          <a:lstStyle/>
          <a:p>
            <a:pPr algn="ctr"/>
            <a:r>
              <a:rPr lang="en-IN" sz="2400" b="1" i="1" u="sng" dirty="0">
                <a:latin typeface="+mn-lt"/>
              </a:rPr>
              <a:t>Internet </a:t>
            </a:r>
            <a:r>
              <a:rPr lang="en-IN" sz="2400" b="1" i="1" u="sng" dirty="0" err="1">
                <a:latin typeface="+mn-lt"/>
              </a:rPr>
              <a:t>Connection,Device</a:t>
            </a:r>
            <a:r>
              <a:rPr lang="en-IN" sz="2400" b="1" i="1" u="sng" dirty="0">
                <a:latin typeface="+mn-lt"/>
              </a:rPr>
              <a:t> Used and Operating System</a:t>
            </a:r>
            <a:endParaRPr lang="en-IN" sz="2000" b="1" i="1" dirty="0">
              <a:latin typeface="+mn-lt"/>
            </a:endParaRPr>
          </a:p>
        </p:txBody>
      </p:sp>
      <p:pic>
        <p:nvPicPr>
          <p:cNvPr id="8" name="Content Placeholder 7">
            <a:extLst>
              <a:ext uri="{FF2B5EF4-FFF2-40B4-BE49-F238E27FC236}">
                <a16:creationId xmlns:a16="http://schemas.microsoft.com/office/drawing/2014/main" id="{6AECF11A-2201-48F5-892A-937BCCDD6EE4}"/>
              </a:ext>
            </a:extLst>
          </p:cNvPr>
          <p:cNvPicPr>
            <a:picLocks noGrp="1" noChangeAspect="1"/>
          </p:cNvPicPr>
          <p:nvPr>
            <p:ph idx="1"/>
          </p:nvPr>
        </p:nvPicPr>
        <p:blipFill>
          <a:blip r:embed="rId2"/>
          <a:stretch>
            <a:fillRect/>
          </a:stretch>
        </p:blipFill>
        <p:spPr>
          <a:xfrm>
            <a:off x="142046" y="1690688"/>
            <a:ext cx="10344150" cy="1371600"/>
          </a:xfrm>
          <a:prstGeom prst="rect">
            <a:avLst/>
          </a:prstGeom>
        </p:spPr>
      </p:pic>
      <p:pic>
        <p:nvPicPr>
          <p:cNvPr id="9" name="Picture 8">
            <a:extLst>
              <a:ext uri="{FF2B5EF4-FFF2-40B4-BE49-F238E27FC236}">
                <a16:creationId xmlns:a16="http://schemas.microsoft.com/office/drawing/2014/main" id="{1DB03FFF-62C5-4DB4-AFCD-F97275FAEF56}"/>
              </a:ext>
            </a:extLst>
          </p:cNvPr>
          <p:cNvPicPr>
            <a:picLocks noChangeAspect="1"/>
          </p:cNvPicPr>
          <p:nvPr/>
        </p:nvPicPr>
        <p:blipFill>
          <a:blip r:embed="rId3"/>
          <a:stretch>
            <a:fillRect/>
          </a:stretch>
        </p:blipFill>
        <p:spPr>
          <a:xfrm>
            <a:off x="240196" y="3090519"/>
            <a:ext cx="8610600" cy="1304925"/>
          </a:xfrm>
          <a:prstGeom prst="rect">
            <a:avLst/>
          </a:prstGeom>
        </p:spPr>
      </p:pic>
      <p:pic>
        <p:nvPicPr>
          <p:cNvPr id="10" name="Picture 9">
            <a:extLst>
              <a:ext uri="{FF2B5EF4-FFF2-40B4-BE49-F238E27FC236}">
                <a16:creationId xmlns:a16="http://schemas.microsoft.com/office/drawing/2014/main" id="{8012718F-FB8F-46F7-8CE1-75F70E267503}"/>
              </a:ext>
            </a:extLst>
          </p:cNvPr>
          <p:cNvPicPr>
            <a:picLocks noChangeAspect="1"/>
          </p:cNvPicPr>
          <p:nvPr/>
        </p:nvPicPr>
        <p:blipFill>
          <a:blip r:embed="rId4"/>
          <a:stretch>
            <a:fillRect/>
          </a:stretch>
        </p:blipFill>
        <p:spPr>
          <a:xfrm>
            <a:off x="142046" y="4598503"/>
            <a:ext cx="10401300" cy="2067339"/>
          </a:xfrm>
          <a:prstGeom prst="rect">
            <a:avLst/>
          </a:prstGeom>
        </p:spPr>
      </p:pic>
    </p:spTree>
    <p:extLst>
      <p:ext uri="{BB962C8B-B14F-4D97-AF65-F5344CB8AC3E}">
        <p14:creationId xmlns:p14="http://schemas.microsoft.com/office/powerpoint/2010/main" val="119818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AC4D3-B84F-4E84-8E0D-7C3A275F46F0}"/>
              </a:ext>
            </a:extLst>
          </p:cNvPr>
          <p:cNvSpPr>
            <a:spLocks noGrp="1"/>
          </p:cNvSpPr>
          <p:nvPr>
            <p:ph type="title"/>
          </p:nvPr>
        </p:nvSpPr>
        <p:spPr/>
        <p:txBody>
          <a:bodyPr>
            <a:normAutofit/>
          </a:bodyPr>
          <a:lstStyle/>
          <a:p>
            <a:pPr algn="ctr"/>
            <a:r>
              <a:rPr lang="en-IN" sz="2400" b="1" i="1" u="sng" dirty="0">
                <a:latin typeface="+mn-lt"/>
              </a:rPr>
              <a:t>Observation</a:t>
            </a:r>
            <a:endParaRPr lang="en-IN" sz="2400" dirty="0">
              <a:latin typeface="+mn-lt"/>
            </a:endParaRPr>
          </a:p>
        </p:txBody>
      </p:sp>
      <p:sp>
        <p:nvSpPr>
          <p:cNvPr id="3" name="Content Placeholder 2">
            <a:extLst>
              <a:ext uri="{FF2B5EF4-FFF2-40B4-BE49-F238E27FC236}">
                <a16:creationId xmlns:a16="http://schemas.microsoft.com/office/drawing/2014/main" id="{199D7C48-C51E-4700-B4CD-F1F727CE020A}"/>
              </a:ext>
            </a:extLst>
          </p:cNvPr>
          <p:cNvSpPr>
            <a:spLocks noGrp="1"/>
          </p:cNvSpPr>
          <p:nvPr>
            <p:ph idx="1"/>
          </p:nvPr>
        </p:nvSpPr>
        <p:spPr>
          <a:xfrm>
            <a:off x="838200" y="1825625"/>
            <a:ext cx="10515600" cy="1603375"/>
          </a:xfrm>
        </p:spPr>
        <p:txBody>
          <a:bodyPr>
            <a:normAutofit/>
          </a:bodyPr>
          <a:lstStyle/>
          <a:p>
            <a:pPr algn="ctr"/>
            <a:r>
              <a:rPr lang="en-IN" sz="2000" b="1" i="1" dirty="0"/>
              <a:t>Majority of the customers use </a:t>
            </a:r>
            <a:r>
              <a:rPr lang="en-IN" sz="2000" b="1" i="1" dirty="0" err="1"/>
              <a:t>Wifi</a:t>
            </a:r>
            <a:r>
              <a:rPr lang="en-IN" sz="2000" b="1" i="1" dirty="0"/>
              <a:t> and mobile internet on their smart phone and laptop with a normal screen size from their windows/android device. Therefore all the sites should be made in such a way which is compatible with the user’s device by not slowing it down or by using huge internet.</a:t>
            </a:r>
          </a:p>
        </p:txBody>
      </p:sp>
    </p:spTree>
    <p:extLst>
      <p:ext uri="{BB962C8B-B14F-4D97-AF65-F5344CB8AC3E}">
        <p14:creationId xmlns:p14="http://schemas.microsoft.com/office/powerpoint/2010/main" val="4234775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6B7B7-49DF-4496-95FC-77170F356F8B}"/>
              </a:ext>
            </a:extLst>
          </p:cNvPr>
          <p:cNvSpPr>
            <a:spLocks noGrp="1"/>
          </p:cNvSpPr>
          <p:nvPr>
            <p:ph type="title"/>
          </p:nvPr>
        </p:nvSpPr>
        <p:spPr/>
        <p:txBody>
          <a:bodyPr>
            <a:normAutofit/>
          </a:bodyPr>
          <a:lstStyle/>
          <a:p>
            <a:pPr algn="ctr"/>
            <a:r>
              <a:rPr lang="en-IN" sz="2400" b="1" i="1" u="sng" dirty="0">
                <a:latin typeface="+mn-lt"/>
              </a:rPr>
              <a:t>Online Sites</a:t>
            </a:r>
          </a:p>
        </p:txBody>
      </p:sp>
      <p:pic>
        <p:nvPicPr>
          <p:cNvPr id="4" name="Content Placeholder 3">
            <a:extLst>
              <a:ext uri="{FF2B5EF4-FFF2-40B4-BE49-F238E27FC236}">
                <a16:creationId xmlns:a16="http://schemas.microsoft.com/office/drawing/2014/main" id="{96091366-BBBD-46F5-BF92-D35108F052AD}"/>
              </a:ext>
            </a:extLst>
          </p:cNvPr>
          <p:cNvPicPr>
            <a:picLocks noGrp="1" noChangeAspect="1"/>
          </p:cNvPicPr>
          <p:nvPr>
            <p:ph idx="1"/>
          </p:nvPr>
        </p:nvPicPr>
        <p:blipFill>
          <a:blip r:embed="rId2"/>
          <a:stretch>
            <a:fillRect/>
          </a:stretch>
        </p:blipFill>
        <p:spPr>
          <a:xfrm>
            <a:off x="1531361" y="1560581"/>
            <a:ext cx="9129277" cy="4351338"/>
          </a:xfrm>
          <a:prstGeom prst="rect">
            <a:avLst/>
          </a:prstGeom>
        </p:spPr>
      </p:pic>
    </p:spTree>
    <p:extLst>
      <p:ext uri="{BB962C8B-B14F-4D97-AF65-F5344CB8AC3E}">
        <p14:creationId xmlns:p14="http://schemas.microsoft.com/office/powerpoint/2010/main" val="3804121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1015</Words>
  <Application>Microsoft Office PowerPoint</Application>
  <PresentationFormat>Widescreen</PresentationFormat>
  <Paragraphs>84</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Office Theme</vt:lpstr>
      <vt:lpstr>Customer Retention</vt:lpstr>
      <vt:lpstr>What is Customer Retention</vt:lpstr>
      <vt:lpstr>Required Libraries:    </vt:lpstr>
      <vt:lpstr>Target Variable</vt:lpstr>
      <vt:lpstr>Number of times a customer made online purchase last year  </vt:lpstr>
      <vt:lpstr>Observation</vt:lpstr>
      <vt:lpstr>Internet Connection,Device Used and Operating System</vt:lpstr>
      <vt:lpstr>Observation</vt:lpstr>
      <vt:lpstr>Online Sites</vt:lpstr>
      <vt:lpstr>Observation</vt:lpstr>
      <vt:lpstr>Time Taken: Majority of the customers spend minimum 15 mins behind every choice</vt:lpstr>
      <vt:lpstr>Mode of Payment: Customers who are retained usually go for Debit/Card transaction whereas majority of the customers between the period of 1-2 years go for Cash on Delivery (COD). </vt:lpstr>
      <vt:lpstr>Frequency of Abandoning the cart</vt:lpstr>
      <vt:lpstr>Reasons for abandoning: Best Alternate Offer and Promo Code Not Applicable</vt:lpstr>
      <vt:lpstr>PowerPoint Presentation</vt:lpstr>
      <vt:lpstr>Content must be easy to write and understand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Commonly Used Online Platform</vt:lpstr>
      <vt:lpstr>Observation</vt:lpstr>
      <vt:lpstr>Easy to use website or application</vt:lpstr>
      <vt:lpstr>Observation</vt:lpstr>
      <vt:lpstr>Appealing Web Layout</vt:lpstr>
      <vt:lpstr>Observation</vt:lpstr>
      <vt:lpstr>Product Variety</vt:lpstr>
      <vt:lpstr>Observation</vt:lpstr>
      <vt:lpstr>Product Description and Information</vt:lpstr>
      <vt:lpstr>Observation</vt:lpstr>
      <vt:lpstr>Fast Loading ( Amazon In and Snap Deal)</vt:lpstr>
      <vt:lpstr>Reliability- Amazon and PayTm ( Longer Customer Retention)</vt:lpstr>
      <vt:lpstr>Quick Purchase- Amazon and Paytm ( Longer Customer Retention)</vt:lpstr>
      <vt:lpstr>Several Product Availability- Amazon, FlipKart and PayTm ( Longer Customer Retention)</vt:lpstr>
      <vt:lpstr>Speedy Delivery- Amazon, FlipKart and Snapdeal ( Customer Retention)</vt:lpstr>
      <vt:lpstr>Customer Privacy- Amazon, FlipKart and PayTm ( Customer Retention)</vt:lpstr>
      <vt:lpstr>Longer Time to Log, Limited Payment</vt:lpstr>
      <vt:lpstr>Longer Delivery, Change in website, Frequent Disruption</vt:lpstr>
      <vt:lpstr>Efficient Website</vt:lpstr>
      <vt:lpstr>Recommendation</vt:lpstr>
      <vt:lpstr>Conclusion</vt:lpstr>
      <vt:lpstr>Customer Popularity: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maitraa23@gmail.com</dc:creator>
  <cp:lastModifiedBy>maitraa23@gmail.com</cp:lastModifiedBy>
  <cp:revision>23</cp:revision>
  <dcterms:created xsi:type="dcterms:W3CDTF">2022-07-28T17:15:21Z</dcterms:created>
  <dcterms:modified xsi:type="dcterms:W3CDTF">2022-07-28T21:47:45Z</dcterms:modified>
</cp:coreProperties>
</file>