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Nuni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fntdata"/><Relationship Id="rId30" Type="http://schemas.openxmlformats.org/officeDocument/2006/relationships/font" Target="fonts/Nunito-regular.fntdata"/><Relationship Id="rId11" Type="http://schemas.openxmlformats.org/officeDocument/2006/relationships/slide" Target="slides/slide6.xml"/><Relationship Id="rId33" Type="http://schemas.openxmlformats.org/officeDocument/2006/relationships/font" Target="fonts/Nunito-boldItalic.fntdata"/><Relationship Id="rId10" Type="http://schemas.openxmlformats.org/officeDocument/2006/relationships/slide" Target="slides/slide5.xml"/><Relationship Id="rId32" Type="http://schemas.openxmlformats.org/officeDocument/2006/relationships/font" Target="fonts/Nuni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2ba6351a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2ba6351a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2ba6351a1f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2ba6351a1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ba6351a1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2ba6351a1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84d073a0e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84d073a0e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84d073a0e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84d073a0e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84d073a0e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84d073a0e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84d073a0e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84d073a0e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84d073a0e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84d073a0e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ba6351a1f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ba6351a1f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2ba6351a1f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2ba6351a1f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84d073a0e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84d073a0e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ba6351a1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ba6351a1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84d073a0e6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84d073a0e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2ba6351a1f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2ba6351a1f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2ba6351a1f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2ba6351a1f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2ba6351a1f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2ba6351a1f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2ba6351a1f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2ba6351a1f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ba6351a1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ba6351a1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ba6351a1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ba6351a1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2ba6351a1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2ba6351a1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2ba6351a1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2ba6351a1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84d073a0e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84d073a0e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ba6351a1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ba6351a1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2ba6351a1f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2ba6351a1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Clr>
                <a:schemeClr val="dk1"/>
              </a:buClr>
              <a:buSzPct val="40740"/>
              <a:buFont typeface="Arial"/>
              <a:buNone/>
            </a:pPr>
            <a:r>
              <a:rPr b="1" lang="en" sz="2700"/>
              <a:t>Product Review Rating Using NLP</a:t>
            </a:r>
            <a:endParaRPr b="1" sz="2700"/>
          </a:p>
          <a:p>
            <a:pPr indent="0" lvl="0" marL="0" rtl="0" algn="ctr">
              <a:lnSpc>
                <a:spcPct val="115000"/>
              </a:lnSpc>
              <a:spcBef>
                <a:spcPts val="0"/>
              </a:spcBef>
              <a:spcAft>
                <a:spcPts val="0"/>
              </a:spcAft>
              <a:buClr>
                <a:schemeClr val="dk1"/>
              </a:buClr>
              <a:buSzPct val="40740"/>
              <a:buFont typeface="Arial"/>
              <a:buNone/>
            </a:pPr>
            <a:r>
              <a:t/>
            </a:r>
            <a:endParaRPr b="1" sz="2700">
              <a:latin typeface="Nunito"/>
              <a:ea typeface="Nunito"/>
              <a:cs typeface="Nunito"/>
              <a:sym typeface="Nunito"/>
            </a:endParaRPr>
          </a:p>
        </p:txBody>
      </p:sp>
      <p:sp>
        <p:nvSpPr>
          <p:cNvPr id="55" name="Google Shape;55;p1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ctr">
              <a:spcBef>
                <a:spcPts val="0"/>
              </a:spcBef>
              <a:spcAft>
                <a:spcPts val="0"/>
              </a:spcAft>
              <a:buNone/>
            </a:pPr>
            <a:r>
              <a:t/>
            </a:r>
            <a:endParaRPr b="1" sz="2000">
              <a:solidFill>
                <a:schemeClr val="dk1"/>
              </a:solidFill>
            </a:endParaRPr>
          </a:p>
          <a:p>
            <a:pPr indent="0" lvl="0" marL="0" rtl="0" algn="ctr">
              <a:spcBef>
                <a:spcPts val="0"/>
              </a:spcBef>
              <a:spcAft>
                <a:spcPts val="0"/>
              </a:spcAft>
              <a:buNone/>
            </a:pPr>
            <a:r>
              <a:t/>
            </a:r>
            <a:endParaRPr b="1" sz="2000">
              <a:solidFill>
                <a:schemeClr val="dk1"/>
              </a:solidFill>
            </a:endParaRPr>
          </a:p>
          <a:p>
            <a:pPr indent="0" lvl="0" marL="0" rtl="0" algn="ctr">
              <a:spcBef>
                <a:spcPts val="0"/>
              </a:spcBef>
              <a:spcAft>
                <a:spcPts val="0"/>
              </a:spcAft>
              <a:buNone/>
            </a:pPr>
            <a:r>
              <a:t/>
            </a:r>
            <a:endParaRPr b="1" sz="2000">
              <a:solidFill>
                <a:schemeClr val="dk1"/>
              </a:solidFill>
            </a:endParaRPr>
          </a:p>
          <a:p>
            <a:pPr indent="0" lvl="0" marL="0" rtl="0" algn="ctr">
              <a:spcBef>
                <a:spcPts val="0"/>
              </a:spcBef>
              <a:spcAft>
                <a:spcPts val="0"/>
              </a:spcAft>
              <a:buNone/>
            </a:pPr>
            <a:r>
              <a:t/>
            </a:r>
            <a:endParaRPr b="1" sz="2000">
              <a:solidFill>
                <a:schemeClr val="dk1"/>
              </a:solidFill>
            </a:endParaRPr>
          </a:p>
          <a:p>
            <a:pPr indent="0" lvl="0" marL="0" rtl="0" algn="ctr">
              <a:spcBef>
                <a:spcPts val="0"/>
              </a:spcBef>
              <a:spcAft>
                <a:spcPts val="0"/>
              </a:spcAft>
              <a:buClr>
                <a:schemeClr val="dk1"/>
              </a:buClr>
              <a:buSzPts val="1100"/>
              <a:buFont typeface="Arial"/>
              <a:buNone/>
            </a:pPr>
            <a:r>
              <a:rPr b="1" lang="en">
                <a:solidFill>
                  <a:schemeClr val="dk1"/>
                </a:solidFill>
                <a:latin typeface="Nunito"/>
                <a:ea typeface="Nunito"/>
                <a:cs typeface="Nunito"/>
                <a:sym typeface="Nunito"/>
              </a:rPr>
              <a:t>Submitted by:</a:t>
            </a:r>
            <a:endParaRPr b="1">
              <a:solidFill>
                <a:schemeClr val="dk1"/>
              </a:solidFill>
              <a:latin typeface="Nunito"/>
              <a:ea typeface="Nunito"/>
              <a:cs typeface="Nunito"/>
              <a:sym typeface="Nunito"/>
            </a:endParaRPr>
          </a:p>
          <a:p>
            <a:pPr indent="0" lvl="0" marL="0" rtl="0" algn="ctr">
              <a:spcBef>
                <a:spcPts val="0"/>
              </a:spcBef>
              <a:spcAft>
                <a:spcPts val="0"/>
              </a:spcAft>
              <a:buClr>
                <a:schemeClr val="dk1"/>
              </a:buClr>
              <a:buSzPts val="1100"/>
              <a:buFont typeface="Arial"/>
              <a:buNone/>
            </a:pPr>
            <a:r>
              <a:rPr lang="en">
                <a:solidFill>
                  <a:schemeClr val="dk1"/>
                </a:solidFill>
                <a:latin typeface="Nunito"/>
                <a:ea typeface="Nunito"/>
                <a:cs typeface="Nunito"/>
                <a:sym typeface="Nunito"/>
              </a:rPr>
              <a:t>Arshi Maitra</a:t>
            </a:r>
            <a:endParaRPr sz="1600">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nvSpPr>
        <p:spPr>
          <a:xfrm>
            <a:off x="0" y="0"/>
            <a:ext cx="3000000" cy="139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chemeClr val="dk1"/>
                </a:solidFill>
                <a:latin typeface="Nunito"/>
                <a:ea typeface="Nunito"/>
                <a:cs typeface="Nunito"/>
                <a:sym typeface="Nunito"/>
              </a:rPr>
              <a:t>Checking the null values from the  data:</a:t>
            </a:r>
            <a:endParaRPr b="1">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t/>
            </a:r>
            <a:endParaRPr b="1">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t/>
            </a:r>
            <a:endParaRPr b="1">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t/>
            </a:r>
            <a:endParaRPr b="1">
              <a:solidFill>
                <a:schemeClr val="dk1"/>
              </a:solidFill>
              <a:latin typeface="Nunito"/>
              <a:ea typeface="Nunito"/>
              <a:cs typeface="Nunito"/>
              <a:sym typeface="Nunito"/>
            </a:endParaRPr>
          </a:p>
        </p:txBody>
      </p:sp>
      <p:sp>
        <p:nvSpPr>
          <p:cNvPr id="112" name="Google Shape;112;p22"/>
          <p:cNvSpPr txBox="1"/>
          <p:nvPr/>
        </p:nvSpPr>
        <p:spPr>
          <a:xfrm>
            <a:off x="0" y="2047675"/>
            <a:ext cx="30000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chemeClr val="dk1"/>
                </a:solidFill>
                <a:latin typeface="Nunito"/>
                <a:ea typeface="Nunito"/>
                <a:cs typeface="Nunito"/>
                <a:sym typeface="Nunito"/>
              </a:rPr>
              <a:t>Dropping the unnecessary column:</a:t>
            </a:r>
            <a:endParaRPr b="1">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t/>
            </a:r>
            <a:endParaRPr b="1">
              <a:solidFill>
                <a:schemeClr val="dk1"/>
              </a:solidFill>
              <a:latin typeface="Nunito"/>
              <a:ea typeface="Nunito"/>
              <a:cs typeface="Nunito"/>
              <a:sym typeface="Nunito"/>
            </a:endParaRPr>
          </a:p>
        </p:txBody>
      </p:sp>
      <p:pic>
        <p:nvPicPr>
          <p:cNvPr id="113" name="Google Shape;113;p22"/>
          <p:cNvPicPr preferRelativeResize="0"/>
          <p:nvPr/>
        </p:nvPicPr>
        <p:blipFill>
          <a:blip r:embed="rId3">
            <a:alphaModFix/>
          </a:blip>
          <a:stretch>
            <a:fillRect/>
          </a:stretch>
        </p:blipFill>
        <p:spPr>
          <a:xfrm>
            <a:off x="1755025" y="477000"/>
            <a:ext cx="6724650" cy="914400"/>
          </a:xfrm>
          <a:prstGeom prst="rect">
            <a:avLst/>
          </a:prstGeom>
          <a:noFill/>
          <a:ln>
            <a:noFill/>
          </a:ln>
        </p:spPr>
      </p:pic>
      <p:pic>
        <p:nvPicPr>
          <p:cNvPr id="114" name="Google Shape;114;p22"/>
          <p:cNvPicPr preferRelativeResize="0"/>
          <p:nvPr/>
        </p:nvPicPr>
        <p:blipFill>
          <a:blip r:embed="rId4">
            <a:alphaModFix/>
          </a:blip>
          <a:stretch>
            <a:fillRect/>
          </a:stretch>
        </p:blipFill>
        <p:spPr>
          <a:xfrm>
            <a:off x="1862775" y="2847975"/>
            <a:ext cx="6200775" cy="609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nvSpPr>
        <p:spPr>
          <a:xfrm>
            <a:off x="0" y="0"/>
            <a:ext cx="3000000" cy="77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sz="2100" u="sng">
                <a:solidFill>
                  <a:schemeClr val="dk1"/>
                </a:solidFill>
                <a:latin typeface="Nunito"/>
                <a:ea typeface="Nunito"/>
                <a:cs typeface="Nunito"/>
                <a:sym typeface="Nunito"/>
              </a:rPr>
              <a:t>Visualization:</a:t>
            </a:r>
            <a:endParaRPr b="1" sz="2100" u="sng">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t/>
            </a:r>
            <a:endParaRPr b="1">
              <a:solidFill>
                <a:schemeClr val="dk1"/>
              </a:solidFill>
              <a:latin typeface="Nunito"/>
              <a:ea typeface="Nunito"/>
              <a:cs typeface="Nunito"/>
              <a:sym typeface="Nunito"/>
            </a:endParaRPr>
          </a:p>
        </p:txBody>
      </p:sp>
      <p:sp>
        <p:nvSpPr>
          <p:cNvPr id="120" name="Google Shape;120;p23"/>
          <p:cNvSpPr txBox="1"/>
          <p:nvPr/>
        </p:nvSpPr>
        <p:spPr>
          <a:xfrm>
            <a:off x="61975" y="771900"/>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chemeClr val="dk1"/>
                </a:solidFill>
                <a:latin typeface="Nunito"/>
                <a:ea typeface="Nunito"/>
                <a:cs typeface="Nunito"/>
                <a:sym typeface="Nunito"/>
              </a:rPr>
              <a:t>Checking Rating Distribution:</a:t>
            </a:r>
            <a:endParaRPr b="1">
              <a:solidFill>
                <a:schemeClr val="dk1"/>
              </a:solidFill>
              <a:latin typeface="Nunito"/>
              <a:ea typeface="Nunito"/>
              <a:cs typeface="Nunito"/>
              <a:sym typeface="Nunito"/>
            </a:endParaRPr>
          </a:p>
        </p:txBody>
      </p:sp>
      <p:pic>
        <p:nvPicPr>
          <p:cNvPr id="121" name="Google Shape;121;p23"/>
          <p:cNvPicPr preferRelativeResize="0"/>
          <p:nvPr/>
        </p:nvPicPr>
        <p:blipFill>
          <a:blip r:embed="rId3">
            <a:alphaModFix/>
          </a:blip>
          <a:stretch>
            <a:fillRect/>
          </a:stretch>
        </p:blipFill>
        <p:spPr>
          <a:xfrm>
            <a:off x="189575" y="1274900"/>
            <a:ext cx="5981700" cy="2714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990"/>
              <a:buFont typeface="Arial"/>
              <a:buNone/>
            </a:pPr>
            <a:r>
              <a:rPr b="1" lang="en" sz="2260">
                <a:latin typeface="Nunito"/>
                <a:ea typeface="Nunito"/>
                <a:cs typeface="Nunito"/>
                <a:sym typeface="Nunito"/>
              </a:rPr>
              <a:t>WordCloud:</a:t>
            </a:r>
            <a:endParaRPr b="1" sz="2260">
              <a:latin typeface="Nunito"/>
              <a:ea typeface="Nunito"/>
              <a:cs typeface="Nunito"/>
              <a:sym typeface="Nunito"/>
            </a:endParaRPr>
          </a:p>
          <a:p>
            <a:pPr indent="0" lvl="0" marL="0" rtl="0" algn="l">
              <a:spcBef>
                <a:spcPts val="0"/>
              </a:spcBef>
              <a:spcAft>
                <a:spcPts val="0"/>
              </a:spcAft>
              <a:buSzPts val="990"/>
              <a:buNone/>
            </a:pPr>
            <a:r>
              <a:t/>
            </a:r>
            <a:endParaRPr sz="2520"/>
          </a:p>
        </p:txBody>
      </p:sp>
      <p:pic>
        <p:nvPicPr>
          <p:cNvPr id="127" name="Google Shape;127;p24"/>
          <p:cNvPicPr preferRelativeResize="0"/>
          <p:nvPr/>
        </p:nvPicPr>
        <p:blipFill rotWithShape="1">
          <a:blip r:embed="rId3">
            <a:alphaModFix/>
          </a:blip>
          <a:srcRect b="2649" l="-2314" r="13291" t="-2649"/>
          <a:stretch/>
        </p:blipFill>
        <p:spPr>
          <a:xfrm>
            <a:off x="84000" y="1017725"/>
            <a:ext cx="8748299" cy="3916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5"/>
          <p:cNvPicPr preferRelativeResize="0"/>
          <p:nvPr/>
        </p:nvPicPr>
        <p:blipFill>
          <a:blip r:embed="rId3">
            <a:alphaModFix/>
          </a:blip>
          <a:stretch>
            <a:fillRect/>
          </a:stretch>
        </p:blipFill>
        <p:spPr>
          <a:xfrm>
            <a:off x="0" y="0"/>
            <a:ext cx="9010425" cy="51434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26"/>
          <p:cNvPicPr preferRelativeResize="0"/>
          <p:nvPr/>
        </p:nvPicPr>
        <p:blipFill>
          <a:blip r:embed="rId3">
            <a:alphaModFix/>
          </a:blip>
          <a:stretch>
            <a:fillRect/>
          </a:stretch>
        </p:blipFill>
        <p:spPr>
          <a:xfrm>
            <a:off x="152400" y="152400"/>
            <a:ext cx="8225926" cy="4838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27"/>
          <p:cNvPicPr preferRelativeResize="0"/>
          <p:nvPr/>
        </p:nvPicPr>
        <p:blipFill>
          <a:blip r:embed="rId3">
            <a:alphaModFix/>
          </a:blip>
          <a:stretch>
            <a:fillRect/>
          </a:stretch>
        </p:blipFill>
        <p:spPr>
          <a:xfrm>
            <a:off x="152400" y="152400"/>
            <a:ext cx="8771275" cy="4838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28"/>
          <p:cNvPicPr preferRelativeResize="0"/>
          <p:nvPr/>
        </p:nvPicPr>
        <p:blipFill>
          <a:blip r:embed="rId3">
            <a:alphaModFix/>
          </a:blip>
          <a:stretch>
            <a:fillRect/>
          </a:stretch>
        </p:blipFill>
        <p:spPr>
          <a:xfrm>
            <a:off x="152400" y="152400"/>
            <a:ext cx="8820849" cy="48387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b="1" lang="en" sz="2700">
                <a:solidFill>
                  <a:schemeClr val="dk1"/>
                </a:solidFill>
                <a:latin typeface="Nunito"/>
                <a:ea typeface="Nunito"/>
                <a:cs typeface="Nunito"/>
                <a:sym typeface="Nunito"/>
              </a:rPr>
              <a:t>Model/s Development and Evaluation </a:t>
            </a:r>
            <a:endParaRPr b="1" sz="2700">
              <a:solidFill>
                <a:schemeClr val="dk1"/>
              </a:solidFill>
              <a:latin typeface="Nunito"/>
              <a:ea typeface="Nunito"/>
              <a:cs typeface="Nunito"/>
              <a:sym typeface="Nunito"/>
            </a:endParaRPr>
          </a:p>
          <a:p>
            <a:pPr indent="0" lvl="0" marL="0" rtl="0" algn="ctr">
              <a:spcBef>
                <a:spcPts val="0"/>
              </a:spcBef>
              <a:spcAft>
                <a:spcPts val="0"/>
              </a:spcAft>
              <a:buClr>
                <a:schemeClr val="dk1"/>
              </a:buClr>
              <a:buSzPts val="1100"/>
              <a:buFont typeface="Arial"/>
              <a:buNone/>
            </a:pPr>
            <a:r>
              <a:t/>
            </a:r>
            <a:endParaRPr b="1" sz="2700">
              <a:solidFill>
                <a:schemeClr val="dk1"/>
              </a:solidFill>
              <a:latin typeface="Nunito"/>
              <a:ea typeface="Nunito"/>
              <a:cs typeface="Nunito"/>
              <a:sym typeface="Nunito"/>
            </a:endParaRPr>
          </a:p>
          <a:p>
            <a:pPr indent="0" lvl="0" marL="0" rtl="0" algn="ctr">
              <a:spcBef>
                <a:spcPts val="0"/>
              </a:spcBef>
              <a:spcAft>
                <a:spcPts val="0"/>
              </a:spcAft>
              <a:buClr>
                <a:schemeClr val="dk1"/>
              </a:buClr>
              <a:buSzPts val="1100"/>
              <a:buFont typeface="Arial"/>
              <a:buNone/>
            </a:pPr>
            <a:r>
              <a:rPr b="1" lang="en" sz="2700">
                <a:solidFill>
                  <a:schemeClr val="dk1"/>
                </a:solidFill>
                <a:latin typeface="Nunito"/>
                <a:ea typeface="Nunito"/>
                <a:cs typeface="Nunito"/>
                <a:sym typeface="Nunito"/>
              </a:rPr>
              <a:t>(Logistic Regression, Decision Tree Classifier, Random Forest Classifier)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0"/>
          <p:cNvSpPr txBox="1"/>
          <p:nvPr/>
        </p:nvSpPr>
        <p:spPr>
          <a:xfrm>
            <a:off x="0" y="0"/>
            <a:ext cx="4437000" cy="109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solidFill>
                  <a:schemeClr val="dk1"/>
                </a:solidFill>
                <a:latin typeface="Nunito"/>
                <a:ea typeface="Nunito"/>
                <a:cs typeface="Nunito"/>
                <a:sym typeface="Nunito"/>
              </a:rPr>
              <a:t>Logistic </a:t>
            </a:r>
            <a:r>
              <a:rPr b="1" lang="en" sz="1800">
                <a:solidFill>
                  <a:schemeClr val="dk1"/>
                </a:solidFill>
                <a:latin typeface="Nunito"/>
                <a:ea typeface="Nunito"/>
                <a:cs typeface="Nunito"/>
                <a:sym typeface="Nunito"/>
              </a:rPr>
              <a:t>Regression</a:t>
            </a:r>
            <a:endParaRPr b="1" sz="18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t/>
            </a:r>
            <a:endParaRPr b="1" sz="18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t/>
            </a:r>
            <a:endParaRPr b="1" sz="1800">
              <a:solidFill>
                <a:schemeClr val="dk1"/>
              </a:solidFill>
              <a:latin typeface="Nunito"/>
              <a:ea typeface="Nunito"/>
              <a:cs typeface="Nunito"/>
              <a:sym typeface="Nunito"/>
            </a:endParaRPr>
          </a:p>
        </p:txBody>
      </p:sp>
      <p:sp>
        <p:nvSpPr>
          <p:cNvPr id="158" name="Google Shape;158;p30"/>
          <p:cNvSpPr txBox="1"/>
          <p:nvPr/>
        </p:nvSpPr>
        <p:spPr>
          <a:xfrm>
            <a:off x="161125" y="2131775"/>
            <a:ext cx="4635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800">
              <a:latin typeface="Nunito"/>
              <a:ea typeface="Nunito"/>
              <a:cs typeface="Nunito"/>
              <a:sym typeface="Nunito"/>
            </a:endParaRPr>
          </a:p>
        </p:txBody>
      </p:sp>
      <p:pic>
        <p:nvPicPr>
          <p:cNvPr id="159" name="Google Shape;159;p30"/>
          <p:cNvPicPr preferRelativeResize="0"/>
          <p:nvPr/>
        </p:nvPicPr>
        <p:blipFill>
          <a:blip r:embed="rId3">
            <a:alphaModFix/>
          </a:blip>
          <a:stretch>
            <a:fillRect/>
          </a:stretch>
        </p:blipFill>
        <p:spPr>
          <a:xfrm>
            <a:off x="102825" y="576925"/>
            <a:ext cx="7029450" cy="1815100"/>
          </a:xfrm>
          <a:prstGeom prst="rect">
            <a:avLst/>
          </a:prstGeom>
          <a:noFill/>
          <a:ln>
            <a:noFill/>
          </a:ln>
        </p:spPr>
      </p:pic>
      <p:sp>
        <p:nvSpPr>
          <p:cNvPr id="160" name="Google Shape;160;p30"/>
          <p:cNvSpPr txBox="1"/>
          <p:nvPr/>
        </p:nvSpPr>
        <p:spPr>
          <a:xfrm>
            <a:off x="136325" y="2639925"/>
            <a:ext cx="5155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Nunito"/>
                <a:ea typeface="Nunito"/>
                <a:cs typeface="Nunito"/>
                <a:sym typeface="Nunito"/>
              </a:rPr>
              <a:t>Confusion Matrix</a:t>
            </a:r>
            <a:endParaRPr b="1" sz="1600">
              <a:latin typeface="Nunito"/>
              <a:ea typeface="Nunito"/>
              <a:cs typeface="Nunito"/>
              <a:sym typeface="Nunito"/>
            </a:endParaRPr>
          </a:p>
        </p:txBody>
      </p:sp>
      <p:pic>
        <p:nvPicPr>
          <p:cNvPr id="161" name="Google Shape;161;p30"/>
          <p:cNvPicPr preferRelativeResize="0"/>
          <p:nvPr/>
        </p:nvPicPr>
        <p:blipFill>
          <a:blip r:embed="rId4">
            <a:alphaModFix/>
          </a:blip>
          <a:stretch>
            <a:fillRect/>
          </a:stretch>
        </p:blipFill>
        <p:spPr>
          <a:xfrm>
            <a:off x="152400" y="3223425"/>
            <a:ext cx="5784325" cy="1276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1"/>
          <p:cNvSpPr txBox="1"/>
          <p:nvPr/>
        </p:nvSpPr>
        <p:spPr>
          <a:xfrm>
            <a:off x="0" y="0"/>
            <a:ext cx="4437000" cy="109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solidFill>
                  <a:schemeClr val="dk1"/>
                </a:solidFill>
                <a:latin typeface="Nunito"/>
                <a:ea typeface="Nunito"/>
                <a:cs typeface="Nunito"/>
                <a:sym typeface="Nunito"/>
              </a:rPr>
              <a:t>Decision Tree Classifier</a:t>
            </a:r>
            <a:endParaRPr b="1" sz="18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t/>
            </a:r>
            <a:endParaRPr b="1" sz="18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t/>
            </a:r>
            <a:endParaRPr b="1" sz="1800">
              <a:solidFill>
                <a:schemeClr val="dk1"/>
              </a:solidFill>
              <a:latin typeface="Nunito"/>
              <a:ea typeface="Nunito"/>
              <a:cs typeface="Nunito"/>
              <a:sym typeface="Nunito"/>
            </a:endParaRPr>
          </a:p>
        </p:txBody>
      </p:sp>
      <p:sp>
        <p:nvSpPr>
          <p:cNvPr id="167" name="Google Shape;167;p31"/>
          <p:cNvSpPr txBox="1"/>
          <p:nvPr/>
        </p:nvSpPr>
        <p:spPr>
          <a:xfrm>
            <a:off x="161125" y="2131775"/>
            <a:ext cx="4635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800">
              <a:latin typeface="Nunito"/>
              <a:ea typeface="Nunito"/>
              <a:cs typeface="Nunito"/>
              <a:sym typeface="Nunito"/>
            </a:endParaRPr>
          </a:p>
        </p:txBody>
      </p:sp>
      <p:sp>
        <p:nvSpPr>
          <p:cNvPr id="168" name="Google Shape;168;p31"/>
          <p:cNvSpPr txBox="1"/>
          <p:nvPr/>
        </p:nvSpPr>
        <p:spPr>
          <a:xfrm>
            <a:off x="136325" y="2639925"/>
            <a:ext cx="5155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Nunito"/>
                <a:ea typeface="Nunito"/>
                <a:cs typeface="Nunito"/>
                <a:sym typeface="Nunito"/>
              </a:rPr>
              <a:t>Confusion Matrix</a:t>
            </a:r>
            <a:endParaRPr b="1" sz="1600">
              <a:latin typeface="Nunito"/>
              <a:ea typeface="Nunito"/>
              <a:cs typeface="Nunito"/>
              <a:sym typeface="Nunito"/>
            </a:endParaRPr>
          </a:p>
        </p:txBody>
      </p:sp>
      <p:pic>
        <p:nvPicPr>
          <p:cNvPr id="169" name="Google Shape;169;p31"/>
          <p:cNvPicPr preferRelativeResize="0"/>
          <p:nvPr/>
        </p:nvPicPr>
        <p:blipFill>
          <a:blip r:embed="rId3">
            <a:alphaModFix/>
          </a:blip>
          <a:stretch>
            <a:fillRect/>
          </a:stretch>
        </p:blipFill>
        <p:spPr>
          <a:xfrm>
            <a:off x="152400" y="3223425"/>
            <a:ext cx="5784325" cy="1276350"/>
          </a:xfrm>
          <a:prstGeom prst="rect">
            <a:avLst/>
          </a:prstGeom>
          <a:noFill/>
          <a:ln>
            <a:noFill/>
          </a:ln>
        </p:spPr>
      </p:pic>
      <p:pic>
        <p:nvPicPr>
          <p:cNvPr id="170" name="Google Shape;170;p31"/>
          <p:cNvPicPr preferRelativeResize="0"/>
          <p:nvPr/>
        </p:nvPicPr>
        <p:blipFill>
          <a:blip r:embed="rId4">
            <a:alphaModFix/>
          </a:blip>
          <a:stretch>
            <a:fillRect/>
          </a:stretch>
        </p:blipFill>
        <p:spPr>
          <a:xfrm>
            <a:off x="136325" y="442000"/>
            <a:ext cx="7300050" cy="2045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Clr>
                <a:schemeClr val="dk1"/>
              </a:buClr>
              <a:buSzPct val="46698"/>
              <a:buFont typeface="Arial"/>
              <a:buNone/>
            </a:pPr>
            <a:r>
              <a:rPr b="1" lang="en" sz="2355">
                <a:latin typeface="Nunito"/>
                <a:ea typeface="Nunito"/>
                <a:cs typeface="Nunito"/>
                <a:sym typeface="Nunito"/>
              </a:rPr>
              <a:t>Acknowledgement:</a:t>
            </a:r>
            <a:endParaRPr sz="3355"/>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latin typeface="Nunito"/>
                <a:ea typeface="Nunito"/>
                <a:cs typeface="Nunito"/>
                <a:sym typeface="Nunito"/>
              </a:rPr>
              <a:t>This project has been completed with the help of training documents and live classes recordings from Data Trained Education. Few help on coding have also been taken from few data science websites like Toward Data Science, Geek for Geeks, Stack Overflow. All data related to product rating has been taken from FlipKart under Headphones, Camera, Speakers, Mobiles, Iphone and TV. I would also like to extend my gratitude to the FlipRobo team who have given me this wonderful opportunity to work on this amazing dataset.</a:t>
            </a:r>
            <a:endParaRPr sz="1200">
              <a:solidFill>
                <a:schemeClr val="dk1"/>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t/>
            </a:r>
            <a:endParaRPr sz="1600">
              <a:solidFill>
                <a:schemeClr val="dk1"/>
              </a:solidFill>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2"/>
          <p:cNvSpPr txBox="1"/>
          <p:nvPr/>
        </p:nvSpPr>
        <p:spPr>
          <a:xfrm>
            <a:off x="0" y="0"/>
            <a:ext cx="4437000" cy="109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solidFill>
                  <a:schemeClr val="dk1"/>
                </a:solidFill>
                <a:latin typeface="Nunito"/>
                <a:ea typeface="Nunito"/>
                <a:cs typeface="Nunito"/>
                <a:sym typeface="Nunito"/>
              </a:rPr>
              <a:t>Random Forest </a:t>
            </a:r>
            <a:r>
              <a:rPr b="1" lang="en" sz="1800">
                <a:solidFill>
                  <a:schemeClr val="dk1"/>
                </a:solidFill>
                <a:latin typeface="Nunito"/>
                <a:ea typeface="Nunito"/>
                <a:cs typeface="Nunito"/>
                <a:sym typeface="Nunito"/>
              </a:rPr>
              <a:t>Classifier</a:t>
            </a:r>
            <a:endParaRPr b="1" sz="18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t/>
            </a:r>
            <a:endParaRPr b="1" sz="18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t/>
            </a:r>
            <a:endParaRPr b="1" sz="1800">
              <a:solidFill>
                <a:schemeClr val="dk1"/>
              </a:solidFill>
              <a:latin typeface="Nunito"/>
              <a:ea typeface="Nunito"/>
              <a:cs typeface="Nunito"/>
              <a:sym typeface="Nunito"/>
            </a:endParaRPr>
          </a:p>
        </p:txBody>
      </p:sp>
      <p:sp>
        <p:nvSpPr>
          <p:cNvPr id="176" name="Google Shape;176;p32"/>
          <p:cNvSpPr txBox="1"/>
          <p:nvPr/>
        </p:nvSpPr>
        <p:spPr>
          <a:xfrm>
            <a:off x="161125" y="2131775"/>
            <a:ext cx="4635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800">
              <a:latin typeface="Nunito"/>
              <a:ea typeface="Nunito"/>
              <a:cs typeface="Nunito"/>
              <a:sym typeface="Nunito"/>
            </a:endParaRPr>
          </a:p>
        </p:txBody>
      </p:sp>
      <p:sp>
        <p:nvSpPr>
          <p:cNvPr id="177" name="Google Shape;177;p32"/>
          <p:cNvSpPr txBox="1"/>
          <p:nvPr/>
        </p:nvSpPr>
        <p:spPr>
          <a:xfrm>
            <a:off x="136325" y="2639925"/>
            <a:ext cx="5155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Nunito"/>
                <a:ea typeface="Nunito"/>
                <a:cs typeface="Nunito"/>
                <a:sym typeface="Nunito"/>
              </a:rPr>
              <a:t>Confusion Matrix</a:t>
            </a:r>
            <a:endParaRPr b="1" sz="1600">
              <a:latin typeface="Nunito"/>
              <a:ea typeface="Nunito"/>
              <a:cs typeface="Nunito"/>
              <a:sym typeface="Nunito"/>
            </a:endParaRPr>
          </a:p>
        </p:txBody>
      </p:sp>
      <p:pic>
        <p:nvPicPr>
          <p:cNvPr id="178" name="Google Shape;178;p32"/>
          <p:cNvPicPr preferRelativeResize="0"/>
          <p:nvPr/>
        </p:nvPicPr>
        <p:blipFill>
          <a:blip r:embed="rId3">
            <a:alphaModFix/>
          </a:blip>
          <a:stretch>
            <a:fillRect/>
          </a:stretch>
        </p:blipFill>
        <p:spPr>
          <a:xfrm>
            <a:off x="152400" y="3223425"/>
            <a:ext cx="5784325" cy="1276350"/>
          </a:xfrm>
          <a:prstGeom prst="rect">
            <a:avLst/>
          </a:prstGeom>
          <a:noFill/>
          <a:ln>
            <a:noFill/>
          </a:ln>
        </p:spPr>
      </p:pic>
      <p:pic>
        <p:nvPicPr>
          <p:cNvPr id="179" name="Google Shape;179;p32"/>
          <p:cNvPicPr preferRelativeResize="0"/>
          <p:nvPr/>
        </p:nvPicPr>
        <p:blipFill>
          <a:blip r:embed="rId4">
            <a:alphaModFix/>
          </a:blip>
          <a:stretch>
            <a:fillRect/>
          </a:stretch>
        </p:blipFill>
        <p:spPr>
          <a:xfrm>
            <a:off x="217575" y="516374"/>
            <a:ext cx="7543800" cy="21235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3"/>
          <p:cNvSpPr txBox="1"/>
          <p:nvPr/>
        </p:nvSpPr>
        <p:spPr>
          <a:xfrm>
            <a:off x="161125" y="86750"/>
            <a:ext cx="8799600" cy="2952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sz="1800">
                <a:solidFill>
                  <a:schemeClr val="dk1"/>
                </a:solidFill>
                <a:latin typeface="Nunito"/>
                <a:ea typeface="Nunito"/>
                <a:cs typeface="Nunito"/>
                <a:sym typeface="Nunito"/>
              </a:rPr>
              <a:t>Hyperparameter Tuning:</a:t>
            </a:r>
            <a:endParaRPr b="1" sz="1800">
              <a:solidFill>
                <a:schemeClr val="dk1"/>
              </a:solidFill>
              <a:latin typeface="Nunito"/>
              <a:ea typeface="Nunito"/>
              <a:cs typeface="Nunito"/>
              <a:sym typeface="Nunito"/>
            </a:endParaRPr>
          </a:p>
          <a:p>
            <a:pPr indent="0" lvl="0" marL="0" rtl="0" algn="l">
              <a:lnSpc>
                <a:spcPct val="115000"/>
              </a:lnSpc>
              <a:spcBef>
                <a:spcPts val="0"/>
              </a:spcBef>
              <a:spcAft>
                <a:spcPts val="0"/>
              </a:spcAft>
              <a:buClr>
                <a:schemeClr val="dk1"/>
              </a:buClr>
              <a:buSzPts val="1100"/>
              <a:buFont typeface="Arial"/>
              <a:buNone/>
            </a:pPr>
            <a:r>
              <a:t/>
            </a:r>
            <a:endParaRPr b="1" sz="1800">
              <a:solidFill>
                <a:schemeClr val="dk1"/>
              </a:solidFill>
              <a:latin typeface="Nunito"/>
              <a:ea typeface="Nunito"/>
              <a:cs typeface="Nunito"/>
              <a:sym typeface="Nunito"/>
            </a:endParaRPr>
          </a:p>
          <a:p>
            <a:pPr indent="0" lvl="0" marL="0" rtl="0" algn="l">
              <a:lnSpc>
                <a:spcPct val="115000"/>
              </a:lnSpc>
              <a:spcBef>
                <a:spcPts val="0"/>
              </a:spcBef>
              <a:spcAft>
                <a:spcPts val="0"/>
              </a:spcAft>
              <a:buClr>
                <a:schemeClr val="dk1"/>
              </a:buClr>
              <a:buSzPts val="1100"/>
              <a:buFont typeface="Arial"/>
              <a:buNone/>
            </a:pPr>
            <a:r>
              <a:t/>
            </a:r>
            <a:endParaRPr b="1" sz="1800">
              <a:solidFill>
                <a:schemeClr val="dk1"/>
              </a:solidFill>
              <a:latin typeface="Nunito"/>
              <a:ea typeface="Nunito"/>
              <a:cs typeface="Nunito"/>
              <a:sym typeface="Nunito"/>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Nunito"/>
                <a:ea typeface="Nunito"/>
                <a:cs typeface="Nunito"/>
                <a:sym typeface="Nunito"/>
              </a:rPr>
              <a:t>As all the scores came down to 100%, hence the hypertuning parameter is not performed. Random Forest Classifier is chosen since </a:t>
            </a:r>
            <a:r>
              <a:rPr lang="en">
                <a:solidFill>
                  <a:srgbClr val="333333"/>
                </a:solidFill>
                <a:highlight>
                  <a:srgbClr val="FFFFFF"/>
                </a:highlight>
                <a:latin typeface="Nunito"/>
                <a:ea typeface="Nunito"/>
                <a:cs typeface="Nunito"/>
                <a:sym typeface="Nunito"/>
              </a:rPr>
              <a:t>It is based on the concept of ensemble learning</a:t>
            </a:r>
            <a:r>
              <a:rPr b="1" lang="en">
                <a:solidFill>
                  <a:srgbClr val="333333"/>
                </a:solidFill>
                <a:highlight>
                  <a:srgbClr val="FFFFFF"/>
                </a:highlight>
                <a:latin typeface="Nunito"/>
                <a:ea typeface="Nunito"/>
                <a:cs typeface="Nunito"/>
                <a:sym typeface="Nunito"/>
              </a:rPr>
              <a:t>,</a:t>
            </a:r>
            <a:r>
              <a:rPr lang="en">
                <a:solidFill>
                  <a:srgbClr val="333333"/>
                </a:solidFill>
                <a:highlight>
                  <a:srgbClr val="FFFFFF"/>
                </a:highlight>
                <a:latin typeface="Nunito"/>
                <a:ea typeface="Nunito"/>
                <a:cs typeface="Nunito"/>
                <a:sym typeface="Nunito"/>
              </a:rPr>
              <a:t> which is a process of combining multiple classifiers to solve a complex problem and to improve the performance of the model.</a:t>
            </a:r>
            <a:endParaRPr b="1">
              <a:solidFill>
                <a:schemeClr val="dk1"/>
              </a:solidFill>
              <a:latin typeface="Nunito"/>
              <a:ea typeface="Nunito"/>
              <a:cs typeface="Nunito"/>
              <a:sym typeface="Nunito"/>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t/>
            </a:r>
            <a:endParaRPr sz="12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t/>
            </a:r>
            <a:endParaRPr sz="1200">
              <a:solidFill>
                <a:schemeClr val="dk1"/>
              </a:solidFill>
              <a:latin typeface="Nunito"/>
              <a:ea typeface="Nunito"/>
              <a:cs typeface="Nunito"/>
              <a:sym typeface="Nunito"/>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Nunito"/>
              <a:ea typeface="Nunito"/>
              <a:cs typeface="Nunito"/>
              <a:sym typeface="Nunito"/>
            </a:endParaRPr>
          </a:p>
          <a:p>
            <a:pPr indent="0" lvl="0" marL="0" rtl="0" algn="l">
              <a:spcBef>
                <a:spcPts val="0"/>
              </a:spcBef>
              <a:spcAft>
                <a:spcPts val="0"/>
              </a:spcAft>
              <a:buNone/>
            </a:pPr>
            <a:r>
              <a:t/>
            </a:r>
            <a:endParaRPr/>
          </a:p>
        </p:txBody>
      </p:sp>
      <p:sp>
        <p:nvSpPr>
          <p:cNvPr id="185" name="Google Shape;185;p33"/>
          <p:cNvSpPr txBox="1"/>
          <p:nvPr/>
        </p:nvSpPr>
        <p:spPr>
          <a:xfrm>
            <a:off x="285050" y="3160475"/>
            <a:ext cx="42870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latin typeface="Nunito"/>
              <a:ea typeface="Nunito"/>
              <a:cs typeface="Nunito"/>
              <a:sym typeface="Nunito"/>
            </a:endParaRPr>
          </a:p>
        </p:txBody>
      </p:sp>
      <p:sp>
        <p:nvSpPr>
          <p:cNvPr id="186" name="Google Shape;186;p33"/>
          <p:cNvSpPr txBox="1"/>
          <p:nvPr/>
        </p:nvSpPr>
        <p:spPr>
          <a:xfrm>
            <a:off x="136325" y="842800"/>
            <a:ext cx="879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b="1" sz="2800">
              <a:solidFill>
                <a:schemeClr val="dk1"/>
              </a:solidFill>
              <a:latin typeface="Nunito"/>
              <a:ea typeface="Nunito"/>
              <a:cs typeface="Nunito"/>
              <a:sym typeface="Nunito"/>
            </a:endParaRPr>
          </a:p>
          <a:p>
            <a:pPr indent="0" lvl="0" marL="0" rtl="0" algn="ctr">
              <a:spcBef>
                <a:spcPts val="0"/>
              </a:spcBef>
              <a:spcAft>
                <a:spcPts val="0"/>
              </a:spcAft>
              <a:buNone/>
            </a:pPr>
            <a:r>
              <a:t/>
            </a:r>
            <a:endParaRPr b="1" sz="2800">
              <a:solidFill>
                <a:schemeClr val="dk1"/>
              </a:solidFill>
              <a:latin typeface="Nunito"/>
              <a:ea typeface="Nunito"/>
              <a:cs typeface="Nunito"/>
              <a:sym typeface="Nunito"/>
            </a:endParaRPr>
          </a:p>
          <a:p>
            <a:pPr indent="0" lvl="0" marL="0" rtl="0" algn="ctr">
              <a:spcBef>
                <a:spcPts val="0"/>
              </a:spcBef>
              <a:spcAft>
                <a:spcPts val="0"/>
              </a:spcAft>
              <a:buClr>
                <a:schemeClr val="dk1"/>
              </a:buClr>
              <a:buSzPts val="1100"/>
              <a:buFont typeface="Arial"/>
              <a:buNone/>
            </a:pPr>
            <a:r>
              <a:rPr b="1" lang="en" sz="2800">
                <a:solidFill>
                  <a:schemeClr val="dk1"/>
                </a:solidFill>
                <a:latin typeface="Nunito"/>
                <a:ea typeface="Nunito"/>
                <a:cs typeface="Nunito"/>
                <a:sym typeface="Nunito"/>
              </a:rPr>
              <a:t>Conclusion</a:t>
            </a:r>
            <a:endParaRPr b="1" sz="2800">
              <a:solidFill>
                <a:schemeClr val="dk1"/>
              </a:solidFill>
              <a:latin typeface="Nunito"/>
              <a:ea typeface="Nunito"/>
              <a:cs typeface="Nunito"/>
              <a:sym typeface="Nunito"/>
            </a:endParaRPr>
          </a:p>
          <a:p>
            <a:pPr indent="0" lvl="0" marL="0" rtl="0" algn="l">
              <a:spcBef>
                <a:spcPts val="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5"/>
          <p:cNvSpPr txBox="1"/>
          <p:nvPr/>
        </p:nvSpPr>
        <p:spPr>
          <a:xfrm>
            <a:off x="210700" y="198300"/>
            <a:ext cx="8750100" cy="4453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sz="1600">
                <a:solidFill>
                  <a:schemeClr val="dk1"/>
                </a:solidFill>
                <a:latin typeface="Nunito"/>
                <a:ea typeface="Nunito"/>
                <a:cs typeface="Nunito"/>
                <a:sym typeface="Nunito"/>
              </a:rPr>
              <a:t>Learning Outcomes:</a:t>
            </a:r>
            <a:endParaRPr b="1" sz="1600">
              <a:solidFill>
                <a:schemeClr val="dk1"/>
              </a:solidFill>
              <a:latin typeface="Nunito"/>
              <a:ea typeface="Nunito"/>
              <a:cs typeface="Nunito"/>
              <a:sym typeface="Nunito"/>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Nunito"/>
              <a:ea typeface="Nunito"/>
              <a:cs typeface="Nunito"/>
              <a:sym typeface="Nunito"/>
            </a:endParaRPr>
          </a:p>
          <a:p>
            <a:pPr indent="-317500" lvl="0" marL="457200" rtl="0" algn="l">
              <a:lnSpc>
                <a:spcPct val="115000"/>
              </a:lnSpc>
              <a:spcBef>
                <a:spcPts val="0"/>
              </a:spcBef>
              <a:spcAft>
                <a:spcPts val="0"/>
              </a:spcAft>
              <a:buClr>
                <a:schemeClr val="dk1"/>
              </a:buClr>
              <a:buSzPts val="1400"/>
              <a:buFont typeface="Nunito"/>
              <a:buAutoNum type="arabicPeriod"/>
            </a:pPr>
            <a:r>
              <a:rPr lang="en">
                <a:solidFill>
                  <a:schemeClr val="dk1"/>
                </a:solidFill>
                <a:latin typeface="Nunito"/>
                <a:ea typeface="Nunito"/>
                <a:cs typeface="Nunito"/>
                <a:sym typeface="Nunito"/>
              </a:rPr>
              <a:t>Hands on chance to enhance  web scraping skills</a:t>
            </a:r>
            <a:endParaRPr>
              <a:solidFill>
                <a:schemeClr val="dk1"/>
              </a:solidFill>
              <a:latin typeface="Nunito"/>
              <a:ea typeface="Nunito"/>
              <a:cs typeface="Nunito"/>
              <a:sym typeface="Nunito"/>
            </a:endParaRPr>
          </a:p>
          <a:p>
            <a:pPr indent="0" lvl="0" marL="457200" rtl="0" algn="l">
              <a:lnSpc>
                <a:spcPct val="115000"/>
              </a:lnSpc>
              <a:spcBef>
                <a:spcPts val="0"/>
              </a:spcBef>
              <a:spcAft>
                <a:spcPts val="0"/>
              </a:spcAft>
              <a:buClr>
                <a:schemeClr val="dk1"/>
              </a:buClr>
              <a:buSzPts val="1100"/>
              <a:buFont typeface="Arial"/>
              <a:buNone/>
            </a:pPr>
            <a:r>
              <a:t/>
            </a:r>
            <a:endParaRPr>
              <a:solidFill>
                <a:schemeClr val="dk1"/>
              </a:solidFill>
              <a:latin typeface="Nunito"/>
              <a:ea typeface="Nunito"/>
              <a:cs typeface="Nunito"/>
              <a:sym typeface="Nunito"/>
            </a:endParaRPr>
          </a:p>
          <a:p>
            <a:pPr indent="-317500" lvl="0" marL="457200" rtl="0" algn="l">
              <a:lnSpc>
                <a:spcPct val="115000"/>
              </a:lnSpc>
              <a:spcBef>
                <a:spcPts val="0"/>
              </a:spcBef>
              <a:spcAft>
                <a:spcPts val="0"/>
              </a:spcAft>
              <a:buClr>
                <a:schemeClr val="dk1"/>
              </a:buClr>
              <a:buSzPts val="1400"/>
              <a:buFont typeface="Nunito"/>
              <a:buAutoNum type="arabicPeriod"/>
            </a:pPr>
            <a:r>
              <a:rPr lang="en">
                <a:solidFill>
                  <a:schemeClr val="dk1"/>
                </a:solidFill>
                <a:latin typeface="Nunito"/>
                <a:ea typeface="Nunito"/>
                <a:cs typeface="Nunito"/>
                <a:sym typeface="Nunito"/>
              </a:rPr>
              <a:t>In this project, I was able to learn various NLP techniques like Stemming, Lemmatization and removal of stop words.</a:t>
            </a:r>
            <a:endParaRPr>
              <a:solidFill>
                <a:schemeClr val="dk1"/>
              </a:solidFill>
              <a:latin typeface="Nunito"/>
              <a:ea typeface="Nunito"/>
              <a:cs typeface="Nunito"/>
              <a:sym typeface="Nunito"/>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Nunito"/>
              <a:ea typeface="Nunito"/>
              <a:cs typeface="Nunito"/>
              <a:sym typeface="Nunito"/>
            </a:endParaRPr>
          </a:p>
          <a:p>
            <a:pPr indent="-317500" lvl="0" marL="457200" rtl="0" algn="l">
              <a:lnSpc>
                <a:spcPct val="115000"/>
              </a:lnSpc>
              <a:spcBef>
                <a:spcPts val="0"/>
              </a:spcBef>
              <a:spcAft>
                <a:spcPts val="0"/>
              </a:spcAft>
              <a:buClr>
                <a:schemeClr val="dk1"/>
              </a:buClr>
              <a:buSzPts val="1400"/>
              <a:buFont typeface="Nunito"/>
              <a:buAutoNum type="arabicPeriod"/>
            </a:pPr>
            <a:r>
              <a:rPr lang="en">
                <a:solidFill>
                  <a:schemeClr val="dk1"/>
                </a:solidFill>
                <a:latin typeface="Nunito"/>
                <a:ea typeface="Nunito"/>
                <a:cs typeface="Nunito"/>
                <a:sym typeface="Nunito"/>
              </a:rPr>
              <a:t>This project has stressed the importance of sampling, modeling and predicting data.</a:t>
            </a:r>
            <a:endParaRPr>
              <a:solidFill>
                <a:schemeClr val="dk1"/>
              </a:solidFill>
              <a:latin typeface="Nunito"/>
              <a:ea typeface="Nunito"/>
              <a:cs typeface="Nunito"/>
              <a:sym typeface="Nunito"/>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Nunito"/>
              <a:ea typeface="Nunito"/>
              <a:cs typeface="Nunito"/>
              <a:sym typeface="Nunito"/>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Nunito"/>
              <a:ea typeface="Nunito"/>
              <a:cs typeface="Nunito"/>
              <a:sym typeface="Nunito"/>
            </a:endParaRPr>
          </a:p>
          <a:p>
            <a:pPr indent="0" lvl="0" marL="0" rtl="0" algn="l">
              <a:lnSpc>
                <a:spcPct val="115000"/>
              </a:lnSpc>
              <a:spcBef>
                <a:spcPts val="0"/>
              </a:spcBef>
              <a:spcAft>
                <a:spcPts val="0"/>
              </a:spcAft>
              <a:buClr>
                <a:schemeClr val="dk1"/>
              </a:buClr>
              <a:buSzPts val="1100"/>
              <a:buFont typeface="Arial"/>
              <a:buNone/>
            </a:pPr>
            <a:r>
              <a:rPr b="1" lang="en" sz="1600">
                <a:solidFill>
                  <a:schemeClr val="dk1"/>
                </a:solidFill>
                <a:latin typeface="Nunito"/>
                <a:ea typeface="Nunito"/>
                <a:cs typeface="Nunito"/>
                <a:sym typeface="Nunito"/>
              </a:rPr>
              <a:t>Limitations:</a:t>
            </a:r>
            <a:endParaRPr b="1" sz="1600">
              <a:solidFill>
                <a:schemeClr val="dk1"/>
              </a:solidFill>
              <a:latin typeface="Nunito"/>
              <a:ea typeface="Nunito"/>
              <a:cs typeface="Nunito"/>
              <a:sym typeface="Nunito"/>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latin typeface="Nunito"/>
              <a:ea typeface="Nunito"/>
              <a:cs typeface="Nunito"/>
              <a:sym typeface="Nunito"/>
            </a:endParaRPr>
          </a:p>
          <a:p>
            <a:pPr indent="-311150" lvl="0" marL="457200" rtl="0" algn="l">
              <a:lnSpc>
                <a:spcPct val="115000"/>
              </a:lnSpc>
              <a:spcBef>
                <a:spcPts val="0"/>
              </a:spcBef>
              <a:spcAft>
                <a:spcPts val="0"/>
              </a:spcAft>
              <a:buClr>
                <a:schemeClr val="dk1"/>
              </a:buClr>
              <a:buSzPts val="1300"/>
              <a:buFont typeface="Nunito"/>
              <a:buAutoNum type="arabicPeriod"/>
            </a:pPr>
            <a:r>
              <a:rPr lang="en" sz="1300">
                <a:solidFill>
                  <a:schemeClr val="dk1"/>
                </a:solidFill>
                <a:latin typeface="Nunito"/>
                <a:ea typeface="Nunito"/>
                <a:cs typeface="Nunito"/>
                <a:sym typeface="Nunito"/>
              </a:rPr>
              <a:t>More input features could be scraped.</a:t>
            </a:r>
            <a:endParaRPr sz="1300">
              <a:solidFill>
                <a:schemeClr val="dk1"/>
              </a:solidFill>
              <a:latin typeface="Nunito"/>
              <a:ea typeface="Nunito"/>
              <a:cs typeface="Nunito"/>
              <a:sym typeface="Nunito"/>
            </a:endParaRPr>
          </a:p>
          <a:p>
            <a:pPr indent="-311150" lvl="0" marL="457200" rtl="0" algn="l">
              <a:lnSpc>
                <a:spcPct val="115000"/>
              </a:lnSpc>
              <a:spcBef>
                <a:spcPts val="0"/>
              </a:spcBef>
              <a:spcAft>
                <a:spcPts val="0"/>
              </a:spcAft>
              <a:buClr>
                <a:schemeClr val="dk1"/>
              </a:buClr>
              <a:buSzPts val="1300"/>
              <a:buFont typeface="Nunito"/>
              <a:buAutoNum type="arabicPeriod"/>
            </a:pPr>
            <a:r>
              <a:rPr lang="en" sz="1300">
                <a:solidFill>
                  <a:schemeClr val="dk1"/>
                </a:solidFill>
                <a:latin typeface="Nunito"/>
                <a:ea typeface="Nunito"/>
                <a:cs typeface="Nunito"/>
                <a:sym typeface="Nunito"/>
              </a:rPr>
              <a:t>There is scope for application of advance deep learning NLP tool.</a:t>
            </a:r>
            <a:endParaRPr sz="1300">
              <a:solidFill>
                <a:schemeClr val="dk1"/>
              </a:solidFill>
              <a:latin typeface="Nunito"/>
              <a:ea typeface="Nunito"/>
              <a:cs typeface="Nunito"/>
              <a:sym typeface="Nunito"/>
            </a:endParaRPr>
          </a:p>
          <a:p>
            <a:pPr indent="0" lvl="0" marL="0" rtl="0" algn="l">
              <a:lnSpc>
                <a:spcPct val="115000"/>
              </a:lnSpc>
              <a:spcBef>
                <a:spcPts val="0"/>
              </a:spcBef>
              <a:spcAft>
                <a:spcPts val="0"/>
              </a:spcAft>
              <a:buClr>
                <a:schemeClr val="dk1"/>
              </a:buClr>
              <a:buSzPts val="1100"/>
              <a:buFont typeface="Arial"/>
              <a:buNone/>
            </a:pPr>
            <a:r>
              <a:t/>
            </a:r>
            <a:endParaRPr b="1" sz="1600">
              <a:solidFill>
                <a:schemeClr val="dk1"/>
              </a:solidFill>
              <a:latin typeface="Nunito"/>
              <a:ea typeface="Nunito"/>
              <a:cs typeface="Nunito"/>
              <a:sym typeface="Nunito"/>
            </a:endParaRPr>
          </a:p>
          <a:p>
            <a:pPr indent="0" lvl="0" marL="0" rtl="0" algn="l">
              <a:lnSpc>
                <a:spcPct val="115000"/>
              </a:lnSpc>
              <a:spcBef>
                <a:spcPts val="0"/>
              </a:spcBef>
              <a:spcAft>
                <a:spcPts val="0"/>
              </a:spcAft>
              <a:buClr>
                <a:schemeClr val="dk1"/>
              </a:buClr>
              <a:buSzPts val="1100"/>
              <a:buFont typeface="Arial"/>
              <a:buNone/>
            </a:pPr>
            <a:r>
              <a:t/>
            </a:r>
            <a:endParaRPr b="1" sz="1600">
              <a:solidFill>
                <a:schemeClr val="dk1"/>
              </a:solidFill>
              <a:latin typeface="Nunito"/>
              <a:ea typeface="Nunito"/>
              <a:cs typeface="Nunito"/>
              <a:sym typeface="Nunito"/>
            </a:endParaRPr>
          </a:p>
          <a:p>
            <a:pPr indent="0" lvl="0" marL="0" rtl="0" algn="l">
              <a:spcBef>
                <a:spcPts val="0"/>
              </a:spcBef>
              <a:spcAft>
                <a:spcPts val="0"/>
              </a:spcAft>
              <a:buNone/>
            </a:pPr>
            <a:r>
              <a:t/>
            </a:r>
            <a:endParaRPr>
              <a:solidFill>
                <a:schemeClr val="dk1"/>
              </a:solidFill>
              <a:latin typeface="Nunito"/>
              <a:ea typeface="Nunito"/>
              <a:cs typeface="Nunito"/>
              <a:sym typeface="Nuni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b="1" sz="2900">
              <a:solidFill>
                <a:schemeClr val="dk1"/>
              </a:solidFill>
              <a:latin typeface="Nunito"/>
              <a:ea typeface="Nunito"/>
              <a:cs typeface="Nunito"/>
              <a:sym typeface="Nunito"/>
            </a:endParaRPr>
          </a:p>
          <a:p>
            <a:pPr indent="0" lvl="0" marL="0" rtl="0" algn="ctr">
              <a:spcBef>
                <a:spcPts val="0"/>
              </a:spcBef>
              <a:spcAft>
                <a:spcPts val="0"/>
              </a:spcAft>
              <a:buNone/>
            </a:pPr>
            <a:r>
              <a:t/>
            </a:r>
            <a:endParaRPr b="1" sz="2900">
              <a:solidFill>
                <a:schemeClr val="dk1"/>
              </a:solidFill>
              <a:latin typeface="Nunito"/>
              <a:ea typeface="Nunito"/>
              <a:cs typeface="Nunito"/>
              <a:sym typeface="Nunito"/>
            </a:endParaRPr>
          </a:p>
          <a:p>
            <a:pPr indent="0" lvl="0" marL="0" rtl="0" algn="ctr">
              <a:spcBef>
                <a:spcPts val="0"/>
              </a:spcBef>
              <a:spcAft>
                <a:spcPts val="0"/>
              </a:spcAft>
              <a:buClr>
                <a:schemeClr val="dk1"/>
              </a:buClr>
              <a:buSzPts val="1100"/>
              <a:buFont typeface="Arial"/>
              <a:buNone/>
            </a:pPr>
            <a:r>
              <a:rPr b="1" lang="en" sz="2900">
                <a:solidFill>
                  <a:schemeClr val="dk1"/>
                </a:solidFill>
                <a:latin typeface="Nunito"/>
                <a:ea typeface="Nunito"/>
                <a:cs typeface="Nunito"/>
                <a:sym typeface="Nunito"/>
              </a:rPr>
              <a:t>Thank You!</a:t>
            </a:r>
            <a:endParaRPr b="1" sz="2900">
              <a:solidFill>
                <a:schemeClr val="dk1"/>
              </a:solidFill>
              <a:latin typeface="Nunito"/>
              <a:ea typeface="Nunito"/>
              <a:cs typeface="Nunito"/>
              <a:sym typeface="Nunito"/>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990"/>
              <a:buFont typeface="Arial"/>
              <a:buNone/>
            </a:pPr>
            <a:r>
              <a:rPr b="1" lang="en" sz="2020">
                <a:latin typeface="Nunito"/>
                <a:ea typeface="Nunito"/>
                <a:cs typeface="Nunito"/>
                <a:sym typeface="Nunito"/>
              </a:rPr>
              <a:t>INTRODUCTION </a:t>
            </a:r>
            <a:endParaRPr b="1" sz="2020">
              <a:latin typeface="Nunito"/>
              <a:ea typeface="Nunito"/>
              <a:cs typeface="Nunito"/>
              <a:sym typeface="Nunito"/>
            </a:endParaRPr>
          </a:p>
          <a:p>
            <a:pPr indent="0" lvl="0" marL="0" rtl="0" algn="l">
              <a:spcBef>
                <a:spcPts val="0"/>
              </a:spcBef>
              <a:spcAft>
                <a:spcPts val="0"/>
              </a:spcAft>
              <a:buSzPts val="990"/>
              <a:buNone/>
            </a:pPr>
            <a:r>
              <a:t/>
            </a:r>
            <a:endParaRPr sz="2520"/>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Clr>
                <a:schemeClr val="dk1"/>
              </a:buClr>
              <a:buSzPct val="66473"/>
              <a:buFont typeface="Arial"/>
              <a:buNone/>
            </a:pPr>
            <a:r>
              <a:t/>
            </a:r>
            <a:endParaRPr b="1" i="1" sz="1654">
              <a:solidFill>
                <a:schemeClr val="dk1"/>
              </a:solidFill>
              <a:latin typeface="Nunito"/>
              <a:ea typeface="Nunito"/>
              <a:cs typeface="Nunito"/>
              <a:sym typeface="Nunito"/>
            </a:endParaRPr>
          </a:p>
          <a:p>
            <a:pPr indent="0" lvl="0" marL="0" rtl="0" algn="l">
              <a:spcBef>
                <a:spcPts val="0"/>
              </a:spcBef>
              <a:spcAft>
                <a:spcPts val="0"/>
              </a:spcAft>
              <a:buClr>
                <a:schemeClr val="dk1"/>
              </a:buClr>
              <a:buSzPct val="91666"/>
              <a:buFont typeface="Arial"/>
              <a:buNone/>
            </a:pPr>
            <a:r>
              <a:t/>
            </a:r>
            <a:endParaRPr b="1" i="1" sz="1200">
              <a:solidFill>
                <a:schemeClr val="dk1"/>
              </a:solidFill>
              <a:latin typeface="Nunito"/>
              <a:ea typeface="Nunito"/>
              <a:cs typeface="Nunito"/>
              <a:sym typeface="Nunito"/>
            </a:endParaRPr>
          </a:p>
          <a:p>
            <a:pPr indent="0" lvl="0" marL="0" rtl="0" algn="l">
              <a:spcBef>
                <a:spcPts val="0"/>
              </a:spcBef>
              <a:spcAft>
                <a:spcPts val="0"/>
              </a:spcAft>
              <a:buClr>
                <a:schemeClr val="dk1"/>
              </a:buClr>
              <a:buSzPct val="78571"/>
              <a:buFont typeface="Arial"/>
              <a:buNone/>
            </a:pPr>
            <a:r>
              <a:rPr lang="en" sz="1400">
                <a:solidFill>
                  <a:srgbClr val="292929"/>
                </a:solidFill>
                <a:highlight>
                  <a:srgbClr val="FFFFFF"/>
                </a:highlight>
                <a:latin typeface="Nunito"/>
                <a:ea typeface="Nunito"/>
                <a:cs typeface="Nunito"/>
                <a:sym typeface="Nunito"/>
              </a:rPr>
              <a:t>Machine Learning (ML) is a field of Artificial Intelligence where data-driven algorithms learn patterns by getting exposed to relevant data. ML has gained massive importance in the field of Natural Language Processing (NLP), i.e. interpreting human language. In this article, we will focus on the use of both ML and NLP in predicting the ratings of user reviews. </a:t>
            </a:r>
            <a:endParaRPr sz="1400">
              <a:solidFill>
                <a:srgbClr val="292929"/>
              </a:solidFill>
              <a:highlight>
                <a:srgbClr val="FFFFFF"/>
              </a:highlight>
              <a:latin typeface="Nunito"/>
              <a:ea typeface="Nunito"/>
              <a:cs typeface="Nunito"/>
              <a:sym typeface="Nunito"/>
            </a:endParaRPr>
          </a:p>
          <a:p>
            <a:pPr indent="0" lvl="0" marL="0" rtl="0" algn="l">
              <a:spcBef>
                <a:spcPts val="0"/>
              </a:spcBef>
              <a:spcAft>
                <a:spcPts val="0"/>
              </a:spcAft>
              <a:buClr>
                <a:schemeClr val="dk1"/>
              </a:buClr>
              <a:buSzPct val="78571"/>
              <a:buFont typeface="Arial"/>
              <a:buNone/>
            </a:pPr>
            <a:r>
              <a:t/>
            </a:r>
            <a:endParaRPr sz="1400">
              <a:solidFill>
                <a:srgbClr val="292929"/>
              </a:solidFill>
              <a:highlight>
                <a:srgbClr val="FFFFFF"/>
              </a:highlight>
              <a:latin typeface="Nunito"/>
              <a:ea typeface="Nunito"/>
              <a:cs typeface="Nunito"/>
              <a:sym typeface="Nunito"/>
            </a:endParaRPr>
          </a:p>
          <a:p>
            <a:pPr indent="0" lvl="0" marL="0" rtl="0" algn="l">
              <a:spcBef>
                <a:spcPts val="0"/>
              </a:spcBef>
              <a:spcAft>
                <a:spcPts val="0"/>
              </a:spcAft>
              <a:buClr>
                <a:schemeClr val="dk1"/>
              </a:buClr>
              <a:buSzPct val="78571"/>
              <a:buFont typeface="Arial"/>
              <a:buNone/>
            </a:pPr>
            <a:r>
              <a:rPr lang="en" sz="1400">
                <a:solidFill>
                  <a:srgbClr val="292929"/>
                </a:solidFill>
                <a:highlight>
                  <a:srgbClr val="FFFFFF"/>
                </a:highlight>
                <a:latin typeface="Nunito"/>
                <a:ea typeface="Nunito"/>
                <a:cs typeface="Nunito"/>
                <a:sym typeface="Nunito"/>
              </a:rPr>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a:t>
            </a:r>
            <a:endParaRPr sz="1400">
              <a:solidFill>
                <a:srgbClr val="292929"/>
              </a:solidFill>
              <a:highlight>
                <a:srgbClr val="FFFFFF"/>
              </a:highlight>
              <a:latin typeface="Nunito"/>
              <a:ea typeface="Nunito"/>
              <a:cs typeface="Nunito"/>
              <a:sym typeface="Nunito"/>
            </a:endParaRPr>
          </a:p>
          <a:p>
            <a:pPr indent="0" lvl="0" marL="0" rtl="0" algn="l">
              <a:spcBef>
                <a:spcPts val="0"/>
              </a:spcBef>
              <a:spcAft>
                <a:spcPts val="0"/>
              </a:spcAft>
              <a:buClr>
                <a:schemeClr val="dk1"/>
              </a:buClr>
              <a:buSzPct val="91666"/>
              <a:buFont typeface="Arial"/>
              <a:buNone/>
            </a:pPr>
            <a:r>
              <a:t/>
            </a:r>
            <a:endParaRPr sz="1200">
              <a:solidFill>
                <a:schemeClr val="dk1"/>
              </a:solidFill>
              <a:latin typeface="Nunito"/>
              <a:ea typeface="Nunito"/>
              <a:cs typeface="Nunito"/>
              <a:sym typeface="Nunito"/>
            </a:endParaRPr>
          </a:p>
          <a:p>
            <a:pPr indent="0" lvl="0" marL="0" rtl="0" algn="l">
              <a:spcBef>
                <a:spcPts val="0"/>
              </a:spcBef>
              <a:spcAft>
                <a:spcPts val="0"/>
              </a:spcAft>
              <a:buClr>
                <a:schemeClr val="dk1"/>
              </a:buClr>
              <a:buSzPct val="91666"/>
              <a:buFont typeface="Arial"/>
              <a:buNone/>
            </a:pPr>
            <a:r>
              <a:rPr lang="en" sz="1200">
                <a:solidFill>
                  <a:schemeClr val="dk1"/>
                </a:solidFill>
                <a:latin typeface="Nunito"/>
                <a:ea typeface="Nunito"/>
                <a:cs typeface="Nunito"/>
                <a:sym typeface="Nunito"/>
              </a:rPr>
              <a:t>Therefore the main goal of this project is to determine the following:</a:t>
            </a:r>
            <a:endParaRPr sz="1200">
              <a:solidFill>
                <a:schemeClr val="dk1"/>
              </a:solidFill>
              <a:latin typeface="Nunito"/>
              <a:ea typeface="Nunito"/>
              <a:cs typeface="Nunito"/>
              <a:sym typeface="Nunito"/>
            </a:endParaRPr>
          </a:p>
          <a:p>
            <a:pPr indent="0" lvl="0" marL="0" rtl="0" algn="l">
              <a:spcBef>
                <a:spcPts val="0"/>
              </a:spcBef>
              <a:spcAft>
                <a:spcPts val="0"/>
              </a:spcAft>
              <a:buClr>
                <a:schemeClr val="dk1"/>
              </a:buClr>
              <a:buSzPct val="91666"/>
              <a:buFont typeface="Arial"/>
              <a:buNone/>
            </a:pPr>
            <a:r>
              <a:t/>
            </a:r>
            <a:endParaRPr sz="1200">
              <a:solidFill>
                <a:schemeClr val="dk1"/>
              </a:solidFill>
              <a:latin typeface="Nunito"/>
              <a:ea typeface="Nunito"/>
              <a:cs typeface="Nunito"/>
              <a:sym typeface="Nunito"/>
            </a:endParaRPr>
          </a:p>
          <a:p>
            <a:pPr indent="0" lvl="0" marL="0" rtl="0" algn="l">
              <a:spcBef>
                <a:spcPts val="0"/>
              </a:spcBef>
              <a:spcAft>
                <a:spcPts val="0"/>
              </a:spcAft>
              <a:buClr>
                <a:schemeClr val="dk1"/>
              </a:buClr>
              <a:buSzPct val="91666"/>
              <a:buFont typeface="Arial"/>
              <a:buNone/>
            </a:pPr>
            <a:r>
              <a:rPr lang="en" sz="1200">
                <a:solidFill>
                  <a:schemeClr val="dk1"/>
                </a:solidFill>
                <a:latin typeface="Nunito"/>
                <a:ea typeface="Nunito"/>
                <a:cs typeface="Nunito"/>
                <a:sym typeface="Nunito"/>
              </a:rPr>
              <a:t>⦁	To predict the rating of the product by looking at their review</a:t>
            </a:r>
            <a:endParaRPr sz="1200">
              <a:solidFill>
                <a:schemeClr val="dk1"/>
              </a:solidFill>
              <a:latin typeface="Nunito"/>
              <a:ea typeface="Nunito"/>
              <a:cs typeface="Nunito"/>
              <a:sym typeface="Nunito"/>
            </a:endParaRPr>
          </a:p>
          <a:p>
            <a:pPr indent="0" lvl="0" marL="0" rtl="0" algn="l">
              <a:spcBef>
                <a:spcPts val="0"/>
              </a:spcBef>
              <a:spcAft>
                <a:spcPts val="0"/>
              </a:spcAft>
              <a:buClr>
                <a:schemeClr val="dk1"/>
              </a:buClr>
              <a:buSzPct val="91666"/>
              <a:buFont typeface="Arial"/>
              <a:buNone/>
            </a:pPr>
            <a:r>
              <a:t/>
            </a:r>
            <a:endParaRPr sz="1200">
              <a:solidFill>
                <a:schemeClr val="dk1"/>
              </a:solidFill>
              <a:latin typeface="Nunito"/>
              <a:ea typeface="Nunito"/>
              <a:cs typeface="Nunito"/>
              <a:sym typeface="Nunito"/>
            </a:endParaRPr>
          </a:p>
          <a:p>
            <a:pPr indent="0" lvl="0" marL="0" rtl="0" algn="l">
              <a:spcBef>
                <a:spcPts val="0"/>
              </a:spcBef>
              <a:spcAft>
                <a:spcPts val="0"/>
              </a:spcAft>
              <a:buClr>
                <a:schemeClr val="dk1"/>
              </a:buClr>
              <a:buSzPct val="91666"/>
              <a:buFont typeface="Arial"/>
              <a:buNone/>
            </a:pPr>
            <a:r>
              <a:t/>
            </a:r>
            <a:endParaRPr sz="1200">
              <a:solidFill>
                <a:schemeClr val="dk1"/>
              </a:solidFill>
              <a:latin typeface="Nunito"/>
              <a:ea typeface="Nunito"/>
              <a:cs typeface="Nunito"/>
              <a:sym typeface="Nunito"/>
            </a:endParaRPr>
          </a:p>
          <a:p>
            <a:pPr indent="0" lvl="0" marL="0" rtl="0" algn="l">
              <a:spcBef>
                <a:spcPts val="0"/>
              </a:spcBef>
              <a:spcAft>
                <a:spcPts val="0"/>
              </a:spcAft>
              <a:buClr>
                <a:schemeClr val="dk1"/>
              </a:buClr>
              <a:buSzPct val="91666"/>
              <a:buFont typeface="Arial"/>
              <a:buNone/>
            </a:pPr>
            <a:r>
              <a:rPr b="1" i="1" lang="en" sz="1200">
                <a:solidFill>
                  <a:schemeClr val="dk1"/>
                </a:solidFill>
                <a:latin typeface="Nunito"/>
                <a:ea typeface="Nunito"/>
                <a:cs typeface="Nunito"/>
                <a:sym typeface="Nunito"/>
              </a:rPr>
              <a:t>The following data has been taken from flipkart.com. Here the ratings of various electronic products have been scraped around 22,000. We will be trying to analyze the pattern of words as well as the ratings prediction from the scraped dataset.</a:t>
            </a:r>
            <a:endParaRPr b="1" i="1" sz="1200">
              <a:solidFill>
                <a:schemeClr val="dk1"/>
              </a:solidFill>
              <a:latin typeface="Nunito"/>
              <a:ea typeface="Nunito"/>
              <a:cs typeface="Nunito"/>
              <a:sym typeface="Nunito"/>
            </a:endParaRPr>
          </a:p>
          <a:p>
            <a:pPr indent="0" lvl="0" marL="0" rtl="0" algn="l">
              <a:spcBef>
                <a:spcPts val="0"/>
              </a:spcBef>
              <a:spcAft>
                <a:spcPts val="0"/>
              </a:spcAft>
              <a:buClr>
                <a:schemeClr val="dk1"/>
              </a:buClr>
              <a:buSzPct val="91666"/>
              <a:buFont typeface="Arial"/>
              <a:buNone/>
            </a:pPr>
            <a:r>
              <a:t/>
            </a:r>
            <a:endParaRPr b="1" i="1" sz="1200">
              <a:solidFill>
                <a:schemeClr val="dk1"/>
              </a:solidFill>
              <a:latin typeface="Nunito"/>
              <a:ea typeface="Nunito"/>
              <a:cs typeface="Nunito"/>
              <a:sym typeface="Nunito"/>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b="1" sz="2700">
              <a:solidFill>
                <a:schemeClr val="dk1"/>
              </a:solidFill>
              <a:latin typeface="Nunito"/>
              <a:ea typeface="Nunito"/>
              <a:cs typeface="Nunito"/>
              <a:sym typeface="Nunito"/>
            </a:endParaRPr>
          </a:p>
          <a:p>
            <a:pPr indent="0" lvl="0" marL="0" rtl="0" algn="ctr">
              <a:spcBef>
                <a:spcPts val="0"/>
              </a:spcBef>
              <a:spcAft>
                <a:spcPts val="0"/>
              </a:spcAft>
              <a:buNone/>
            </a:pPr>
            <a:r>
              <a:t/>
            </a:r>
            <a:endParaRPr b="1" sz="2700">
              <a:solidFill>
                <a:schemeClr val="dk1"/>
              </a:solidFill>
              <a:latin typeface="Nunito"/>
              <a:ea typeface="Nunito"/>
              <a:cs typeface="Nunito"/>
              <a:sym typeface="Nunito"/>
            </a:endParaRPr>
          </a:p>
          <a:p>
            <a:pPr indent="0" lvl="0" marL="0" rtl="0" algn="ctr">
              <a:spcBef>
                <a:spcPts val="0"/>
              </a:spcBef>
              <a:spcAft>
                <a:spcPts val="0"/>
              </a:spcAft>
              <a:buClr>
                <a:schemeClr val="dk1"/>
              </a:buClr>
              <a:buSzPts val="1100"/>
              <a:buFont typeface="Arial"/>
              <a:buNone/>
            </a:pPr>
            <a:r>
              <a:rPr b="1" lang="en" sz="2700">
                <a:solidFill>
                  <a:schemeClr val="dk1"/>
                </a:solidFill>
                <a:latin typeface="Nunito"/>
                <a:ea typeface="Nunito"/>
                <a:cs typeface="Nunito"/>
                <a:sym typeface="Nunito"/>
              </a:rPr>
              <a:t>Analytical Problem Framing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Clr>
                <a:schemeClr val="dk1"/>
              </a:buClr>
              <a:buSzPts val="1100"/>
              <a:buFont typeface="Arial"/>
              <a:buNone/>
            </a:pPr>
            <a:r>
              <a:rPr b="1" lang="en" sz="1800" u="sng">
                <a:latin typeface="Nunito"/>
                <a:ea typeface="Nunito"/>
                <a:cs typeface="Nunito"/>
                <a:sym typeface="Nunito"/>
              </a:rPr>
              <a:t>Web Scraping</a:t>
            </a:r>
            <a:endParaRPr sz="2011"/>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chemeClr val="dk1"/>
                </a:solidFill>
                <a:latin typeface="Nunito"/>
                <a:ea typeface="Nunito"/>
                <a:cs typeface="Nunito"/>
                <a:sym typeface="Nunito"/>
              </a:rPr>
              <a:t>Before importing the necessary libraries for data analysis and prediction, the data has been first scrapped from the website www.flipkart.com by using the Selenium method from Web Scraping. The data is saved in CSV which is later on used for analysis:</a:t>
            </a:r>
            <a:endParaRPr sz="1200">
              <a:solidFill>
                <a:schemeClr val="dk1"/>
              </a:solidFill>
              <a:latin typeface="Nunito"/>
              <a:ea typeface="Nunito"/>
              <a:cs typeface="Nunito"/>
              <a:sym typeface="Nunito"/>
            </a:endParaRPr>
          </a:p>
          <a:p>
            <a:pPr indent="0" lvl="0" marL="0" rtl="0" algn="l">
              <a:spcBef>
                <a:spcPts val="0"/>
              </a:spcBef>
              <a:spcAft>
                <a:spcPts val="0"/>
              </a:spcAft>
              <a:buNone/>
            </a:pPr>
            <a:r>
              <a:t/>
            </a:r>
            <a:endParaRPr sz="1200">
              <a:solidFill>
                <a:schemeClr val="dk1"/>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t/>
            </a:r>
            <a:endParaRPr sz="1200">
              <a:solidFill>
                <a:schemeClr val="dk1"/>
              </a:solidFill>
              <a:latin typeface="Nunito"/>
              <a:ea typeface="Nunito"/>
              <a:cs typeface="Nunito"/>
              <a:sym typeface="Nunito"/>
            </a:endParaRPr>
          </a:p>
        </p:txBody>
      </p:sp>
      <p:pic>
        <p:nvPicPr>
          <p:cNvPr id="79" name="Google Shape;79;p17"/>
          <p:cNvPicPr preferRelativeResize="0"/>
          <p:nvPr/>
        </p:nvPicPr>
        <p:blipFill>
          <a:blip r:embed="rId3">
            <a:alphaModFix/>
          </a:blip>
          <a:stretch>
            <a:fillRect/>
          </a:stretch>
        </p:blipFill>
        <p:spPr>
          <a:xfrm>
            <a:off x="2983275" y="2206125"/>
            <a:ext cx="4118475" cy="2850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Clr>
                <a:schemeClr val="dk1"/>
              </a:buClr>
              <a:buSzPct val="61111"/>
              <a:buFont typeface="Arial"/>
              <a:buNone/>
            </a:pPr>
            <a:r>
              <a:rPr b="1" lang="en" sz="1800" u="sng">
                <a:latin typeface="Nunito"/>
                <a:ea typeface="Nunito"/>
                <a:cs typeface="Nunito"/>
                <a:sym typeface="Nunito"/>
              </a:rPr>
              <a:t>Importing Necessary Libraries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ML:</a:t>
            </a:r>
            <a:endParaRPr/>
          </a:p>
          <a:p>
            <a:pPr indent="0" lvl="0" marL="0" rtl="0" algn="l">
              <a:spcBef>
                <a:spcPts val="1200"/>
              </a:spcBef>
              <a:spcAft>
                <a:spcPts val="1200"/>
              </a:spcAft>
              <a:buNone/>
            </a:pPr>
            <a:r>
              <a:t/>
            </a:r>
            <a:endParaRPr/>
          </a:p>
        </p:txBody>
      </p:sp>
      <p:pic>
        <p:nvPicPr>
          <p:cNvPr id="86" name="Google Shape;86;p18"/>
          <p:cNvPicPr preferRelativeResize="0"/>
          <p:nvPr/>
        </p:nvPicPr>
        <p:blipFill>
          <a:blip r:embed="rId3">
            <a:alphaModFix/>
          </a:blip>
          <a:stretch>
            <a:fillRect/>
          </a:stretch>
        </p:blipFill>
        <p:spPr>
          <a:xfrm>
            <a:off x="2368675" y="955750"/>
            <a:ext cx="5129675" cy="3679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820"/>
              <a:t>NLP</a:t>
            </a:r>
            <a:endParaRPr sz="1820"/>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3" name="Google Shape;93;p19"/>
          <p:cNvPicPr preferRelativeResize="0"/>
          <p:nvPr/>
        </p:nvPicPr>
        <p:blipFill>
          <a:blip r:embed="rId3">
            <a:alphaModFix/>
          </a:blip>
          <a:stretch>
            <a:fillRect/>
          </a:stretch>
        </p:blipFill>
        <p:spPr>
          <a:xfrm>
            <a:off x="370550" y="1152475"/>
            <a:ext cx="6724650" cy="1581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Clr>
                <a:schemeClr val="dk1"/>
              </a:buClr>
              <a:buSzPct val="61111"/>
              <a:buFont typeface="Arial"/>
              <a:buNone/>
            </a:pPr>
            <a:r>
              <a:rPr b="1" lang="en" sz="1800" u="sng">
                <a:latin typeface="Nunito"/>
                <a:ea typeface="Nunito"/>
                <a:cs typeface="Nunito"/>
                <a:sym typeface="Nunito"/>
              </a:rPr>
              <a:t>Data preprocessing/Data Cleaning:</a:t>
            </a:r>
            <a:endParaRPr/>
          </a:p>
        </p:txBody>
      </p:sp>
      <p:sp>
        <p:nvSpPr>
          <p:cNvPr id="99" name="Google Shape;99;p20"/>
          <p:cNvSpPr txBox="1"/>
          <p:nvPr>
            <p:ph idx="1" type="body"/>
          </p:nvPr>
        </p:nvSpPr>
        <p:spPr>
          <a:xfrm>
            <a:off x="311700" y="1152475"/>
            <a:ext cx="8520600" cy="391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latin typeface="Nunito"/>
                <a:ea typeface="Nunito"/>
                <a:cs typeface="Nunito"/>
                <a:sym typeface="Nunito"/>
              </a:rPr>
              <a:t>Loading the dataset</a:t>
            </a:r>
            <a:endParaRPr sz="1400">
              <a:latin typeface="Nunito"/>
              <a:ea typeface="Nunito"/>
              <a:cs typeface="Nunito"/>
              <a:sym typeface="Nunito"/>
            </a:endParaRPr>
          </a:p>
          <a:p>
            <a:pPr indent="0" lvl="0" marL="0" rtl="0" algn="l">
              <a:spcBef>
                <a:spcPts val="1200"/>
              </a:spcBef>
              <a:spcAft>
                <a:spcPts val="1200"/>
              </a:spcAft>
              <a:buNone/>
            </a:pPr>
            <a:r>
              <a:t/>
            </a:r>
            <a:endParaRPr sz="1400">
              <a:latin typeface="Nunito"/>
              <a:ea typeface="Nunito"/>
              <a:cs typeface="Nunito"/>
              <a:sym typeface="Nunito"/>
            </a:endParaRPr>
          </a:p>
        </p:txBody>
      </p:sp>
      <p:pic>
        <p:nvPicPr>
          <p:cNvPr id="100" name="Google Shape;100;p20"/>
          <p:cNvPicPr preferRelativeResize="0"/>
          <p:nvPr/>
        </p:nvPicPr>
        <p:blipFill>
          <a:blip r:embed="rId3">
            <a:alphaModFix/>
          </a:blip>
          <a:stretch>
            <a:fillRect/>
          </a:stretch>
        </p:blipFill>
        <p:spPr>
          <a:xfrm>
            <a:off x="2633100" y="1152475"/>
            <a:ext cx="6030300" cy="3776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400">
                <a:solidFill>
                  <a:schemeClr val="dk1"/>
                </a:solidFill>
                <a:latin typeface="Nunito"/>
                <a:ea typeface="Nunito"/>
                <a:cs typeface="Nunito"/>
                <a:sym typeface="Nunito"/>
              </a:rPr>
              <a:t>Checking the rows and columns</a:t>
            </a:r>
            <a:endParaRPr sz="2800">
              <a:solidFill>
                <a:schemeClr val="dk1"/>
              </a:solidFill>
            </a:endParaRPr>
          </a:p>
          <a:p>
            <a:pPr indent="0" lvl="0" marL="0" rtl="0" algn="l">
              <a:spcBef>
                <a:spcPts val="0"/>
              </a:spcBef>
              <a:spcAft>
                <a:spcPts val="1200"/>
              </a:spcAft>
              <a:buNone/>
            </a:pPr>
            <a:r>
              <a:t/>
            </a:r>
            <a:endParaRPr/>
          </a:p>
        </p:txBody>
      </p:sp>
      <p:pic>
        <p:nvPicPr>
          <p:cNvPr id="106" name="Google Shape;106;p21"/>
          <p:cNvPicPr preferRelativeResize="0"/>
          <p:nvPr/>
        </p:nvPicPr>
        <p:blipFill>
          <a:blip r:embed="rId3">
            <a:alphaModFix/>
          </a:blip>
          <a:stretch>
            <a:fillRect/>
          </a:stretch>
        </p:blipFill>
        <p:spPr>
          <a:xfrm>
            <a:off x="1638300" y="2081200"/>
            <a:ext cx="5867400" cy="981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