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ba6351a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ba6351a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ba6351a1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ba6351a1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ba6351a1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ba6351a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ba6351a1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ba6351a1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ba6351a1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ba6351a1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ba6351a1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ba6351a1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ba6351a1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ba6351a1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ba6351a1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ba6351a1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ba6351a1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ba6351a1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ba6351a1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ba6351a1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ba6351a1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ba6351a1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ba6351a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ba6351a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ba6351a1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ba6351a1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ba6351a1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ba6351a1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ba6351a1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ba6351a1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ba6351a1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ba6351a1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ba6351a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ba6351a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ba6351a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ba6351a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ba6351a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ba6351a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ba6351a1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ba6351a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ba6351a1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ba6351a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ba6351a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ba6351a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a6351a1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ba6351a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0740"/>
              <a:buFont typeface="Arial"/>
              <a:buNone/>
            </a:pPr>
            <a:r>
              <a:rPr b="1" lang="en" sz="2700">
                <a:latin typeface="Nunito"/>
                <a:ea typeface="Nunito"/>
                <a:cs typeface="Nunito"/>
                <a:sym typeface="Nunito"/>
              </a:rPr>
              <a:t>Flight Price Prediction</a:t>
            </a:r>
            <a:endParaRPr>
              <a:latin typeface="Nunito"/>
              <a:ea typeface="Nunito"/>
              <a:cs typeface="Nunito"/>
              <a:sym typeface="Nunito"/>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None/>
            </a:pPr>
            <a:r>
              <a:t/>
            </a:r>
            <a:endParaRPr b="1" sz="2000">
              <a:solidFill>
                <a:schemeClr val="dk1"/>
              </a:solidFill>
            </a:endParaRPr>
          </a:p>
          <a:p>
            <a:pPr indent="0" lvl="0" marL="0" rtl="0" algn="ctr">
              <a:spcBef>
                <a:spcPts val="0"/>
              </a:spcBef>
              <a:spcAft>
                <a:spcPts val="0"/>
              </a:spcAft>
              <a:buNone/>
            </a:pPr>
            <a:r>
              <a:t/>
            </a:r>
            <a:endParaRPr b="1" sz="2000">
              <a:solidFill>
                <a:schemeClr val="dk1"/>
              </a:solidFill>
            </a:endParaRPr>
          </a:p>
          <a:p>
            <a:pPr indent="0" lvl="0" marL="0" rtl="0" algn="ctr">
              <a:spcBef>
                <a:spcPts val="0"/>
              </a:spcBef>
              <a:spcAft>
                <a:spcPts val="0"/>
              </a:spcAft>
              <a:buNone/>
            </a:pPr>
            <a:r>
              <a:t/>
            </a:r>
            <a:endParaRPr b="1" sz="2000">
              <a:solidFill>
                <a:schemeClr val="dk1"/>
              </a:solidFill>
            </a:endParaRPr>
          </a:p>
          <a:p>
            <a:pPr indent="0" lvl="0" marL="0" rtl="0" algn="ctr">
              <a:spcBef>
                <a:spcPts val="0"/>
              </a:spcBef>
              <a:spcAft>
                <a:spcPts val="0"/>
              </a:spcAft>
              <a:buNone/>
            </a:pPr>
            <a:r>
              <a:t/>
            </a:r>
            <a:endParaRPr b="1" sz="2000">
              <a:solidFill>
                <a:schemeClr val="dk1"/>
              </a:solidFill>
            </a:endParaRPr>
          </a:p>
          <a:p>
            <a:pPr indent="0" lvl="0" marL="0" rtl="0" algn="ctr">
              <a:spcBef>
                <a:spcPts val="0"/>
              </a:spcBef>
              <a:spcAft>
                <a:spcPts val="0"/>
              </a:spcAft>
              <a:buClr>
                <a:schemeClr val="dk1"/>
              </a:buClr>
              <a:buSzPts val="1100"/>
              <a:buFont typeface="Arial"/>
              <a:buNone/>
            </a:pPr>
            <a:r>
              <a:rPr b="1" lang="en">
                <a:solidFill>
                  <a:schemeClr val="dk1"/>
                </a:solidFill>
                <a:latin typeface="Nunito"/>
                <a:ea typeface="Nunito"/>
                <a:cs typeface="Nunito"/>
                <a:sym typeface="Nunito"/>
              </a:rPr>
              <a:t>Submitted by:</a:t>
            </a:r>
            <a:endParaRPr b="1">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Arshi Maitra</a:t>
            </a:r>
            <a:endParaRPr sz="16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Encoding the object data types:</a:t>
            </a:r>
            <a:endParaRPr b="1">
              <a:solidFill>
                <a:schemeClr val="dk1"/>
              </a:solidFill>
              <a:latin typeface="Nunito"/>
              <a:ea typeface="Nunito"/>
              <a:cs typeface="Nunito"/>
              <a:sym typeface="Nunito"/>
            </a:endParaRPr>
          </a:p>
        </p:txBody>
      </p:sp>
      <p:pic>
        <p:nvPicPr>
          <p:cNvPr id="114" name="Google Shape;114;p22"/>
          <p:cNvPicPr preferRelativeResize="0"/>
          <p:nvPr/>
        </p:nvPicPr>
        <p:blipFill>
          <a:blip r:embed="rId3">
            <a:alphaModFix/>
          </a:blip>
          <a:stretch>
            <a:fillRect/>
          </a:stretch>
        </p:blipFill>
        <p:spPr>
          <a:xfrm>
            <a:off x="152400" y="552600"/>
            <a:ext cx="5838825" cy="628650"/>
          </a:xfrm>
          <a:prstGeom prst="rect">
            <a:avLst/>
          </a:prstGeom>
          <a:noFill/>
          <a:ln>
            <a:noFill/>
          </a:ln>
        </p:spPr>
      </p:pic>
      <p:sp>
        <p:nvSpPr>
          <p:cNvPr id="115" name="Google Shape;115;p22"/>
          <p:cNvSpPr txBox="1"/>
          <p:nvPr/>
        </p:nvSpPr>
        <p:spPr>
          <a:xfrm>
            <a:off x="0" y="150335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Checking the feature data</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p:txBody>
      </p:sp>
      <p:sp>
        <p:nvSpPr>
          <p:cNvPr id="116" name="Google Shape;116;p22"/>
          <p:cNvSpPr txBox="1"/>
          <p:nvPr/>
        </p:nvSpPr>
        <p:spPr>
          <a:xfrm>
            <a:off x="223100" y="1995425"/>
            <a:ext cx="8564100" cy="617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AutoNum type="arabicPeriod"/>
            </a:pPr>
            <a:r>
              <a:rPr i="1" lang="en" sz="1200">
                <a:solidFill>
                  <a:schemeClr val="dk1"/>
                </a:solidFill>
                <a:latin typeface="Nunito"/>
                <a:ea typeface="Nunito"/>
                <a:cs typeface="Nunito"/>
                <a:sym typeface="Nunito"/>
              </a:rPr>
              <a:t>The below graph shows the various kinds of airlines available in yatra.com and which has the most availability while which has the least</a:t>
            </a:r>
            <a:endParaRPr/>
          </a:p>
        </p:txBody>
      </p:sp>
      <p:pic>
        <p:nvPicPr>
          <p:cNvPr id="117" name="Google Shape;117;p22"/>
          <p:cNvPicPr preferRelativeResize="0"/>
          <p:nvPr/>
        </p:nvPicPr>
        <p:blipFill>
          <a:blip r:embed="rId4">
            <a:alphaModFix/>
          </a:blip>
          <a:stretch>
            <a:fillRect/>
          </a:stretch>
        </p:blipFill>
        <p:spPr>
          <a:xfrm>
            <a:off x="152400" y="2612525"/>
            <a:ext cx="6205700" cy="237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0" y="0"/>
            <a:ext cx="9144000" cy="132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Nunito"/>
                <a:ea typeface="Nunito"/>
                <a:cs typeface="Nunito"/>
                <a:sym typeface="Nunito"/>
              </a:rPr>
              <a:t>Clearly, Indigo has the highest availability while Air Asia has the lowest in the span of 30th October till 6th November from Delhi to Mumbai.</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i="1" lang="en" sz="1200">
                <a:solidFill>
                  <a:schemeClr val="dk1"/>
                </a:solidFill>
                <a:latin typeface="Nunito"/>
                <a:ea typeface="Nunito"/>
                <a:cs typeface="Nunito"/>
                <a:sym typeface="Nunito"/>
              </a:rPr>
              <a:t>2) The next graph shows what are the various price range for each of the airline, this will give us the idea which airline has the cheapest ticket while which has the most expensive </a:t>
            </a:r>
            <a:endParaRPr b="1">
              <a:solidFill>
                <a:schemeClr val="dk1"/>
              </a:solidFill>
              <a:latin typeface="Nunito"/>
              <a:ea typeface="Nunito"/>
              <a:cs typeface="Nunito"/>
              <a:sym typeface="Nunito"/>
            </a:endParaRPr>
          </a:p>
        </p:txBody>
      </p:sp>
      <p:pic>
        <p:nvPicPr>
          <p:cNvPr id="123" name="Google Shape;123;p23"/>
          <p:cNvPicPr preferRelativeResize="0"/>
          <p:nvPr/>
        </p:nvPicPr>
        <p:blipFill>
          <a:blip r:embed="rId3">
            <a:alphaModFix/>
          </a:blip>
          <a:stretch>
            <a:fillRect/>
          </a:stretch>
        </p:blipFill>
        <p:spPr>
          <a:xfrm>
            <a:off x="152400" y="1477800"/>
            <a:ext cx="6477000" cy="316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nvSpPr>
        <p:spPr>
          <a:xfrm>
            <a:off x="0" y="0"/>
            <a:ext cx="8936100" cy="129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Clearly, Vistara has the most expensive ticket while Indigo has the cheapest ticket available.</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i="1" lang="en" sz="1200">
                <a:solidFill>
                  <a:schemeClr val="dk1"/>
                </a:solidFill>
                <a:latin typeface="Nunito"/>
                <a:ea typeface="Nunito"/>
                <a:cs typeface="Nunito"/>
                <a:sym typeface="Nunito"/>
              </a:rPr>
              <a:t>3) The following graph shows the various price ranges in accordance with the date of purchase of the flight ticket. </a:t>
            </a:r>
            <a:r>
              <a:rPr b="1" i="1" lang="en" sz="1200">
                <a:solidFill>
                  <a:schemeClr val="dk1"/>
                </a:solidFill>
                <a:latin typeface="Nunito"/>
                <a:ea typeface="Nunito"/>
                <a:cs typeface="Nunito"/>
                <a:sym typeface="Nunito"/>
              </a:rPr>
              <a:t>As mentioned earlier this data was taken on 30th October and flight prices of various airlines have been scrapped from 30th October till 6th November. Therefore we will be able to see how various dates influence the price of a ticket:</a:t>
            </a:r>
            <a:endParaRPr b="1">
              <a:solidFill>
                <a:schemeClr val="dk1"/>
              </a:solidFill>
              <a:latin typeface="Nunito"/>
              <a:ea typeface="Nunito"/>
              <a:cs typeface="Nunito"/>
              <a:sym typeface="Nunito"/>
            </a:endParaRPr>
          </a:p>
        </p:txBody>
      </p:sp>
      <p:pic>
        <p:nvPicPr>
          <p:cNvPr id="129" name="Google Shape;129;p24"/>
          <p:cNvPicPr preferRelativeResize="0"/>
          <p:nvPr/>
        </p:nvPicPr>
        <p:blipFill>
          <a:blip r:embed="rId3">
            <a:alphaModFix/>
          </a:blip>
          <a:stretch>
            <a:fillRect/>
          </a:stretch>
        </p:blipFill>
        <p:spPr>
          <a:xfrm>
            <a:off x="1859100" y="1430000"/>
            <a:ext cx="4969975" cy="354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0" y="0"/>
            <a:ext cx="91440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Nunito"/>
                <a:ea typeface="Nunito"/>
                <a:cs typeface="Nunito"/>
                <a:sym typeface="Nunito"/>
              </a:rPr>
              <a:t>Therefore clearly, the price of a ticket is the maximum on last minute purchase, highest on the same date, while price drops if one books a flight ticket prior to 2-3 days from the date of boarding the flight.</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Checking Data Skewness:</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a:solidFill>
                <a:schemeClr val="dk1"/>
              </a:solidFill>
              <a:latin typeface="Nunito"/>
              <a:ea typeface="Nunito"/>
              <a:cs typeface="Nunito"/>
              <a:sym typeface="Nunito"/>
            </a:endParaRPr>
          </a:p>
        </p:txBody>
      </p:sp>
      <p:pic>
        <p:nvPicPr>
          <p:cNvPr id="135" name="Google Shape;135;p25"/>
          <p:cNvPicPr preferRelativeResize="0"/>
          <p:nvPr/>
        </p:nvPicPr>
        <p:blipFill>
          <a:blip r:embed="rId3">
            <a:alphaModFix/>
          </a:blip>
          <a:stretch>
            <a:fillRect/>
          </a:stretch>
        </p:blipFill>
        <p:spPr>
          <a:xfrm>
            <a:off x="115225" y="1568425"/>
            <a:ext cx="6391275" cy="1419225"/>
          </a:xfrm>
          <a:prstGeom prst="rect">
            <a:avLst/>
          </a:prstGeom>
          <a:noFill/>
          <a:ln>
            <a:noFill/>
          </a:ln>
        </p:spPr>
      </p:pic>
      <p:sp>
        <p:nvSpPr>
          <p:cNvPr id="136" name="Google Shape;136;p25"/>
          <p:cNvSpPr txBox="1"/>
          <p:nvPr/>
        </p:nvSpPr>
        <p:spPr>
          <a:xfrm>
            <a:off x="198300" y="3284400"/>
            <a:ext cx="8712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Nunito"/>
                <a:ea typeface="Nunito"/>
                <a:cs typeface="Nunito"/>
                <a:sym typeface="Nunito"/>
              </a:rPr>
              <a:t>Here, apart from price, none of the data is skewed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0" y="0"/>
            <a:ext cx="87873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Checking Multicollinearity:</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AutoNum type="arabicPeriod"/>
            </a:pPr>
            <a:r>
              <a:rPr b="1" lang="en">
                <a:solidFill>
                  <a:schemeClr val="dk1"/>
                </a:solidFill>
                <a:latin typeface="Nunito"/>
                <a:ea typeface="Nunito"/>
                <a:cs typeface="Nunito"/>
                <a:sym typeface="Nunito"/>
              </a:rPr>
              <a:t>Heat Map:</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p:txBody>
      </p:sp>
      <p:pic>
        <p:nvPicPr>
          <p:cNvPr id="142" name="Google Shape;142;p26"/>
          <p:cNvPicPr preferRelativeResize="0"/>
          <p:nvPr/>
        </p:nvPicPr>
        <p:blipFill>
          <a:blip r:embed="rId3">
            <a:alphaModFix/>
          </a:blip>
          <a:stretch>
            <a:fillRect/>
          </a:stretch>
        </p:blipFill>
        <p:spPr>
          <a:xfrm>
            <a:off x="3197650" y="230050"/>
            <a:ext cx="4015650" cy="2223950"/>
          </a:xfrm>
          <a:prstGeom prst="rect">
            <a:avLst/>
          </a:prstGeom>
          <a:noFill/>
          <a:ln>
            <a:noFill/>
          </a:ln>
        </p:spPr>
      </p:pic>
      <p:sp>
        <p:nvSpPr>
          <p:cNvPr id="143" name="Google Shape;143;p26"/>
          <p:cNvSpPr txBox="1"/>
          <p:nvPr/>
        </p:nvSpPr>
        <p:spPr>
          <a:xfrm>
            <a:off x="148725" y="3346375"/>
            <a:ext cx="323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2. VIF:</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p:txBody>
      </p:sp>
      <p:pic>
        <p:nvPicPr>
          <p:cNvPr id="144" name="Google Shape;144;p26"/>
          <p:cNvPicPr preferRelativeResize="0"/>
          <p:nvPr/>
        </p:nvPicPr>
        <p:blipFill>
          <a:blip r:embed="rId4">
            <a:alphaModFix/>
          </a:blip>
          <a:stretch>
            <a:fillRect/>
          </a:stretch>
        </p:blipFill>
        <p:spPr>
          <a:xfrm>
            <a:off x="3135675" y="3201325"/>
            <a:ext cx="3804951" cy="1789775"/>
          </a:xfrm>
          <a:prstGeom prst="rect">
            <a:avLst/>
          </a:prstGeom>
          <a:noFill/>
          <a:ln>
            <a:noFill/>
          </a:ln>
        </p:spPr>
      </p:pic>
      <p:sp>
        <p:nvSpPr>
          <p:cNvPr id="145" name="Google Shape;145;p26"/>
          <p:cNvSpPr txBox="1"/>
          <p:nvPr/>
        </p:nvSpPr>
        <p:spPr>
          <a:xfrm>
            <a:off x="334625" y="4151975"/>
            <a:ext cx="270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There is no issue of multicollinearity</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nvSpPr>
        <p:spPr>
          <a:xfrm>
            <a:off x="0" y="0"/>
            <a:ext cx="3000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Checking Outliers:</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p:txBody>
      </p:sp>
      <p:pic>
        <p:nvPicPr>
          <p:cNvPr id="151" name="Google Shape;151;p27"/>
          <p:cNvPicPr preferRelativeResize="0"/>
          <p:nvPr/>
        </p:nvPicPr>
        <p:blipFill>
          <a:blip r:embed="rId3">
            <a:alphaModFix/>
          </a:blip>
          <a:stretch>
            <a:fillRect/>
          </a:stretch>
        </p:blipFill>
        <p:spPr>
          <a:xfrm>
            <a:off x="2110650" y="131050"/>
            <a:ext cx="5105400" cy="1876425"/>
          </a:xfrm>
          <a:prstGeom prst="rect">
            <a:avLst/>
          </a:prstGeom>
          <a:noFill/>
          <a:ln>
            <a:noFill/>
          </a:ln>
        </p:spPr>
      </p:pic>
      <p:sp>
        <p:nvSpPr>
          <p:cNvPr id="152" name="Google Shape;152;p27"/>
          <p:cNvSpPr txBox="1"/>
          <p:nvPr/>
        </p:nvSpPr>
        <p:spPr>
          <a:xfrm>
            <a:off x="173525" y="2553150"/>
            <a:ext cx="87501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Nunito"/>
                <a:ea typeface="Nunito"/>
                <a:cs typeface="Nunito"/>
                <a:sym typeface="Nunito"/>
              </a:rPr>
              <a:t>By importing the zscore and checking the index position of the values which has a zscore higher than 3, it seems that there is no such data to imply that there is any possibility of an Outlier.</a:t>
            </a:r>
            <a:endParaRPr b="1" sz="15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2700">
                <a:solidFill>
                  <a:schemeClr val="dk1"/>
                </a:solidFill>
                <a:latin typeface="Nunito"/>
                <a:ea typeface="Nunito"/>
                <a:cs typeface="Nunito"/>
                <a:sym typeface="Nunito"/>
              </a:rPr>
              <a:t>Model/s Development and Evaluation </a:t>
            </a:r>
            <a:endParaRPr b="1" sz="27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t/>
            </a:r>
            <a:endParaRPr b="1" sz="27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2700">
                <a:solidFill>
                  <a:schemeClr val="dk1"/>
                </a:solidFill>
                <a:latin typeface="Nunito"/>
                <a:ea typeface="Nunito"/>
                <a:cs typeface="Nunito"/>
                <a:sym typeface="Nunito"/>
              </a:rPr>
              <a:t>(Linear Regression, Decision Tree Regressor, Random Forest Regressor and Gradient Boosting Regressor)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0" y="0"/>
            <a:ext cx="4437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Nunito"/>
                <a:ea typeface="Nunito"/>
                <a:cs typeface="Nunito"/>
                <a:sym typeface="Nunito"/>
              </a:rPr>
              <a:t>Linear Regression-32%</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sz="1800">
              <a:solidFill>
                <a:schemeClr val="dk1"/>
              </a:solidFill>
              <a:latin typeface="Nunito"/>
              <a:ea typeface="Nunito"/>
              <a:cs typeface="Nunito"/>
              <a:sym typeface="Nunito"/>
            </a:endParaRPr>
          </a:p>
        </p:txBody>
      </p:sp>
      <p:pic>
        <p:nvPicPr>
          <p:cNvPr id="163" name="Google Shape;163;p29"/>
          <p:cNvPicPr preferRelativeResize="0"/>
          <p:nvPr/>
        </p:nvPicPr>
        <p:blipFill>
          <a:blip r:embed="rId3">
            <a:alphaModFix/>
          </a:blip>
          <a:stretch>
            <a:fillRect/>
          </a:stretch>
        </p:blipFill>
        <p:spPr>
          <a:xfrm>
            <a:off x="78025" y="643975"/>
            <a:ext cx="6486525" cy="1363850"/>
          </a:xfrm>
          <a:prstGeom prst="rect">
            <a:avLst/>
          </a:prstGeom>
          <a:noFill/>
          <a:ln>
            <a:noFill/>
          </a:ln>
        </p:spPr>
      </p:pic>
      <p:sp>
        <p:nvSpPr>
          <p:cNvPr id="164" name="Google Shape;164;p29"/>
          <p:cNvSpPr txBox="1"/>
          <p:nvPr/>
        </p:nvSpPr>
        <p:spPr>
          <a:xfrm>
            <a:off x="161125" y="2131775"/>
            <a:ext cx="463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unito"/>
                <a:ea typeface="Nunito"/>
                <a:cs typeface="Nunito"/>
                <a:sym typeface="Nunito"/>
              </a:rPr>
              <a:t>Decision Tree Regressor- 92%</a:t>
            </a:r>
            <a:endParaRPr b="1" sz="1800">
              <a:latin typeface="Nunito"/>
              <a:ea typeface="Nunito"/>
              <a:cs typeface="Nunito"/>
              <a:sym typeface="Nunito"/>
            </a:endParaRPr>
          </a:p>
        </p:txBody>
      </p:sp>
      <p:pic>
        <p:nvPicPr>
          <p:cNvPr id="165" name="Google Shape;165;p29"/>
          <p:cNvPicPr preferRelativeResize="0"/>
          <p:nvPr/>
        </p:nvPicPr>
        <p:blipFill>
          <a:blip r:embed="rId4">
            <a:alphaModFix/>
          </a:blip>
          <a:stretch>
            <a:fillRect/>
          </a:stretch>
        </p:blipFill>
        <p:spPr>
          <a:xfrm>
            <a:off x="152400" y="2745875"/>
            <a:ext cx="6238875" cy="962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0" y="0"/>
            <a:ext cx="8936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Nunito"/>
                <a:ea typeface="Nunito"/>
                <a:cs typeface="Nunito"/>
                <a:sym typeface="Nunito"/>
              </a:rPr>
              <a:t>Random Forest Regressor -95%</a:t>
            </a:r>
            <a:endParaRPr/>
          </a:p>
        </p:txBody>
      </p:sp>
      <p:pic>
        <p:nvPicPr>
          <p:cNvPr id="171" name="Google Shape;171;p30"/>
          <p:cNvPicPr preferRelativeResize="0"/>
          <p:nvPr/>
        </p:nvPicPr>
        <p:blipFill>
          <a:blip r:embed="rId3">
            <a:alphaModFix/>
          </a:blip>
          <a:stretch>
            <a:fillRect/>
          </a:stretch>
        </p:blipFill>
        <p:spPr>
          <a:xfrm>
            <a:off x="152400" y="614100"/>
            <a:ext cx="7147649" cy="1104900"/>
          </a:xfrm>
          <a:prstGeom prst="rect">
            <a:avLst/>
          </a:prstGeom>
          <a:noFill/>
          <a:ln>
            <a:noFill/>
          </a:ln>
        </p:spPr>
      </p:pic>
      <p:sp>
        <p:nvSpPr>
          <p:cNvPr id="172" name="Google Shape;172;p30"/>
          <p:cNvSpPr txBox="1"/>
          <p:nvPr/>
        </p:nvSpPr>
        <p:spPr>
          <a:xfrm>
            <a:off x="210700" y="2020225"/>
            <a:ext cx="57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unito"/>
                <a:ea typeface="Nunito"/>
                <a:cs typeface="Nunito"/>
                <a:sym typeface="Nunito"/>
              </a:rPr>
              <a:t>Gradient Boosting Regression-96%</a:t>
            </a:r>
            <a:endParaRPr b="1" sz="1800">
              <a:latin typeface="Nunito"/>
              <a:ea typeface="Nunito"/>
              <a:cs typeface="Nunito"/>
              <a:sym typeface="Nunito"/>
            </a:endParaRPr>
          </a:p>
        </p:txBody>
      </p:sp>
      <p:pic>
        <p:nvPicPr>
          <p:cNvPr id="173" name="Google Shape;173;p30"/>
          <p:cNvPicPr preferRelativeResize="0"/>
          <p:nvPr/>
        </p:nvPicPr>
        <p:blipFill>
          <a:blip r:embed="rId4">
            <a:alphaModFix/>
          </a:blip>
          <a:stretch>
            <a:fillRect/>
          </a:stretch>
        </p:blipFill>
        <p:spPr>
          <a:xfrm>
            <a:off x="152400" y="2634325"/>
            <a:ext cx="6862601" cy="1517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nvSpPr>
        <p:spPr>
          <a:xfrm>
            <a:off x="161125" y="136325"/>
            <a:ext cx="8799600" cy="22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Nunito"/>
                <a:ea typeface="Nunito"/>
                <a:cs typeface="Nunito"/>
                <a:sym typeface="Nunito"/>
              </a:rPr>
              <a:t>Hyperparameter Tuning:</a:t>
            </a:r>
            <a:endParaRPr b="1" sz="1800">
              <a:solidFill>
                <a:schemeClr val="dk1"/>
              </a:solidFill>
              <a:latin typeface="Nunito"/>
              <a:ea typeface="Nunito"/>
              <a:cs typeface="Nunito"/>
              <a:sym typeface="Nunito"/>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The hands down winner from the above models is Gradient Boosting Regressor- giving the highest R squared score than the rest, however let us see if there is still any room of improvement in the score by tuning few of the parameters.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Enlisting the parameters:</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
        <p:nvSpPr>
          <p:cNvPr id="179" name="Google Shape;179;p31"/>
          <p:cNvSpPr txBox="1"/>
          <p:nvPr/>
        </p:nvSpPr>
        <p:spPr>
          <a:xfrm>
            <a:off x="285050" y="3160475"/>
            <a:ext cx="4287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Best parameters chosen:</a:t>
            </a:r>
            <a:endParaRPr b="1" sz="1200">
              <a:solidFill>
                <a:schemeClr val="dk1"/>
              </a:solidFill>
              <a:latin typeface="Nunito"/>
              <a:ea typeface="Nunito"/>
              <a:cs typeface="Nunito"/>
              <a:sym typeface="Nunito"/>
            </a:endParaRPr>
          </a:p>
        </p:txBody>
      </p:sp>
      <p:pic>
        <p:nvPicPr>
          <p:cNvPr id="180" name="Google Shape;180;p31"/>
          <p:cNvPicPr preferRelativeResize="0"/>
          <p:nvPr/>
        </p:nvPicPr>
        <p:blipFill>
          <a:blip r:embed="rId3">
            <a:alphaModFix/>
          </a:blip>
          <a:stretch>
            <a:fillRect/>
          </a:stretch>
        </p:blipFill>
        <p:spPr>
          <a:xfrm>
            <a:off x="152400" y="3682175"/>
            <a:ext cx="6191250" cy="676275"/>
          </a:xfrm>
          <a:prstGeom prst="rect">
            <a:avLst/>
          </a:prstGeom>
          <a:noFill/>
          <a:ln>
            <a:noFill/>
          </a:ln>
        </p:spPr>
      </p:pic>
      <p:pic>
        <p:nvPicPr>
          <p:cNvPr id="181" name="Google Shape;181;p31"/>
          <p:cNvPicPr preferRelativeResize="0"/>
          <p:nvPr/>
        </p:nvPicPr>
        <p:blipFill>
          <a:blip r:embed="rId4">
            <a:alphaModFix/>
          </a:blip>
          <a:stretch>
            <a:fillRect/>
          </a:stretch>
        </p:blipFill>
        <p:spPr>
          <a:xfrm>
            <a:off x="161125" y="1758738"/>
            <a:ext cx="6457950" cy="109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6698"/>
              <a:buFont typeface="Arial"/>
              <a:buNone/>
            </a:pPr>
            <a:r>
              <a:rPr b="1" lang="en" sz="2355">
                <a:latin typeface="Nunito"/>
                <a:ea typeface="Nunito"/>
                <a:cs typeface="Nunito"/>
                <a:sym typeface="Nunito"/>
              </a:rPr>
              <a:t>Acknowledgement:</a:t>
            </a:r>
            <a:endParaRPr sz="3355"/>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Nunito"/>
                <a:ea typeface="Nunito"/>
                <a:cs typeface="Nunito"/>
                <a:sym typeface="Nunito"/>
              </a:rPr>
              <a:t>This project has been completed with the help of training documents and live classes recordings from Data Trained Education. Few help on coding have also been taken from few data science websites like Toward Data Science, Geek for Geeks, Stack Overflow. All data related to the flight price has been taken from www.yatra.com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nvSpPr>
        <p:spPr>
          <a:xfrm>
            <a:off x="210700" y="210700"/>
            <a:ext cx="7770900" cy="82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Checking the score:</a:t>
            </a:r>
            <a:endParaRPr b="1" sz="1200">
              <a:solidFill>
                <a:schemeClr val="dk1"/>
              </a:solidFill>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7" name="Google Shape;187;p32"/>
          <p:cNvPicPr preferRelativeResize="0"/>
          <p:nvPr/>
        </p:nvPicPr>
        <p:blipFill>
          <a:blip r:embed="rId3">
            <a:alphaModFix/>
          </a:blip>
          <a:stretch>
            <a:fillRect/>
          </a:stretch>
        </p:blipFill>
        <p:spPr>
          <a:xfrm>
            <a:off x="152400" y="658150"/>
            <a:ext cx="6448425" cy="1085850"/>
          </a:xfrm>
          <a:prstGeom prst="rect">
            <a:avLst/>
          </a:prstGeom>
          <a:noFill/>
          <a:ln>
            <a:noFill/>
          </a:ln>
        </p:spPr>
      </p:pic>
      <p:sp>
        <p:nvSpPr>
          <p:cNvPr id="188" name="Google Shape;188;p32"/>
          <p:cNvSpPr txBox="1"/>
          <p:nvPr/>
        </p:nvSpPr>
        <p:spPr>
          <a:xfrm>
            <a:off x="272675" y="2069800"/>
            <a:ext cx="83784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It seemed that the score decreased with 92%, lets tweak the parameters further:</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pic>
        <p:nvPicPr>
          <p:cNvPr id="189" name="Google Shape;189;p32"/>
          <p:cNvPicPr preferRelativeResize="0"/>
          <p:nvPr/>
        </p:nvPicPr>
        <p:blipFill>
          <a:blip r:embed="rId4">
            <a:alphaModFix/>
          </a:blip>
          <a:stretch>
            <a:fillRect/>
          </a:stretch>
        </p:blipFill>
        <p:spPr>
          <a:xfrm>
            <a:off x="508150" y="2682400"/>
            <a:ext cx="6505575" cy="1276350"/>
          </a:xfrm>
          <a:prstGeom prst="rect">
            <a:avLst/>
          </a:prstGeom>
          <a:noFill/>
          <a:ln>
            <a:noFill/>
          </a:ln>
        </p:spPr>
      </p:pic>
      <p:sp>
        <p:nvSpPr>
          <p:cNvPr id="190" name="Google Shape;190;p32"/>
          <p:cNvSpPr txBox="1"/>
          <p:nvPr/>
        </p:nvSpPr>
        <p:spPr>
          <a:xfrm>
            <a:off x="210700" y="3958750"/>
            <a:ext cx="83784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Even though tweaking the parameters- score still remained less than 96%.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Therefore based on the scores received, we will stick to the model of Gradient Boosting prior to hypertuning parameters.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800">
              <a:solidFill>
                <a:schemeClr val="dk1"/>
              </a:solidFill>
              <a:latin typeface="Nunito"/>
              <a:ea typeface="Nunito"/>
              <a:cs typeface="Nunito"/>
              <a:sym typeface="Nunito"/>
            </a:endParaRPr>
          </a:p>
          <a:p>
            <a:pPr indent="0" lvl="0" marL="0" rtl="0" algn="ctr">
              <a:spcBef>
                <a:spcPts val="0"/>
              </a:spcBef>
              <a:spcAft>
                <a:spcPts val="0"/>
              </a:spcAft>
              <a:buNone/>
            </a:pPr>
            <a:r>
              <a:t/>
            </a:r>
            <a:endParaRPr b="1" sz="28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2800">
                <a:solidFill>
                  <a:schemeClr val="dk1"/>
                </a:solidFill>
                <a:latin typeface="Nunito"/>
                <a:ea typeface="Nunito"/>
                <a:cs typeface="Nunito"/>
                <a:sym typeface="Nunito"/>
              </a:rPr>
              <a:t>Conclusion</a:t>
            </a:r>
            <a:endParaRPr b="1" sz="2800">
              <a:solidFill>
                <a:schemeClr val="dk1"/>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nvSpPr>
        <p:spPr>
          <a:xfrm>
            <a:off x="210700" y="198300"/>
            <a:ext cx="87501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Gradient Boosting Regressor was found to be the appropriate model for predicting flight price. Gradient boosting is one of the variants of ensemble methods where we create multiple weak models and combine them to get better performance as a whole. Therefore as we achieved and predicted the flight prices of various airlines from Delhi to Mumbai between 30th October and 6th November, the following three conclusions can be predicted.</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AutoNum type="arabicPeriod"/>
            </a:pPr>
            <a:r>
              <a:rPr lang="en">
                <a:solidFill>
                  <a:schemeClr val="dk1"/>
                </a:solidFill>
                <a:latin typeface="Nunito"/>
                <a:ea typeface="Nunito"/>
                <a:cs typeface="Nunito"/>
                <a:sym typeface="Nunito"/>
              </a:rPr>
              <a:t>Last minute purchases will always be expensive ( Prices were maximum on 30th October, there was a little dip on 31st October and 1st November- Price reduced hugely from 2nd November and remained constant till 6th November).</a:t>
            </a:r>
            <a:endParaRPr>
              <a:solidFill>
                <a:schemeClr val="dk1"/>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AutoNum type="arabicPeriod"/>
            </a:pPr>
            <a:r>
              <a:rPr lang="en">
                <a:solidFill>
                  <a:schemeClr val="dk1"/>
                </a:solidFill>
                <a:latin typeface="Nunito"/>
                <a:ea typeface="Nunito"/>
                <a:cs typeface="Nunito"/>
                <a:sym typeface="Nunito"/>
              </a:rPr>
              <a:t>Vistara is more expensive as compared to other airlines from Delhi to Mumbai from 30th October till 6th November.</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AutoNum type="arabicPeriod"/>
            </a:pPr>
            <a:r>
              <a:rPr lang="en">
                <a:solidFill>
                  <a:schemeClr val="dk1"/>
                </a:solidFill>
                <a:latin typeface="Nunito"/>
                <a:ea typeface="Nunito"/>
                <a:cs typeface="Nunito"/>
                <a:sym typeface="Nunito"/>
              </a:rPr>
              <a:t>Indigo has the most availability of flights and has ticket prices cheaper as compared to the rest of the airlines.</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900">
              <a:solidFill>
                <a:schemeClr val="dk1"/>
              </a:solidFill>
              <a:latin typeface="Nunito"/>
              <a:ea typeface="Nunito"/>
              <a:cs typeface="Nunito"/>
              <a:sym typeface="Nunito"/>
            </a:endParaRPr>
          </a:p>
          <a:p>
            <a:pPr indent="0" lvl="0" marL="0" rtl="0" algn="ctr">
              <a:spcBef>
                <a:spcPts val="0"/>
              </a:spcBef>
              <a:spcAft>
                <a:spcPts val="0"/>
              </a:spcAft>
              <a:buNone/>
            </a:pPr>
            <a:r>
              <a:t/>
            </a:r>
            <a:endParaRPr b="1" sz="29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2900">
                <a:solidFill>
                  <a:schemeClr val="dk1"/>
                </a:solidFill>
                <a:latin typeface="Nunito"/>
                <a:ea typeface="Nunito"/>
                <a:cs typeface="Nunito"/>
                <a:sym typeface="Nunito"/>
              </a:rPr>
              <a:t>Thank You!</a:t>
            </a:r>
            <a:endParaRPr b="1" sz="2900">
              <a:solidFill>
                <a:schemeClr val="dk1"/>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2020">
                <a:latin typeface="Nunito"/>
                <a:ea typeface="Nunito"/>
                <a:cs typeface="Nunito"/>
                <a:sym typeface="Nunito"/>
              </a:rPr>
              <a:t>INTRODUCTION </a:t>
            </a:r>
            <a:endParaRPr b="1" sz="2020">
              <a:latin typeface="Nunito"/>
              <a:ea typeface="Nunito"/>
              <a:cs typeface="Nunito"/>
              <a:sym typeface="Nunito"/>
            </a:endParaRPr>
          </a:p>
          <a:p>
            <a:pPr indent="0" lvl="0" marL="0" rtl="0" algn="l">
              <a:spcBef>
                <a:spcPts val="0"/>
              </a:spcBef>
              <a:spcAft>
                <a:spcPts val="0"/>
              </a:spcAft>
              <a:buSzPts val="990"/>
              <a:buNone/>
            </a:pPr>
            <a:r>
              <a:t/>
            </a:r>
            <a:endParaRPr sz="25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1654">
                <a:solidFill>
                  <a:schemeClr val="dk1"/>
                </a:solidFill>
                <a:latin typeface="Nunito"/>
                <a:ea typeface="Nunito"/>
                <a:cs typeface="Nunito"/>
                <a:sym typeface="Nunito"/>
              </a:rPr>
              <a:t>The prices in a flight vary quite unexpectedly and The cheapest available ticket on a given flight gets more and less </a:t>
            </a:r>
            <a:endParaRPr b="1" i="1"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66473"/>
              <a:buFont typeface="Arial"/>
              <a:buNone/>
            </a:pPr>
            <a:r>
              <a:rPr lang="en" sz="1654">
                <a:solidFill>
                  <a:schemeClr val="dk1"/>
                </a:solidFill>
                <a:latin typeface="Nunito"/>
                <a:ea typeface="Nunito"/>
                <a:cs typeface="Nunito"/>
                <a:sym typeface="Nunito"/>
              </a:rPr>
              <a:t>expensive over time. This usually happens as an attempt to maximize revenue based on - a). Time of purchase patterns (making sure last-minute purchases are expensive) b) Keeping the flight as full as they want it (raising prices on a flight which is filling up in order to reduce sales and hold back inventory for those expensive last-minute expensive purchases) </a:t>
            </a:r>
            <a:endParaRPr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66473"/>
              <a:buFont typeface="Arial"/>
              <a:buNone/>
            </a:pPr>
            <a:r>
              <a:t/>
            </a:r>
            <a:endParaRPr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66473"/>
              <a:buFont typeface="Arial"/>
              <a:buNone/>
            </a:pPr>
            <a:r>
              <a:rPr lang="en" sz="1654">
                <a:solidFill>
                  <a:schemeClr val="dk1"/>
                </a:solidFill>
                <a:latin typeface="Nunito"/>
                <a:ea typeface="Nunito"/>
                <a:cs typeface="Nunito"/>
                <a:sym typeface="Nunito"/>
              </a:rPr>
              <a:t>Therefore the main goal of this project is to determine the following:</a:t>
            </a:r>
            <a:endParaRPr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66473"/>
              <a:buFont typeface="Arial"/>
              <a:buNone/>
            </a:pPr>
            <a:r>
              <a:t/>
            </a:r>
            <a:endParaRPr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66473"/>
              <a:buFont typeface="Arial"/>
              <a:buNone/>
            </a:pPr>
            <a:r>
              <a:rPr lang="en" sz="1654">
                <a:solidFill>
                  <a:schemeClr val="dk1"/>
                </a:solidFill>
                <a:latin typeface="Nunito"/>
                <a:ea typeface="Nunito"/>
                <a:cs typeface="Nunito"/>
                <a:sym typeface="Nunito"/>
              </a:rPr>
              <a:t>⦁	To predict the flight price of various airlines</a:t>
            </a:r>
            <a:endParaRPr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66473"/>
              <a:buFont typeface="Arial"/>
              <a:buNone/>
            </a:pPr>
            <a:r>
              <a:rPr lang="en" sz="1654">
                <a:solidFill>
                  <a:schemeClr val="dk1"/>
                </a:solidFill>
                <a:latin typeface="Nunito"/>
                <a:ea typeface="Nunito"/>
                <a:cs typeface="Nunito"/>
                <a:sym typeface="Nunito"/>
              </a:rPr>
              <a:t>⦁	To understand the factors that are responsible for the increase or decrease of a flight price.</a:t>
            </a:r>
            <a:endParaRPr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66473"/>
              <a:buFont typeface="Arial"/>
              <a:buNone/>
            </a:pPr>
            <a:r>
              <a:t/>
            </a:r>
            <a:endParaRPr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66473"/>
              <a:buFont typeface="Arial"/>
              <a:buNone/>
            </a:pPr>
            <a:r>
              <a:rPr b="1" i="1" lang="en" sz="1654">
                <a:solidFill>
                  <a:schemeClr val="dk1"/>
                </a:solidFill>
                <a:latin typeface="Nunito"/>
                <a:ea typeface="Nunito"/>
                <a:cs typeface="Nunito"/>
                <a:sym typeface="Nunito"/>
              </a:rPr>
              <a:t>The following data has been taken from yatra.com. Here the flight price of various airlines that travel from Delhi to Mumbai between 30th October to 6th November has been taken into account. Based on the data available, following conclusions have been made and predicted as to what determines the price of flight and exactly in what pattern does the flight price increase or decrease.</a:t>
            </a:r>
            <a:endParaRPr b="1" i="1"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t/>
            </a:r>
            <a:endParaRPr b="1" i="1" sz="1200">
              <a:solidFill>
                <a:schemeClr val="dk1"/>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700">
              <a:solidFill>
                <a:schemeClr val="dk1"/>
              </a:solidFill>
              <a:latin typeface="Nunito"/>
              <a:ea typeface="Nunito"/>
              <a:cs typeface="Nunito"/>
              <a:sym typeface="Nunito"/>
            </a:endParaRPr>
          </a:p>
          <a:p>
            <a:pPr indent="0" lvl="0" marL="0" rtl="0" algn="ctr">
              <a:spcBef>
                <a:spcPts val="0"/>
              </a:spcBef>
              <a:spcAft>
                <a:spcPts val="0"/>
              </a:spcAft>
              <a:buNone/>
            </a:pPr>
            <a:r>
              <a:t/>
            </a:r>
            <a:endParaRPr b="1" sz="27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2700">
                <a:solidFill>
                  <a:schemeClr val="dk1"/>
                </a:solidFill>
                <a:latin typeface="Nunito"/>
                <a:ea typeface="Nunito"/>
                <a:cs typeface="Nunito"/>
                <a:sym typeface="Nunito"/>
              </a:rPr>
              <a:t>Analytical Problem Framing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800" u="sng">
                <a:latin typeface="Nunito"/>
                <a:ea typeface="Nunito"/>
                <a:cs typeface="Nunito"/>
                <a:sym typeface="Nunito"/>
              </a:rPr>
              <a:t>Web Scraping</a:t>
            </a:r>
            <a:endParaRPr sz="2011"/>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Before importing the necessary libraries for data analysis and prediction, the data has been first scrapped from the website www.yatra.com by using the Selenium method from Web Scraping. The data is saved in CSV which is later on used for analysis:</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p:txBody>
      </p:sp>
      <p:pic>
        <p:nvPicPr>
          <p:cNvPr id="79" name="Google Shape;79;p17"/>
          <p:cNvPicPr preferRelativeResize="0"/>
          <p:nvPr/>
        </p:nvPicPr>
        <p:blipFill>
          <a:blip r:embed="rId3">
            <a:alphaModFix/>
          </a:blip>
          <a:stretch>
            <a:fillRect/>
          </a:stretch>
        </p:blipFill>
        <p:spPr>
          <a:xfrm>
            <a:off x="1635850" y="2152650"/>
            <a:ext cx="6742475" cy="285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61111"/>
              <a:buFont typeface="Arial"/>
              <a:buNone/>
            </a:pPr>
            <a:r>
              <a:rPr b="1" lang="en" sz="1800" u="sng">
                <a:latin typeface="Nunito"/>
                <a:ea typeface="Nunito"/>
                <a:cs typeface="Nunito"/>
                <a:sym typeface="Nunito"/>
              </a:rPr>
              <a:t>Importing Necessary Libraries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125388" y="1071563"/>
            <a:ext cx="6067425" cy="300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61111"/>
              <a:buFont typeface="Arial"/>
              <a:buNone/>
            </a:pPr>
            <a:r>
              <a:rPr b="1" lang="en" sz="1800" u="sng">
                <a:latin typeface="Nunito"/>
                <a:ea typeface="Nunito"/>
                <a:cs typeface="Nunito"/>
                <a:sym typeface="Nunito"/>
              </a:rPr>
              <a:t>Data preprocessing/Data Cleaning:</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Nunito"/>
                <a:ea typeface="Nunito"/>
                <a:cs typeface="Nunito"/>
                <a:sym typeface="Nunito"/>
              </a:rPr>
              <a:t>Loading the dataset</a:t>
            </a:r>
            <a:endParaRPr sz="1400">
              <a:latin typeface="Nunito"/>
              <a:ea typeface="Nunito"/>
              <a:cs typeface="Nunito"/>
              <a:sym typeface="Nunito"/>
            </a:endParaRPr>
          </a:p>
          <a:p>
            <a:pPr indent="0" lvl="0" marL="0" rtl="0" algn="l">
              <a:spcBef>
                <a:spcPts val="1200"/>
              </a:spcBef>
              <a:spcAft>
                <a:spcPts val="1200"/>
              </a:spcAft>
              <a:buNone/>
            </a:pPr>
            <a:r>
              <a:t/>
            </a:r>
            <a:endParaRPr sz="1400">
              <a:latin typeface="Nunito"/>
              <a:ea typeface="Nunito"/>
              <a:cs typeface="Nunito"/>
              <a:sym typeface="Nunito"/>
            </a:endParaRPr>
          </a:p>
        </p:txBody>
      </p:sp>
      <p:pic>
        <p:nvPicPr>
          <p:cNvPr id="93" name="Google Shape;93;p19"/>
          <p:cNvPicPr preferRelativeResize="0"/>
          <p:nvPr/>
        </p:nvPicPr>
        <p:blipFill>
          <a:blip r:embed="rId3">
            <a:alphaModFix/>
          </a:blip>
          <a:stretch>
            <a:fillRect/>
          </a:stretch>
        </p:blipFill>
        <p:spPr>
          <a:xfrm>
            <a:off x="1989288" y="1895250"/>
            <a:ext cx="6181725" cy="291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400">
                <a:latin typeface="Nunito"/>
                <a:ea typeface="Nunito"/>
                <a:cs typeface="Nunito"/>
                <a:sym typeface="Nunito"/>
              </a:rPr>
              <a:t>Going through the columns of the data:</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311700" y="1152475"/>
            <a:ext cx="6267450" cy="136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0" y="0"/>
            <a:ext cx="30000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Checking the null values from the  data:</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p:txBody>
      </p:sp>
      <p:pic>
        <p:nvPicPr>
          <p:cNvPr id="106" name="Google Shape;106;p21"/>
          <p:cNvPicPr preferRelativeResize="0"/>
          <p:nvPr/>
        </p:nvPicPr>
        <p:blipFill>
          <a:blip r:embed="rId3">
            <a:alphaModFix/>
          </a:blip>
          <a:stretch>
            <a:fillRect/>
          </a:stretch>
        </p:blipFill>
        <p:spPr>
          <a:xfrm>
            <a:off x="3288075" y="130875"/>
            <a:ext cx="4848225" cy="1743075"/>
          </a:xfrm>
          <a:prstGeom prst="rect">
            <a:avLst/>
          </a:prstGeom>
          <a:noFill/>
          <a:ln>
            <a:noFill/>
          </a:ln>
        </p:spPr>
      </p:pic>
      <p:sp>
        <p:nvSpPr>
          <p:cNvPr id="107" name="Google Shape;107;p21"/>
          <p:cNvSpPr txBox="1"/>
          <p:nvPr/>
        </p:nvSpPr>
        <p:spPr>
          <a:xfrm>
            <a:off x="0" y="2047675"/>
            <a:ext cx="3000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Dropping the unnecessary column:</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p:txBody>
      </p:sp>
      <p:pic>
        <p:nvPicPr>
          <p:cNvPr id="108" name="Google Shape;108;p21"/>
          <p:cNvPicPr preferRelativeResize="0"/>
          <p:nvPr/>
        </p:nvPicPr>
        <p:blipFill>
          <a:blip r:embed="rId4">
            <a:alphaModFix/>
          </a:blip>
          <a:stretch>
            <a:fillRect/>
          </a:stretch>
        </p:blipFill>
        <p:spPr>
          <a:xfrm>
            <a:off x="3152400" y="2026350"/>
            <a:ext cx="5673181" cy="296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