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6" r:id="rId8"/>
    <p:sldId id="283" r:id="rId9"/>
    <p:sldId id="284" r:id="rId10"/>
    <p:sldId id="272" r:id="rId11"/>
    <p:sldId id="273"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A53F-1BE3-4FFB-9D8F-05954CB7B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256A4C-F9E9-43DB-A847-7F5D30EFD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5E7E3A-6D9D-4AFE-B499-F3158867AAFC}"/>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5" name="Footer Placeholder 4">
            <a:extLst>
              <a:ext uri="{FF2B5EF4-FFF2-40B4-BE49-F238E27FC236}">
                <a16:creationId xmlns:a16="http://schemas.microsoft.com/office/drawing/2014/main" id="{1192FC45-1998-4090-A94E-ACC409AAB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C87B0-A441-4030-9FAF-26E1F4215E91}"/>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32737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BC1B-83E2-4893-9EA3-76CEF8ED77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6B2FC-C514-4CA0-B641-0F704DCDA5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4D9FC-3E16-467F-A6B1-58552A056359}"/>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5" name="Footer Placeholder 4">
            <a:extLst>
              <a:ext uri="{FF2B5EF4-FFF2-40B4-BE49-F238E27FC236}">
                <a16:creationId xmlns:a16="http://schemas.microsoft.com/office/drawing/2014/main" id="{D8E5AF09-427E-4498-8D9F-4EC8CF1DB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14281-E38F-4560-BAC6-436BBE27CF84}"/>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92193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73A4D-C5EF-48D9-B99E-6480DAA109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FD678-ED35-45DF-B544-91320B3A68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055D1-716F-4650-A547-C2207A226AA4}"/>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5" name="Footer Placeholder 4">
            <a:extLst>
              <a:ext uri="{FF2B5EF4-FFF2-40B4-BE49-F238E27FC236}">
                <a16:creationId xmlns:a16="http://schemas.microsoft.com/office/drawing/2014/main" id="{1DAE7EE8-FED6-4977-BBA4-E06E5CE24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89090-1655-4434-AA7C-4B0F2C8D9609}"/>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70212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CCC8-BE4A-4121-8951-B034EC6EEC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DFF34-2896-4F7F-825F-E260B55E4A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20C64-445F-4A4C-9153-F16319BB3B58}"/>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5" name="Footer Placeholder 4">
            <a:extLst>
              <a:ext uri="{FF2B5EF4-FFF2-40B4-BE49-F238E27FC236}">
                <a16:creationId xmlns:a16="http://schemas.microsoft.com/office/drawing/2014/main" id="{06881B7D-48BC-4A82-BE72-B6746D799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08281-6735-4D14-A10F-69897B32936C}"/>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367297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9253-FCD7-4B68-9B3D-034AD345B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EA336A-F9C8-42BB-8033-115A31019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9B2FA-F6ED-409D-8332-CF9842B24367}"/>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5" name="Footer Placeholder 4">
            <a:extLst>
              <a:ext uri="{FF2B5EF4-FFF2-40B4-BE49-F238E27FC236}">
                <a16:creationId xmlns:a16="http://schemas.microsoft.com/office/drawing/2014/main" id="{D1554AD6-9D09-412E-B8D5-279B51FD0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A89DD-9BC6-489D-9843-2EE9969FE780}"/>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48713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26BB-CFA4-4E2B-96F7-5F1B498D2F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B6AB3-DEEE-4B85-814A-59AEE5555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92EC72-8163-482F-8251-247D372959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A6CDF5-6EC7-4694-9538-603E0DA1F910}"/>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6" name="Footer Placeholder 5">
            <a:extLst>
              <a:ext uri="{FF2B5EF4-FFF2-40B4-BE49-F238E27FC236}">
                <a16:creationId xmlns:a16="http://schemas.microsoft.com/office/drawing/2014/main" id="{67922179-3A06-4CEB-B47E-846A8ADF97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D1FFD-186F-4D59-8F3C-2896FB5E9A06}"/>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62413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3EA-4B01-4FF8-A009-7BD424EBDC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F57A1-DF02-4AE5-83EE-E4972621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CFB2AA-3C25-4FBA-9C5E-F2C366931C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7BFBB2-3FF0-420D-86F2-AEE175EB4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4D3E1A-4E1C-4672-99CC-A9EF6CD4D8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80E07D-E8DA-4B34-8D00-F5E882C91CBF}"/>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8" name="Footer Placeholder 7">
            <a:extLst>
              <a:ext uri="{FF2B5EF4-FFF2-40B4-BE49-F238E27FC236}">
                <a16:creationId xmlns:a16="http://schemas.microsoft.com/office/drawing/2014/main" id="{805BF1DC-3CF1-4961-9474-D385DB649F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E504FD-6396-49AB-A2A5-3A1A907DCD19}"/>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00162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B354-36E3-418A-8DD5-C9B206F9C0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09E0BE-4F94-46DE-8FA8-C91E98F1A8D6}"/>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4" name="Footer Placeholder 3">
            <a:extLst>
              <a:ext uri="{FF2B5EF4-FFF2-40B4-BE49-F238E27FC236}">
                <a16:creationId xmlns:a16="http://schemas.microsoft.com/office/drawing/2014/main" id="{6250B917-27DF-4200-84FC-0EC8CF9B5E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22B5D7-A196-428C-8449-C98706E513E8}"/>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52958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F800D-C0EF-49C3-85C7-B71146604AE7}"/>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3" name="Footer Placeholder 2">
            <a:extLst>
              <a:ext uri="{FF2B5EF4-FFF2-40B4-BE49-F238E27FC236}">
                <a16:creationId xmlns:a16="http://schemas.microsoft.com/office/drawing/2014/main" id="{0F0E2B24-76D3-4C49-B63B-E778968E9A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74FBF8-9899-48F5-B66B-6E19D6538DE8}"/>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348117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627F-852D-4135-B334-410AE65B9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D80594-9908-4362-A8B6-B0A2EDE5E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FF8394-4703-46B7-84BC-53AD511FD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2F6B26-9C2A-4523-937E-A7714B275287}"/>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6" name="Footer Placeholder 5">
            <a:extLst>
              <a:ext uri="{FF2B5EF4-FFF2-40B4-BE49-F238E27FC236}">
                <a16:creationId xmlns:a16="http://schemas.microsoft.com/office/drawing/2014/main" id="{DAD67819-0C8B-423C-A82F-D1935335B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93C32-E767-4398-89E0-A0AA415A08A3}"/>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07975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7BB6-1ED3-4807-B5E7-3C62E210B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EDD622-055B-4F73-864F-E03947C1C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7D63F2-2BEB-42A0-BD3F-72A042883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543709-AD72-4CEC-BC69-B9E267137823}"/>
              </a:ext>
            </a:extLst>
          </p:cNvPr>
          <p:cNvSpPr>
            <a:spLocks noGrp="1"/>
          </p:cNvSpPr>
          <p:nvPr>
            <p:ph type="dt" sz="half" idx="10"/>
          </p:nvPr>
        </p:nvSpPr>
        <p:spPr/>
        <p:txBody>
          <a:bodyPr/>
          <a:lstStyle/>
          <a:p>
            <a:fld id="{82B48E4D-5FB6-46DF-ABE7-53EF3FB1FD40}" type="datetimeFigureOut">
              <a:rPr lang="en-IN" smtClean="0"/>
              <a:t>07-10-2022</a:t>
            </a:fld>
            <a:endParaRPr lang="en-IN"/>
          </a:p>
        </p:txBody>
      </p:sp>
      <p:sp>
        <p:nvSpPr>
          <p:cNvPr id="6" name="Footer Placeholder 5">
            <a:extLst>
              <a:ext uri="{FF2B5EF4-FFF2-40B4-BE49-F238E27FC236}">
                <a16:creationId xmlns:a16="http://schemas.microsoft.com/office/drawing/2014/main" id="{8AB77703-5DCD-4C5D-BCD5-53F5754C6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D50A0-24E0-402C-BCEA-8096D4B185D0}"/>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4202246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472FD-92C3-4166-B1C7-1CB3B668F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BCD653-801B-438C-B376-E08CF7FB5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517B0-2098-4B7B-A176-1CB6C4C5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48E4D-5FB6-46DF-ABE7-53EF3FB1FD40}" type="datetimeFigureOut">
              <a:rPr lang="en-IN" smtClean="0"/>
              <a:t>07-10-2022</a:t>
            </a:fld>
            <a:endParaRPr lang="en-IN"/>
          </a:p>
        </p:txBody>
      </p:sp>
      <p:sp>
        <p:nvSpPr>
          <p:cNvPr id="5" name="Footer Placeholder 4">
            <a:extLst>
              <a:ext uri="{FF2B5EF4-FFF2-40B4-BE49-F238E27FC236}">
                <a16:creationId xmlns:a16="http://schemas.microsoft.com/office/drawing/2014/main" id="{80C8C2C2-62C4-455B-9606-1EF108EE7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098606-4475-4C76-9E4F-B554B5B8F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977B2-6380-467A-9C47-CAFCD0A9FF45}" type="slidenum">
              <a:rPr lang="en-IN" smtClean="0"/>
              <a:t>‹#›</a:t>
            </a:fld>
            <a:endParaRPr lang="en-IN"/>
          </a:p>
        </p:txBody>
      </p:sp>
    </p:spTree>
    <p:extLst>
      <p:ext uri="{BB962C8B-B14F-4D97-AF65-F5344CB8AC3E}">
        <p14:creationId xmlns:p14="http://schemas.microsoft.com/office/powerpoint/2010/main" val="705835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5693-111B-43F4-BCCE-BEDE5FE9E83D}"/>
              </a:ext>
            </a:extLst>
          </p:cNvPr>
          <p:cNvSpPr>
            <a:spLocks noGrp="1"/>
          </p:cNvSpPr>
          <p:nvPr>
            <p:ph type="ctrTitle"/>
          </p:nvPr>
        </p:nvSpPr>
        <p:spPr>
          <a:xfrm>
            <a:off x="1524000" y="1600199"/>
            <a:ext cx="9011478" cy="2905540"/>
          </a:xfrm>
        </p:spPr>
        <p:txBody>
          <a:bodyPr>
            <a:noAutofit/>
          </a:bodyPr>
          <a:lstStyle/>
          <a:p>
            <a:br>
              <a:rPr lang="en-IN" sz="3200" b="1" dirty="0">
                <a:latin typeface="+mn-lt"/>
              </a:rPr>
            </a:br>
            <a:br>
              <a:rPr lang="en-IN" sz="3200" b="1" dirty="0">
                <a:latin typeface="+mn-lt"/>
              </a:rPr>
            </a:br>
            <a:r>
              <a:rPr lang="en-IN" sz="4400" b="1" dirty="0">
                <a:latin typeface="+mn-lt"/>
              </a:rPr>
              <a:t>NAME OF THE PROJECT </a:t>
            </a:r>
            <a:br>
              <a:rPr lang="en-IN" sz="4400" b="1" dirty="0">
                <a:latin typeface="+mn-lt"/>
              </a:rPr>
            </a:br>
            <a:r>
              <a:rPr lang="en-IN" sz="4800" b="1" dirty="0">
                <a:latin typeface="+mn-lt"/>
              </a:rPr>
              <a:t>Malignant Comment Classifier</a:t>
            </a:r>
            <a:br>
              <a:rPr lang="en-IN" dirty="0">
                <a:latin typeface="+mn-lt"/>
              </a:rPr>
            </a:br>
            <a:br>
              <a:rPr lang="en-IN" sz="3200" dirty="0">
                <a:latin typeface="+mn-lt"/>
              </a:rPr>
            </a:br>
            <a:br>
              <a:rPr lang="en-IN" sz="3200" dirty="0">
                <a:latin typeface="+mn-lt"/>
              </a:rPr>
            </a:br>
            <a:endParaRPr lang="en-IN" sz="3200" dirty="0">
              <a:latin typeface="+mn-lt"/>
            </a:endParaRPr>
          </a:p>
        </p:txBody>
      </p:sp>
      <p:sp>
        <p:nvSpPr>
          <p:cNvPr id="3" name="Subtitle 2">
            <a:extLst>
              <a:ext uri="{FF2B5EF4-FFF2-40B4-BE49-F238E27FC236}">
                <a16:creationId xmlns:a16="http://schemas.microsoft.com/office/drawing/2014/main" id="{A4286301-6B48-4193-A205-FAF337BF54F3}"/>
              </a:ext>
            </a:extLst>
          </p:cNvPr>
          <p:cNvSpPr>
            <a:spLocks noGrp="1"/>
          </p:cNvSpPr>
          <p:nvPr>
            <p:ph type="subTitle" idx="1"/>
          </p:nvPr>
        </p:nvSpPr>
        <p:spPr/>
        <p:txBody>
          <a:bodyPr/>
          <a:lstStyle/>
          <a:p>
            <a:r>
              <a:rPr lang="en-IN" b="1" dirty="0"/>
              <a:t>Submitted by:</a:t>
            </a:r>
            <a:endParaRPr lang="en-IN" dirty="0"/>
          </a:p>
          <a:p>
            <a:r>
              <a:rPr lang="en-IN" dirty="0"/>
              <a:t>Arshi Maitra</a:t>
            </a:r>
          </a:p>
          <a:p>
            <a:endParaRPr lang="en-IN" dirty="0"/>
          </a:p>
        </p:txBody>
      </p:sp>
    </p:spTree>
    <p:extLst>
      <p:ext uri="{BB962C8B-B14F-4D97-AF65-F5344CB8AC3E}">
        <p14:creationId xmlns:p14="http://schemas.microsoft.com/office/powerpoint/2010/main" val="105564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85EB-6777-420B-8107-B39D50E3AA8B}"/>
              </a:ext>
            </a:extLst>
          </p:cNvPr>
          <p:cNvSpPr>
            <a:spLocks noGrp="1"/>
          </p:cNvSpPr>
          <p:nvPr>
            <p:ph type="title"/>
          </p:nvPr>
        </p:nvSpPr>
        <p:spPr/>
        <p:txBody>
          <a:bodyPr>
            <a:noAutofit/>
          </a:bodyPr>
          <a:lstStyle/>
          <a:p>
            <a:br>
              <a:rPr lang="en-IN" sz="3200" b="1" dirty="0"/>
            </a:br>
            <a:br>
              <a:rPr lang="en-IN" sz="3200" b="1" dirty="0"/>
            </a:br>
            <a:br>
              <a:rPr lang="en-IN" sz="3200" b="1" dirty="0"/>
            </a:br>
            <a:br>
              <a:rPr lang="en-IN" sz="3200" b="1" dirty="0"/>
            </a:br>
            <a:r>
              <a:rPr lang="en-IN" sz="3200" b="1" dirty="0"/>
              <a:t>Model/s Development and Evaluation </a:t>
            </a:r>
            <a:br>
              <a:rPr lang="en-IN" sz="3200" dirty="0"/>
            </a:br>
            <a:r>
              <a:rPr lang="en-IN" sz="3200" b="1" dirty="0"/>
              <a:t> </a:t>
            </a:r>
            <a:br>
              <a:rPr lang="en-IN" sz="3200" dirty="0"/>
            </a:br>
            <a:endParaRPr lang="en-IN" sz="3200" dirty="0"/>
          </a:p>
        </p:txBody>
      </p:sp>
      <p:sp>
        <p:nvSpPr>
          <p:cNvPr id="3" name="Content Placeholder 2">
            <a:extLst>
              <a:ext uri="{FF2B5EF4-FFF2-40B4-BE49-F238E27FC236}">
                <a16:creationId xmlns:a16="http://schemas.microsoft.com/office/drawing/2014/main" id="{115B0B98-619B-4B85-AD50-55AD93268263}"/>
              </a:ext>
            </a:extLst>
          </p:cNvPr>
          <p:cNvSpPr>
            <a:spLocks noGrp="1"/>
          </p:cNvSpPr>
          <p:nvPr>
            <p:ph idx="1"/>
          </p:nvPr>
        </p:nvSpPr>
        <p:spPr/>
        <p:txBody>
          <a:bodyPr/>
          <a:lstStyle/>
          <a:p>
            <a:pPr marL="0" indent="0">
              <a:buNone/>
            </a:pPr>
            <a:endParaRPr lang="en-IN" b="1" dirty="0"/>
          </a:p>
          <a:p>
            <a:pPr marL="0" indent="0">
              <a:buNone/>
            </a:pPr>
            <a:r>
              <a:rPr lang="en-IN" b="1" dirty="0"/>
              <a:t>(Logistic Regression, Decision Tree Classifier, Random Forest Classifier and Gradient Boosting Classifier)</a:t>
            </a:r>
            <a:endParaRPr lang="en-IN" dirty="0"/>
          </a:p>
          <a:p>
            <a:pPr marL="0" indent="0">
              <a:buNone/>
            </a:pPr>
            <a:endParaRPr lang="en-IN" dirty="0"/>
          </a:p>
        </p:txBody>
      </p:sp>
    </p:spTree>
    <p:extLst>
      <p:ext uri="{BB962C8B-B14F-4D97-AF65-F5344CB8AC3E}">
        <p14:creationId xmlns:p14="http://schemas.microsoft.com/office/powerpoint/2010/main" val="271066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3988-A2CF-4C3F-8978-B3853AB3E6B9}"/>
              </a:ext>
            </a:extLst>
          </p:cNvPr>
          <p:cNvSpPr>
            <a:spLocks noGrp="1"/>
          </p:cNvSpPr>
          <p:nvPr>
            <p:ph type="title"/>
          </p:nvPr>
        </p:nvSpPr>
        <p:spPr/>
        <p:txBody>
          <a:bodyPr/>
          <a:lstStyle/>
          <a:p>
            <a:r>
              <a:rPr lang="en-IN" sz="1400" b="1" dirty="0"/>
              <a:t>Multinomial NB</a:t>
            </a:r>
            <a:endParaRPr lang="en-IN" dirty="0"/>
          </a:p>
        </p:txBody>
      </p:sp>
      <p:pic>
        <p:nvPicPr>
          <p:cNvPr id="3" name="Picture 2">
            <a:extLst>
              <a:ext uri="{FF2B5EF4-FFF2-40B4-BE49-F238E27FC236}">
                <a16:creationId xmlns:a16="http://schemas.microsoft.com/office/drawing/2014/main" id="{A28A59C1-ED35-428E-AD2F-C885DF3236F3}"/>
              </a:ext>
            </a:extLst>
          </p:cNvPr>
          <p:cNvPicPr>
            <a:picLocks noChangeAspect="1"/>
          </p:cNvPicPr>
          <p:nvPr/>
        </p:nvPicPr>
        <p:blipFill>
          <a:blip r:embed="rId2"/>
          <a:stretch>
            <a:fillRect/>
          </a:stretch>
        </p:blipFill>
        <p:spPr>
          <a:xfrm>
            <a:off x="2904099" y="2250536"/>
            <a:ext cx="7027692" cy="2701291"/>
          </a:xfrm>
          <a:prstGeom prst="rect">
            <a:avLst/>
          </a:prstGeom>
          <a:ln>
            <a:solidFill>
              <a:schemeClr val="tx1"/>
            </a:solidFill>
          </a:ln>
        </p:spPr>
      </p:pic>
    </p:spTree>
    <p:extLst>
      <p:ext uri="{BB962C8B-B14F-4D97-AF65-F5344CB8AC3E}">
        <p14:creationId xmlns:p14="http://schemas.microsoft.com/office/powerpoint/2010/main" val="367764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2250-221E-4A1C-8807-1AFA8E619751}"/>
              </a:ext>
            </a:extLst>
          </p:cNvPr>
          <p:cNvSpPr>
            <a:spLocks noGrp="1"/>
          </p:cNvSpPr>
          <p:nvPr>
            <p:ph type="title"/>
          </p:nvPr>
        </p:nvSpPr>
        <p:spPr>
          <a:xfrm>
            <a:off x="838200" y="556591"/>
            <a:ext cx="10515600" cy="622852"/>
          </a:xfrm>
        </p:spPr>
        <p:txBody>
          <a:bodyPr>
            <a:normAutofit fontScale="90000"/>
          </a:bodyPr>
          <a:lstStyle/>
          <a:p>
            <a:r>
              <a:rPr lang="en-IN" b="1" i="1" dirty="0"/>
              <a:t>As none of the models are overfitted, and based on the r squared score and cross validation scores, </a:t>
            </a:r>
            <a:br>
              <a:rPr lang="en-IN" b="1" i="1" dirty="0"/>
            </a:br>
            <a:br>
              <a:rPr lang="en-IN" b="1" i="1" dirty="0"/>
            </a:br>
            <a:br>
              <a:rPr lang="en-IN" b="1" i="1" dirty="0"/>
            </a:br>
            <a:br>
              <a:rPr lang="en-IN" b="1" i="1" dirty="0"/>
            </a:br>
            <a:br>
              <a:rPr lang="en-IN" b="1" i="1" dirty="0"/>
            </a:br>
            <a:r>
              <a:rPr lang="en-IN" b="1" i="1" dirty="0"/>
              <a:t>Saving the model</a:t>
            </a:r>
            <a:br>
              <a:rPr lang="en-IN" b="1" i="1" dirty="0"/>
            </a:br>
            <a:br>
              <a:rPr lang="en-IN" b="1" i="1" dirty="0"/>
            </a:br>
            <a:br>
              <a:rPr lang="en-IN" sz="2700" b="1" i="1" dirty="0"/>
            </a:br>
            <a:br>
              <a:rPr lang="en-IN" sz="2700" b="1" i="1" dirty="0"/>
            </a:br>
            <a:r>
              <a:rPr lang="en-IN" sz="2700" b="1" i="1" dirty="0"/>
              <a:t> </a:t>
            </a:r>
            <a:br>
              <a:rPr lang="en-IN" sz="2700" b="1" i="1" dirty="0"/>
            </a:br>
            <a:r>
              <a:rPr lang="en-IN" sz="2700" b="1" i="1" dirty="0"/>
              <a:t> </a:t>
            </a:r>
            <a:br>
              <a:rPr lang="en-IN" sz="2700" b="1" i="1" dirty="0"/>
            </a:br>
            <a:endParaRPr lang="en-IN" sz="2700" b="1" i="1" dirty="0"/>
          </a:p>
        </p:txBody>
      </p:sp>
      <p:pic>
        <p:nvPicPr>
          <p:cNvPr id="3" name="Picture 2">
            <a:extLst>
              <a:ext uri="{FF2B5EF4-FFF2-40B4-BE49-F238E27FC236}">
                <a16:creationId xmlns:a16="http://schemas.microsoft.com/office/drawing/2014/main" id="{2FE24818-D956-4360-97FA-8E81F7F408B5}"/>
              </a:ext>
            </a:extLst>
          </p:cNvPr>
          <p:cNvPicPr>
            <a:picLocks noChangeAspect="1"/>
          </p:cNvPicPr>
          <p:nvPr/>
        </p:nvPicPr>
        <p:blipFill>
          <a:blip r:embed="rId2"/>
          <a:stretch>
            <a:fillRect/>
          </a:stretch>
        </p:blipFill>
        <p:spPr>
          <a:xfrm>
            <a:off x="3109912" y="1905000"/>
            <a:ext cx="5972175" cy="3048000"/>
          </a:xfrm>
          <a:prstGeom prst="rect">
            <a:avLst/>
          </a:prstGeom>
        </p:spPr>
      </p:pic>
    </p:spTree>
    <p:extLst>
      <p:ext uri="{BB962C8B-B14F-4D97-AF65-F5344CB8AC3E}">
        <p14:creationId xmlns:p14="http://schemas.microsoft.com/office/powerpoint/2010/main" val="257380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88C2-DE01-4177-9D20-BC71E9F423CF}"/>
              </a:ext>
            </a:extLst>
          </p:cNvPr>
          <p:cNvSpPr>
            <a:spLocks noGrp="1"/>
          </p:cNvSpPr>
          <p:nvPr>
            <p:ph type="title"/>
          </p:nvPr>
        </p:nvSpPr>
        <p:spPr/>
        <p:txBody>
          <a:bodyPr/>
          <a:lstStyle/>
          <a:p>
            <a:r>
              <a:rPr lang="en-IN" dirty="0"/>
              <a:t>Acknowledgement:</a:t>
            </a:r>
            <a:br>
              <a:rPr lang="en-IN" dirty="0"/>
            </a:br>
            <a:endParaRPr lang="en-IN" dirty="0"/>
          </a:p>
        </p:txBody>
      </p:sp>
      <p:sp>
        <p:nvSpPr>
          <p:cNvPr id="3" name="Content Placeholder 2">
            <a:extLst>
              <a:ext uri="{FF2B5EF4-FFF2-40B4-BE49-F238E27FC236}">
                <a16:creationId xmlns:a16="http://schemas.microsoft.com/office/drawing/2014/main" id="{09590362-3324-4F2E-A87F-ACBE5CD0D967}"/>
              </a:ext>
            </a:extLst>
          </p:cNvPr>
          <p:cNvSpPr>
            <a:spLocks noGrp="1"/>
          </p:cNvSpPr>
          <p:nvPr>
            <p:ph idx="1"/>
          </p:nvPr>
        </p:nvSpPr>
        <p:spPr/>
        <p:txBody>
          <a:bodyPr/>
          <a:lstStyle/>
          <a:p>
            <a:pPr marL="0" indent="0">
              <a:buNone/>
            </a:pPr>
            <a:r>
              <a:rPr lang="en-IN" dirty="0"/>
              <a:t>This project has been completed with the help of training documents and live classes recordings from Data Trained Education. Few helps on coding have also been taken from few data science websites like Toward Data Science, Geek for Geeks, Stack Overflow</a:t>
            </a:r>
          </a:p>
        </p:txBody>
      </p:sp>
    </p:spTree>
    <p:extLst>
      <p:ext uri="{BB962C8B-B14F-4D97-AF65-F5344CB8AC3E}">
        <p14:creationId xmlns:p14="http://schemas.microsoft.com/office/powerpoint/2010/main" val="267687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1F66-813D-47D5-96A5-AB4873B37DB8}"/>
              </a:ext>
            </a:extLst>
          </p:cNvPr>
          <p:cNvSpPr>
            <a:spLocks noGrp="1"/>
          </p:cNvSpPr>
          <p:nvPr>
            <p:ph type="title"/>
          </p:nvPr>
        </p:nvSpPr>
        <p:spPr/>
        <p:txBody>
          <a:bodyPr/>
          <a:lstStyle/>
          <a:p>
            <a:r>
              <a:rPr lang="en-IN" b="1" dirty="0"/>
              <a:t>INTRODUCTION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E0CCB058-2206-4AF1-99D9-C9F9DF29B973}"/>
              </a:ext>
            </a:extLst>
          </p:cNvPr>
          <p:cNvSpPr>
            <a:spLocks noGrp="1"/>
          </p:cNvSpPr>
          <p:nvPr>
            <p:ph idx="1"/>
          </p:nvPr>
        </p:nvSpPr>
        <p:spPr/>
        <p:txBody>
          <a:bodyPr>
            <a:normAutofit fontScale="62500" lnSpcReduction="20000"/>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br>
              <a:rPr lang="en-IN" dirty="0"/>
            </a:br>
            <a:r>
              <a:rPr lang="en-IN" dirty="0"/>
              <a:t>Online hate, described as abusive language, aggression, cyberbullying, hatefulness and many others has been identified as a major threat on online social media platforms. Social media platforms are the most prominent grounds for such toxic </a:t>
            </a:r>
            <a:r>
              <a:rPr lang="en-IN" dirty="0" err="1"/>
              <a:t>behavior</a:t>
            </a:r>
            <a:r>
              <a:rPr lang="en-IN" dirty="0"/>
              <a:t>.</a:t>
            </a:r>
            <a:br>
              <a:rPr lang="en-IN" dirty="0"/>
            </a:br>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br>
              <a:rPr lang="en-IN" dirty="0"/>
            </a:br>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 offensive, but “u are an idiot” is clearly offensive.</a:t>
            </a:r>
            <a:br>
              <a:rPr lang="en-IN" dirty="0"/>
            </a:br>
            <a:r>
              <a:rPr lang="en-IN" dirty="0"/>
              <a:t>Our goal is to build a prototype of online hate and abuse comment classifier which can used to classify hate and offensive comments so that it can be controlled and restricted from spreading hatred and cyberbullying.</a:t>
            </a:r>
          </a:p>
          <a:p>
            <a:br>
              <a:rPr lang="en-IN" dirty="0"/>
            </a:br>
            <a:endParaRPr lang="en-IN" dirty="0"/>
          </a:p>
        </p:txBody>
      </p:sp>
    </p:spTree>
    <p:extLst>
      <p:ext uri="{BB962C8B-B14F-4D97-AF65-F5344CB8AC3E}">
        <p14:creationId xmlns:p14="http://schemas.microsoft.com/office/powerpoint/2010/main" val="194159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E6CC-EF06-425C-B442-15DD45064FBA}"/>
              </a:ext>
            </a:extLst>
          </p:cNvPr>
          <p:cNvSpPr>
            <a:spLocks noGrp="1"/>
          </p:cNvSpPr>
          <p:nvPr>
            <p:ph type="title"/>
          </p:nvPr>
        </p:nvSpPr>
        <p:spPr/>
        <p:txBody>
          <a:bodyPr>
            <a:normAutofit/>
          </a:bodyPr>
          <a:lstStyle/>
          <a:p>
            <a:r>
              <a:rPr lang="en-IN" sz="2800" b="1" dirty="0"/>
              <a:t>Analytical Problem Framing</a:t>
            </a:r>
            <a:br>
              <a:rPr lang="en-IN" sz="2800" dirty="0"/>
            </a:br>
            <a:endParaRPr lang="en-IN" sz="2800" dirty="0"/>
          </a:p>
        </p:txBody>
      </p:sp>
      <p:sp>
        <p:nvSpPr>
          <p:cNvPr id="3" name="Content Placeholder 2">
            <a:extLst>
              <a:ext uri="{FF2B5EF4-FFF2-40B4-BE49-F238E27FC236}">
                <a16:creationId xmlns:a16="http://schemas.microsoft.com/office/drawing/2014/main" id="{56F563A1-9624-481A-90F2-0CCA0BE9EB91}"/>
              </a:ext>
            </a:extLst>
          </p:cNvPr>
          <p:cNvSpPr>
            <a:spLocks noGrp="1"/>
          </p:cNvSpPr>
          <p:nvPr>
            <p:ph idx="1"/>
          </p:nvPr>
        </p:nvSpPr>
        <p:spPr>
          <a:xfrm>
            <a:off x="838200" y="1253330"/>
            <a:ext cx="10515600" cy="5492027"/>
          </a:xfrm>
        </p:spPr>
        <p:txBody>
          <a:bodyPr>
            <a:normAutofit/>
          </a:bodyPr>
          <a:lstStyle/>
          <a:p>
            <a:pPr marL="0" indent="0">
              <a:buNone/>
            </a:pPr>
            <a:endParaRPr lang="en-IN" sz="1400" b="1" dirty="0"/>
          </a:p>
          <a:p>
            <a:pPr marL="0" indent="0" algn="ctr">
              <a:buNone/>
            </a:pPr>
            <a:r>
              <a:rPr lang="en-IN" sz="1400" b="1" dirty="0"/>
              <a:t>Importing Libraries</a:t>
            </a:r>
            <a:endParaRPr lang="en-IN" sz="1400"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b="1" dirty="0"/>
          </a:p>
          <a:p>
            <a:endParaRPr lang="en-IN" b="1" dirty="0"/>
          </a:p>
          <a:p>
            <a:pPr marL="0" indent="0">
              <a:buNone/>
            </a:pPr>
            <a:endParaRPr lang="en-IN" sz="1400" b="1" dirty="0"/>
          </a:p>
          <a:p>
            <a:endParaRPr lang="en-IN" b="1" dirty="0"/>
          </a:p>
          <a:p>
            <a:endParaRPr lang="en-IN" b="1" dirty="0"/>
          </a:p>
          <a:p>
            <a:endParaRPr lang="en-IN" dirty="0"/>
          </a:p>
        </p:txBody>
      </p:sp>
      <p:pic>
        <p:nvPicPr>
          <p:cNvPr id="6" name="Picture 5">
            <a:extLst>
              <a:ext uri="{FF2B5EF4-FFF2-40B4-BE49-F238E27FC236}">
                <a16:creationId xmlns:a16="http://schemas.microsoft.com/office/drawing/2014/main" id="{1275F7D4-0431-4B78-8176-F74E463B8B56}"/>
              </a:ext>
            </a:extLst>
          </p:cNvPr>
          <p:cNvPicPr>
            <a:picLocks noChangeAspect="1"/>
          </p:cNvPicPr>
          <p:nvPr/>
        </p:nvPicPr>
        <p:blipFill>
          <a:blip r:embed="rId2"/>
          <a:stretch>
            <a:fillRect/>
          </a:stretch>
        </p:blipFill>
        <p:spPr>
          <a:xfrm>
            <a:off x="1017724" y="2713072"/>
            <a:ext cx="5924550" cy="3009900"/>
          </a:xfrm>
          <a:prstGeom prst="rect">
            <a:avLst/>
          </a:prstGeom>
        </p:spPr>
      </p:pic>
    </p:spTree>
    <p:extLst>
      <p:ext uri="{BB962C8B-B14F-4D97-AF65-F5344CB8AC3E}">
        <p14:creationId xmlns:p14="http://schemas.microsoft.com/office/powerpoint/2010/main" val="215106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9FF-6A3C-44FF-A5E4-17F1AFD55FB5}"/>
              </a:ext>
            </a:extLst>
          </p:cNvPr>
          <p:cNvSpPr>
            <a:spLocks noGrp="1"/>
          </p:cNvSpPr>
          <p:nvPr>
            <p:ph type="title"/>
          </p:nvPr>
        </p:nvSpPr>
        <p:spPr/>
        <p:txBody>
          <a:bodyPr>
            <a:noAutofit/>
          </a:bodyPr>
          <a:lstStyle/>
          <a:p>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br>
            <a:r>
              <a:rPr lang="en-IN" sz="1400" b="1" dirty="0"/>
              <a:t>Loading the dataset:</a:t>
            </a: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r>
              <a:rPr lang="en-IN" sz="1400" b="1" dirty="0">
                <a:latin typeface="+mn-lt"/>
              </a:rPr>
              <a:t>Checking the null values from Train and Test data:</a:t>
            </a:r>
            <a:br>
              <a:rPr lang="en-IN" sz="1400" b="1" dirty="0">
                <a:latin typeface="+mn-lt"/>
              </a:rPr>
            </a:br>
            <a:br>
              <a:rPr lang="en-IN" sz="1400" b="1" dirty="0">
                <a:latin typeface="+mn-lt"/>
              </a:rPr>
            </a:br>
            <a:br>
              <a:rPr lang="en-IN" sz="1400" b="1" dirty="0">
                <a:latin typeface="+mn-lt"/>
              </a:rPr>
            </a:br>
            <a:br>
              <a:rPr lang="en-IN" sz="1400" dirty="0">
                <a:latin typeface="+mn-lt"/>
              </a:rPr>
            </a:br>
            <a:endParaRPr lang="en-IN" sz="1400" dirty="0">
              <a:latin typeface="+mn-lt"/>
            </a:endParaRPr>
          </a:p>
        </p:txBody>
      </p:sp>
      <p:sp>
        <p:nvSpPr>
          <p:cNvPr id="6" name="TextBox 5">
            <a:extLst>
              <a:ext uri="{FF2B5EF4-FFF2-40B4-BE49-F238E27FC236}">
                <a16:creationId xmlns:a16="http://schemas.microsoft.com/office/drawing/2014/main" id="{F0842FC1-3941-43E3-B465-482497B42F22}"/>
              </a:ext>
            </a:extLst>
          </p:cNvPr>
          <p:cNvSpPr txBox="1"/>
          <p:nvPr/>
        </p:nvSpPr>
        <p:spPr>
          <a:xfrm>
            <a:off x="838199" y="3856382"/>
            <a:ext cx="4131365" cy="307777"/>
          </a:xfrm>
          <a:prstGeom prst="rect">
            <a:avLst/>
          </a:prstGeom>
          <a:noFill/>
        </p:spPr>
        <p:txBody>
          <a:bodyPr wrap="square" rtlCol="0">
            <a:spAutoFit/>
          </a:bodyPr>
          <a:lstStyle/>
          <a:p>
            <a:r>
              <a:rPr lang="en-IN" sz="1400" i="1" dirty="0"/>
              <a:t>(There is no null values in the dataset.)</a:t>
            </a:r>
          </a:p>
        </p:txBody>
      </p:sp>
      <p:pic>
        <p:nvPicPr>
          <p:cNvPr id="3" name="Picture 2">
            <a:extLst>
              <a:ext uri="{FF2B5EF4-FFF2-40B4-BE49-F238E27FC236}">
                <a16:creationId xmlns:a16="http://schemas.microsoft.com/office/drawing/2014/main" id="{7F8534C2-8BA6-411A-8693-17D7369CD1C2}"/>
              </a:ext>
            </a:extLst>
          </p:cNvPr>
          <p:cNvPicPr>
            <a:picLocks noChangeAspect="1"/>
          </p:cNvPicPr>
          <p:nvPr/>
        </p:nvPicPr>
        <p:blipFill>
          <a:blip r:embed="rId2"/>
          <a:stretch>
            <a:fillRect/>
          </a:stretch>
        </p:blipFill>
        <p:spPr>
          <a:xfrm>
            <a:off x="654378" y="770282"/>
            <a:ext cx="4646138" cy="2509630"/>
          </a:xfrm>
          <a:prstGeom prst="rect">
            <a:avLst/>
          </a:prstGeom>
          <a:ln>
            <a:solidFill>
              <a:schemeClr val="tx1"/>
            </a:solidFill>
          </a:ln>
        </p:spPr>
      </p:pic>
      <p:pic>
        <p:nvPicPr>
          <p:cNvPr id="7" name="Picture 6">
            <a:extLst>
              <a:ext uri="{FF2B5EF4-FFF2-40B4-BE49-F238E27FC236}">
                <a16:creationId xmlns:a16="http://schemas.microsoft.com/office/drawing/2014/main" id="{103EEED2-3A83-4C45-A791-7DE85E498685}"/>
              </a:ext>
            </a:extLst>
          </p:cNvPr>
          <p:cNvPicPr>
            <a:picLocks noChangeAspect="1"/>
          </p:cNvPicPr>
          <p:nvPr/>
        </p:nvPicPr>
        <p:blipFill>
          <a:blip r:embed="rId3"/>
          <a:stretch>
            <a:fillRect/>
          </a:stretch>
        </p:blipFill>
        <p:spPr>
          <a:xfrm>
            <a:off x="5922498" y="770282"/>
            <a:ext cx="5323596" cy="2224014"/>
          </a:xfrm>
          <a:prstGeom prst="rect">
            <a:avLst/>
          </a:prstGeom>
          <a:ln>
            <a:solidFill>
              <a:schemeClr val="tx1"/>
            </a:solidFill>
          </a:ln>
        </p:spPr>
      </p:pic>
      <p:pic>
        <p:nvPicPr>
          <p:cNvPr id="8" name="Picture 7">
            <a:extLst>
              <a:ext uri="{FF2B5EF4-FFF2-40B4-BE49-F238E27FC236}">
                <a16:creationId xmlns:a16="http://schemas.microsoft.com/office/drawing/2014/main" id="{86B80FC1-10D0-4598-B166-0FFEDCD84000}"/>
              </a:ext>
            </a:extLst>
          </p:cNvPr>
          <p:cNvPicPr>
            <a:picLocks noChangeAspect="1"/>
          </p:cNvPicPr>
          <p:nvPr/>
        </p:nvPicPr>
        <p:blipFill>
          <a:blip r:embed="rId4"/>
          <a:stretch>
            <a:fillRect/>
          </a:stretch>
        </p:blipFill>
        <p:spPr>
          <a:xfrm>
            <a:off x="5300516" y="3487410"/>
            <a:ext cx="6686550" cy="3009900"/>
          </a:xfrm>
          <a:prstGeom prst="rect">
            <a:avLst/>
          </a:prstGeom>
          <a:ln>
            <a:solidFill>
              <a:schemeClr val="tx1"/>
            </a:solidFill>
          </a:ln>
        </p:spPr>
      </p:pic>
    </p:spTree>
    <p:extLst>
      <p:ext uri="{BB962C8B-B14F-4D97-AF65-F5344CB8AC3E}">
        <p14:creationId xmlns:p14="http://schemas.microsoft.com/office/powerpoint/2010/main" val="202849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EDF8A-819F-4B01-8B24-2E3074C0144F}"/>
              </a:ext>
            </a:extLst>
          </p:cNvPr>
          <p:cNvSpPr>
            <a:spLocks noGrp="1"/>
          </p:cNvSpPr>
          <p:nvPr>
            <p:ph idx="1"/>
          </p:nvPr>
        </p:nvSpPr>
        <p:spPr>
          <a:xfrm>
            <a:off x="198782" y="92765"/>
            <a:ext cx="11155017" cy="6084198"/>
          </a:xfrm>
        </p:spPr>
        <p:txBody>
          <a:bodyPr/>
          <a:lstStyle/>
          <a:p>
            <a:pPr marL="0" indent="0" algn="ctr">
              <a:buNone/>
            </a:pPr>
            <a:r>
              <a:rPr lang="en-IN" sz="1600" b="1" dirty="0"/>
              <a:t>Checking Data Skewness :</a:t>
            </a:r>
          </a:p>
          <a:p>
            <a:pPr marL="0" indent="0">
              <a:buNone/>
            </a:pPr>
            <a:endParaRPr lang="en-IN" sz="1400" dirty="0"/>
          </a:p>
          <a:p>
            <a:pPr marL="0" indent="0">
              <a:buNone/>
            </a:pPr>
            <a:endParaRPr lang="en-IN" sz="1400" dirty="0"/>
          </a:p>
        </p:txBody>
      </p:sp>
      <p:pic>
        <p:nvPicPr>
          <p:cNvPr id="4" name="Picture 3">
            <a:extLst>
              <a:ext uri="{FF2B5EF4-FFF2-40B4-BE49-F238E27FC236}">
                <a16:creationId xmlns:a16="http://schemas.microsoft.com/office/drawing/2014/main" id="{57E4F551-9C08-4B7D-8B87-77B093EAF4BC}"/>
              </a:ext>
            </a:extLst>
          </p:cNvPr>
          <p:cNvPicPr>
            <a:picLocks noChangeAspect="1"/>
          </p:cNvPicPr>
          <p:nvPr/>
        </p:nvPicPr>
        <p:blipFill>
          <a:blip r:embed="rId2"/>
          <a:stretch>
            <a:fillRect/>
          </a:stretch>
        </p:blipFill>
        <p:spPr>
          <a:xfrm>
            <a:off x="3157244" y="2452687"/>
            <a:ext cx="7548270" cy="2766427"/>
          </a:xfrm>
          <a:prstGeom prst="rect">
            <a:avLst/>
          </a:prstGeom>
          <a:ln>
            <a:solidFill>
              <a:schemeClr val="tx1"/>
            </a:solidFill>
          </a:ln>
        </p:spPr>
      </p:pic>
    </p:spTree>
    <p:extLst>
      <p:ext uri="{BB962C8B-B14F-4D97-AF65-F5344CB8AC3E}">
        <p14:creationId xmlns:p14="http://schemas.microsoft.com/office/powerpoint/2010/main" val="137031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4996-A0DF-4555-92A0-04392DBBC543}"/>
              </a:ext>
            </a:extLst>
          </p:cNvPr>
          <p:cNvSpPr>
            <a:spLocks noGrp="1"/>
          </p:cNvSpPr>
          <p:nvPr>
            <p:ph type="title"/>
          </p:nvPr>
        </p:nvSpPr>
        <p:spPr/>
        <p:txBody>
          <a:bodyPr>
            <a:normAutofit fontScale="90000"/>
          </a:bodyPr>
          <a:lstStyle/>
          <a:p>
            <a:br>
              <a:rPr lang="en-IN" sz="1400" b="1" dirty="0"/>
            </a:br>
            <a:br>
              <a:rPr lang="en-IN" sz="1400" b="1" dirty="0"/>
            </a:br>
            <a:br>
              <a:rPr lang="en-IN" sz="1400" b="1" dirty="0"/>
            </a:br>
            <a:br>
              <a:rPr lang="en-IN" sz="1400" b="1" dirty="0"/>
            </a:br>
            <a:br>
              <a:rPr lang="en-IN" sz="1400" b="1" dirty="0"/>
            </a:br>
            <a:r>
              <a:rPr lang="en-IN" sz="1400" b="1" dirty="0"/>
              <a:t>Checking Multicollinearity:</a:t>
            </a:r>
            <a:br>
              <a:rPr lang="en-IN" sz="1400" b="1" dirty="0"/>
            </a:br>
            <a:br>
              <a:rPr lang="en-IN" sz="1400" b="1" dirty="0"/>
            </a:br>
            <a:r>
              <a:rPr lang="en-IN" sz="1400" dirty="0"/>
              <a:t>1. </a:t>
            </a:r>
            <a:r>
              <a:rPr lang="en-IN" sz="1600" dirty="0"/>
              <a:t>Heat Map:</a:t>
            </a:r>
            <a:br>
              <a:rPr lang="en-IN" dirty="0"/>
            </a:br>
            <a:br>
              <a:rPr lang="en-IN" dirty="0"/>
            </a:br>
            <a:endParaRPr lang="en-IN" dirty="0"/>
          </a:p>
        </p:txBody>
      </p:sp>
      <p:pic>
        <p:nvPicPr>
          <p:cNvPr id="5" name="Picture 4">
            <a:extLst>
              <a:ext uri="{FF2B5EF4-FFF2-40B4-BE49-F238E27FC236}">
                <a16:creationId xmlns:a16="http://schemas.microsoft.com/office/drawing/2014/main" id="{FD6D4211-9CC6-4588-91FC-E5185FCEE337}"/>
              </a:ext>
            </a:extLst>
          </p:cNvPr>
          <p:cNvPicPr>
            <a:picLocks noChangeAspect="1"/>
          </p:cNvPicPr>
          <p:nvPr/>
        </p:nvPicPr>
        <p:blipFill>
          <a:blip r:embed="rId2"/>
          <a:stretch>
            <a:fillRect/>
          </a:stretch>
        </p:blipFill>
        <p:spPr>
          <a:xfrm>
            <a:off x="366272" y="2047948"/>
            <a:ext cx="6029325" cy="2143125"/>
          </a:xfrm>
          <a:prstGeom prst="rect">
            <a:avLst/>
          </a:prstGeom>
          <a:ln>
            <a:solidFill>
              <a:schemeClr val="tx1"/>
            </a:solidFill>
          </a:ln>
        </p:spPr>
      </p:pic>
      <p:pic>
        <p:nvPicPr>
          <p:cNvPr id="6" name="Picture 5">
            <a:extLst>
              <a:ext uri="{FF2B5EF4-FFF2-40B4-BE49-F238E27FC236}">
                <a16:creationId xmlns:a16="http://schemas.microsoft.com/office/drawing/2014/main" id="{091D8320-330F-496B-87BC-ACE993D72314}"/>
              </a:ext>
            </a:extLst>
          </p:cNvPr>
          <p:cNvPicPr>
            <a:picLocks noChangeAspect="1"/>
          </p:cNvPicPr>
          <p:nvPr/>
        </p:nvPicPr>
        <p:blipFill>
          <a:blip r:embed="rId3"/>
          <a:stretch>
            <a:fillRect/>
          </a:stretch>
        </p:blipFill>
        <p:spPr>
          <a:xfrm>
            <a:off x="7741846" y="1557410"/>
            <a:ext cx="4276725" cy="3124200"/>
          </a:xfrm>
          <a:prstGeom prst="rect">
            <a:avLst/>
          </a:prstGeom>
          <a:ln>
            <a:solidFill>
              <a:schemeClr val="tx1"/>
            </a:solidFill>
          </a:ln>
        </p:spPr>
      </p:pic>
    </p:spTree>
    <p:extLst>
      <p:ext uri="{BB962C8B-B14F-4D97-AF65-F5344CB8AC3E}">
        <p14:creationId xmlns:p14="http://schemas.microsoft.com/office/powerpoint/2010/main" val="313395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23410C-36F3-4CE4-845B-030AC5CC0D02}"/>
              </a:ext>
            </a:extLst>
          </p:cNvPr>
          <p:cNvSpPr/>
          <p:nvPr/>
        </p:nvSpPr>
        <p:spPr>
          <a:xfrm>
            <a:off x="343296" y="353277"/>
            <a:ext cx="4193071" cy="342210"/>
          </a:xfrm>
          <a:prstGeom prst="rect">
            <a:avLst/>
          </a:prstGeom>
        </p:spPr>
        <p:txBody>
          <a:bodyPr wrap="none">
            <a:spAutoFit/>
          </a:bodyPr>
          <a:lstStyle/>
          <a:p>
            <a:pPr>
              <a:lnSpc>
                <a:spcPct val="106000"/>
              </a:lnSpc>
              <a:spcAft>
                <a:spcPts val="800"/>
              </a:spcAft>
            </a:pPr>
            <a:r>
              <a:rPr lang="en-IN" sz="1600" b="1" dirty="0">
                <a:latin typeface="Calibri" panose="020F0502020204030204" pitchFamily="34" charset="0"/>
                <a:ea typeface="Calibri" panose="020F0502020204030204" pitchFamily="34" charset="0"/>
                <a:cs typeface="Times New Roman" panose="02020603050405020304" pitchFamily="18" charset="0"/>
              </a:rPr>
              <a:t>Replacing email address, numbers, white space</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EE62ABF-7AEE-4E5F-92EE-087DE7BE12D4}"/>
              </a:ext>
            </a:extLst>
          </p:cNvPr>
          <p:cNvPicPr>
            <a:picLocks noChangeAspect="1"/>
          </p:cNvPicPr>
          <p:nvPr/>
        </p:nvPicPr>
        <p:blipFill>
          <a:blip r:embed="rId2"/>
          <a:stretch>
            <a:fillRect/>
          </a:stretch>
        </p:blipFill>
        <p:spPr>
          <a:xfrm>
            <a:off x="957115" y="1678451"/>
            <a:ext cx="6029325" cy="2628900"/>
          </a:xfrm>
          <a:prstGeom prst="rect">
            <a:avLst/>
          </a:prstGeom>
          <a:ln>
            <a:solidFill>
              <a:schemeClr val="tx1"/>
            </a:solidFill>
          </a:ln>
        </p:spPr>
      </p:pic>
    </p:spTree>
    <p:extLst>
      <p:ext uri="{BB962C8B-B14F-4D97-AF65-F5344CB8AC3E}">
        <p14:creationId xmlns:p14="http://schemas.microsoft.com/office/powerpoint/2010/main" val="371827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E291D-D826-46B6-839E-789399A37532}"/>
              </a:ext>
            </a:extLst>
          </p:cNvPr>
          <p:cNvSpPr/>
          <p:nvPr/>
        </p:nvSpPr>
        <p:spPr>
          <a:xfrm>
            <a:off x="1026949" y="287015"/>
            <a:ext cx="3134234" cy="373500"/>
          </a:xfrm>
          <a:prstGeom prst="rect">
            <a:avLst/>
          </a:prstGeom>
        </p:spPr>
        <p:txBody>
          <a:bodyPr wrap="square">
            <a:spAutoFit/>
          </a:bodyPr>
          <a:lstStyle/>
          <a:p>
            <a:pPr>
              <a:lnSpc>
                <a:spcPct val="106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Using Word Cloud</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00B0234-6A69-405C-9315-6765E38B8CB3}"/>
              </a:ext>
            </a:extLst>
          </p:cNvPr>
          <p:cNvPicPr>
            <a:picLocks noChangeAspect="1"/>
          </p:cNvPicPr>
          <p:nvPr/>
        </p:nvPicPr>
        <p:blipFill>
          <a:blip r:embed="rId2"/>
          <a:stretch>
            <a:fillRect/>
          </a:stretch>
        </p:blipFill>
        <p:spPr>
          <a:xfrm>
            <a:off x="3124200" y="1433512"/>
            <a:ext cx="6765388" cy="3990975"/>
          </a:xfrm>
          <a:prstGeom prst="rect">
            <a:avLst/>
          </a:prstGeom>
          <a:ln>
            <a:solidFill>
              <a:schemeClr val="tx1"/>
            </a:solidFill>
          </a:ln>
        </p:spPr>
      </p:pic>
    </p:spTree>
    <p:extLst>
      <p:ext uri="{BB962C8B-B14F-4D97-AF65-F5344CB8AC3E}">
        <p14:creationId xmlns:p14="http://schemas.microsoft.com/office/powerpoint/2010/main" val="3403434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183</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NAME OF THE PROJECT  Malignant Comment Classifier   </vt:lpstr>
      <vt:lpstr>Acknowledgement: </vt:lpstr>
      <vt:lpstr>INTRODUCTION  </vt:lpstr>
      <vt:lpstr>Analytical Problem Framing </vt:lpstr>
      <vt:lpstr>               Loading the dataset:                Checking the null values from Train and Test data:    </vt:lpstr>
      <vt:lpstr>PowerPoint Presentation</vt:lpstr>
      <vt:lpstr>     Checking Multicollinearity:  1. Heat Map:  </vt:lpstr>
      <vt:lpstr>PowerPoint Presentation</vt:lpstr>
      <vt:lpstr>PowerPoint Presentation</vt:lpstr>
      <vt:lpstr>    Model/s Development and Evaluation    </vt:lpstr>
      <vt:lpstr>Multinomial NB</vt:lpstr>
      <vt:lpstr>As none of the models are overfitted, and based on the r squared score and cross validation scores,      Saving the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    Housing Price Prediction</dc:title>
  <dc:creator>maitraa23@gmail.com</dc:creator>
  <cp:lastModifiedBy>Arshi Maitra</cp:lastModifiedBy>
  <cp:revision>24</cp:revision>
  <dcterms:created xsi:type="dcterms:W3CDTF">2022-08-08T03:49:43Z</dcterms:created>
  <dcterms:modified xsi:type="dcterms:W3CDTF">2022-10-06T20:57:02Z</dcterms:modified>
</cp:coreProperties>
</file>