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ejaVu Serif" charset="1" panose="02060603050605020204"/>
      <p:regular r:id="rId10"/>
    </p:embeddedFont>
    <p:embeddedFont>
      <p:font typeface="DejaVu Serif Bold" charset="1" panose="02060803050605020204"/>
      <p:regular r:id="rId11"/>
    </p:embeddedFont>
    <p:embeddedFont>
      <p:font typeface="DejaVu Serif Italics" charset="1" panose="020606030503050B0204"/>
      <p:regular r:id="rId12"/>
    </p:embeddedFont>
    <p:embeddedFont>
      <p:font typeface="DejaVu Serif Bold Italics" charset="1" panose="020608030503050B0204"/>
      <p:regular r:id="rId13"/>
    </p:embeddedFont>
    <p:embeddedFont>
      <p:font typeface="Genty Sans" charset="1" panose="000006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Varela Round"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63.png" Type="http://schemas.openxmlformats.org/officeDocument/2006/relationships/image"/><Relationship Id="rId13" Target="../media/image64.svg" Type="http://schemas.openxmlformats.org/officeDocument/2006/relationships/image"/><Relationship Id="rId14" Target="../media/image65.png" Type="http://schemas.openxmlformats.org/officeDocument/2006/relationships/image"/><Relationship Id="rId15" Target="../media/image66.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4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false" flipV="false" rot="0">
            <a:off x="-1627568" y="6723394"/>
            <a:ext cx="5312535" cy="4114800"/>
          </a:xfrm>
          <a:custGeom>
            <a:avLst/>
            <a:gdLst/>
            <a:ahLst/>
            <a:cxnLst/>
            <a:rect r="r" b="b" t="t" l="l"/>
            <a:pathLst>
              <a:path h="4114800" w="5312535">
                <a:moveTo>
                  <a:pt x="0" y="0"/>
                </a:moveTo>
                <a:lnTo>
                  <a:pt x="5312536" y="0"/>
                </a:lnTo>
                <a:lnTo>
                  <a:pt x="53125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84867" y="693585"/>
            <a:ext cx="9364406" cy="9212235"/>
          </a:xfrm>
          <a:custGeom>
            <a:avLst/>
            <a:gdLst/>
            <a:ahLst/>
            <a:cxnLst/>
            <a:rect r="r" b="b" t="t" l="l"/>
            <a:pathLst>
              <a:path h="9212235" w="9364406">
                <a:moveTo>
                  <a:pt x="0" y="0"/>
                </a:moveTo>
                <a:lnTo>
                  <a:pt x="9364406" y="0"/>
                </a:lnTo>
                <a:lnTo>
                  <a:pt x="9364406" y="9212235"/>
                </a:lnTo>
                <a:lnTo>
                  <a:pt x="0" y="9212235"/>
                </a:lnTo>
                <a:lnTo>
                  <a:pt x="0" y="0"/>
                </a:lnTo>
                <a:close/>
              </a:path>
            </a:pathLst>
          </a:custGeom>
          <a:blipFill>
            <a:blip r:embed="rId4"/>
            <a:stretch>
              <a:fillRect l="0" t="0" r="0" b="0"/>
            </a:stretch>
          </a:blipFill>
        </p:spPr>
      </p:sp>
      <p:sp>
        <p:nvSpPr>
          <p:cNvPr name="Freeform 4" id="4"/>
          <p:cNvSpPr/>
          <p:nvPr/>
        </p:nvSpPr>
        <p:spPr>
          <a:xfrm flipH="false" flipV="false" rot="0">
            <a:off x="15183025" y="7348205"/>
            <a:ext cx="4152550" cy="4114800"/>
          </a:xfrm>
          <a:custGeom>
            <a:avLst/>
            <a:gdLst/>
            <a:ahLst/>
            <a:cxnLst/>
            <a:rect r="r" b="b" t="t" l="l"/>
            <a:pathLst>
              <a:path h="4114800" w="4152550">
                <a:moveTo>
                  <a:pt x="0" y="0"/>
                </a:moveTo>
                <a:lnTo>
                  <a:pt x="4152550" y="0"/>
                </a:lnTo>
                <a:lnTo>
                  <a:pt x="41525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3995" y="4437574"/>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943995" y="1025785"/>
            <a:ext cx="4062430" cy="4114800"/>
          </a:xfrm>
          <a:custGeom>
            <a:avLst/>
            <a:gdLst/>
            <a:ahLst/>
            <a:cxnLst/>
            <a:rect r="r" b="b" t="t" l="l"/>
            <a:pathLst>
              <a:path h="4114800" w="4062430">
                <a:moveTo>
                  <a:pt x="0" y="0"/>
                </a:moveTo>
                <a:lnTo>
                  <a:pt x="4062430" y="0"/>
                </a:lnTo>
                <a:lnTo>
                  <a:pt x="4062430"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4943995" y="-104746"/>
            <a:ext cx="7315200" cy="2261062"/>
          </a:xfrm>
          <a:custGeom>
            <a:avLst/>
            <a:gdLst/>
            <a:ahLst/>
            <a:cxnLst/>
            <a:rect r="r" b="b" t="t" l="l"/>
            <a:pathLst>
              <a:path h="2261062" w="7315200">
                <a:moveTo>
                  <a:pt x="0" y="0"/>
                </a:moveTo>
                <a:lnTo>
                  <a:pt x="7315200" y="0"/>
                </a:lnTo>
                <a:lnTo>
                  <a:pt x="7315200" y="2261062"/>
                </a:lnTo>
                <a:lnTo>
                  <a:pt x="0" y="22610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764743" y="-654161"/>
            <a:ext cx="4891844" cy="4114800"/>
          </a:xfrm>
          <a:custGeom>
            <a:avLst/>
            <a:gdLst/>
            <a:ahLst/>
            <a:cxnLst/>
            <a:rect r="r" b="b" t="t" l="l"/>
            <a:pathLst>
              <a:path h="4114800" w="4891844">
                <a:moveTo>
                  <a:pt x="0" y="0"/>
                </a:moveTo>
                <a:lnTo>
                  <a:pt x="4891843" y="0"/>
                </a:lnTo>
                <a:lnTo>
                  <a:pt x="4891843"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923357" y="-302318"/>
            <a:ext cx="11487426" cy="10589318"/>
          </a:xfrm>
          <a:custGeom>
            <a:avLst/>
            <a:gdLst/>
            <a:ahLst/>
            <a:cxnLst/>
            <a:rect r="r" b="b" t="t" l="l"/>
            <a:pathLst>
              <a:path h="10589318" w="11487426">
                <a:moveTo>
                  <a:pt x="0" y="0"/>
                </a:moveTo>
                <a:lnTo>
                  <a:pt x="11487426" y="0"/>
                </a:lnTo>
                <a:lnTo>
                  <a:pt x="11487426" y="10589318"/>
                </a:lnTo>
                <a:lnTo>
                  <a:pt x="0" y="105893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0" id="10"/>
          <p:cNvSpPr txBox="true"/>
          <p:nvPr/>
        </p:nvSpPr>
        <p:spPr>
          <a:xfrm rot="0">
            <a:off x="3464429" y="3447269"/>
            <a:ext cx="6405283" cy="2054891"/>
          </a:xfrm>
          <a:prstGeom prst="rect">
            <a:avLst/>
          </a:prstGeom>
        </p:spPr>
        <p:txBody>
          <a:bodyPr anchor="t" rtlCol="false" tIns="0" lIns="0" bIns="0" rIns="0">
            <a:spAutoFit/>
          </a:bodyPr>
          <a:lstStyle/>
          <a:p>
            <a:pPr algn="ctr">
              <a:lnSpc>
                <a:spcPts val="16716"/>
              </a:lnSpc>
            </a:pPr>
            <a:r>
              <a:rPr lang="en-US" sz="11940">
                <a:solidFill>
                  <a:srgbClr val="E1704B"/>
                </a:solidFill>
                <a:latin typeface="Genty Sans"/>
              </a:rPr>
              <a:t>REACT</a:t>
            </a:r>
          </a:p>
        </p:txBody>
      </p:sp>
      <p:sp>
        <p:nvSpPr>
          <p:cNvPr name="TextBox 11" id="11"/>
          <p:cNvSpPr txBox="true"/>
          <p:nvPr/>
        </p:nvSpPr>
        <p:spPr>
          <a:xfrm rot="0">
            <a:off x="3464429" y="5115813"/>
            <a:ext cx="6405283" cy="1598974"/>
          </a:xfrm>
          <a:prstGeom prst="rect">
            <a:avLst/>
          </a:prstGeom>
        </p:spPr>
        <p:txBody>
          <a:bodyPr anchor="t" rtlCol="false" tIns="0" lIns="0" bIns="0" rIns="0">
            <a:spAutoFit/>
          </a:bodyPr>
          <a:lstStyle/>
          <a:p>
            <a:pPr algn="ctr">
              <a:lnSpc>
                <a:spcPts val="13050"/>
              </a:lnSpc>
            </a:pPr>
            <a:r>
              <a:rPr lang="en-US" sz="9321">
                <a:solidFill>
                  <a:srgbClr val="E1704B"/>
                </a:solidFill>
                <a:latin typeface="Genty Sans Ultra-Bold"/>
              </a:rPr>
              <a:t>PROJECT</a:t>
            </a:r>
          </a:p>
        </p:txBody>
      </p:sp>
      <p:sp>
        <p:nvSpPr>
          <p:cNvPr name="TextBox 12" id="12"/>
          <p:cNvSpPr txBox="true"/>
          <p:nvPr/>
        </p:nvSpPr>
        <p:spPr>
          <a:xfrm rot="0">
            <a:off x="10497246" y="7943244"/>
            <a:ext cx="3827073" cy="537845"/>
          </a:xfrm>
          <a:prstGeom prst="rect">
            <a:avLst/>
          </a:prstGeom>
        </p:spPr>
        <p:txBody>
          <a:bodyPr anchor="t" rtlCol="false" tIns="0" lIns="0" bIns="0" rIns="0">
            <a:spAutoFit/>
          </a:bodyPr>
          <a:lstStyle/>
          <a:p>
            <a:pPr algn="ctr">
              <a:lnSpc>
                <a:spcPts val="4480"/>
              </a:lnSpc>
            </a:pPr>
            <a:r>
              <a:rPr lang="en-US" sz="3200">
                <a:solidFill>
                  <a:srgbClr val="4D3B08"/>
                </a:solidFill>
                <a:latin typeface="Varela Round"/>
              </a:rPr>
              <a:t>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grpSp>
        <p:nvGrpSpPr>
          <p:cNvPr name="Group 2" id="2"/>
          <p:cNvGrpSpPr/>
          <p:nvPr/>
        </p:nvGrpSpPr>
        <p:grpSpPr>
          <a:xfrm rot="0">
            <a:off x="10774040" y="5017631"/>
            <a:ext cx="325880" cy="3258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F7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42715" y="2247843"/>
            <a:ext cx="325880" cy="3258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704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80030" y="5819415"/>
            <a:ext cx="7811627" cy="7200900"/>
          </a:xfrm>
          <a:custGeom>
            <a:avLst/>
            <a:gdLst/>
            <a:ahLst/>
            <a:cxnLst/>
            <a:rect r="r" b="b" t="t" l="l"/>
            <a:pathLst>
              <a:path h="7200900" w="7811627">
                <a:moveTo>
                  <a:pt x="0" y="0"/>
                </a:moveTo>
                <a:lnTo>
                  <a:pt x="7811627" y="0"/>
                </a:lnTo>
                <a:lnTo>
                  <a:pt x="781162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19885" y="1028700"/>
            <a:ext cx="6034364" cy="6718422"/>
          </a:xfrm>
          <a:custGeom>
            <a:avLst/>
            <a:gdLst/>
            <a:ahLst/>
            <a:cxnLst/>
            <a:rect r="r" b="b" t="t" l="l"/>
            <a:pathLst>
              <a:path h="6718422" w="6034364">
                <a:moveTo>
                  <a:pt x="0" y="0"/>
                </a:moveTo>
                <a:lnTo>
                  <a:pt x="6034364" y="0"/>
                </a:lnTo>
                <a:lnTo>
                  <a:pt x="6034364" y="6718422"/>
                </a:lnTo>
                <a:lnTo>
                  <a:pt x="0" y="6718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743235">
            <a:off x="-1269554" y="-1248176"/>
            <a:ext cx="4596508" cy="5159346"/>
          </a:xfrm>
          <a:custGeom>
            <a:avLst/>
            <a:gdLst/>
            <a:ahLst/>
            <a:cxnLst/>
            <a:rect r="r" b="b" t="t" l="l"/>
            <a:pathLst>
              <a:path h="5159346" w="4596508">
                <a:moveTo>
                  <a:pt x="0" y="0"/>
                </a:moveTo>
                <a:lnTo>
                  <a:pt x="4596508" y="0"/>
                </a:lnTo>
                <a:lnTo>
                  <a:pt x="4596508" y="5159345"/>
                </a:lnTo>
                <a:lnTo>
                  <a:pt x="0" y="5159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grpSp>
        <p:nvGrpSpPr>
          <p:cNvPr name="Group 2" id="2"/>
          <p:cNvGrpSpPr/>
          <p:nvPr/>
        </p:nvGrpSpPr>
        <p:grpSpPr>
          <a:xfrm rot="0">
            <a:off x="10774040" y="5017631"/>
            <a:ext cx="325880" cy="3258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F7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42715" y="2247843"/>
            <a:ext cx="325880" cy="3258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704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80030" y="5819415"/>
            <a:ext cx="7811627" cy="7200900"/>
          </a:xfrm>
          <a:custGeom>
            <a:avLst/>
            <a:gdLst/>
            <a:ahLst/>
            <a:cxnLst/>
            <a:rect r="r" b="b" t="t" l="l"/>
            <a:pathLst>
              <a:path h="7200900" w="7811627">
                <a:moveTo>
                  <a:pt x="0" y="0"/>
                </a:moveTo>
                <a:lnTo>
                  <a:pt x="7811627" y="0"/>
                </a:lnTo>
                <a:lnTo>
                  <a:pt x="781162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19885" y="1028700"/>
            <a:ext cx="6034364" cy="6718422"/>
          </a:xfrm>
          <a:custGeom>
            <a:avLst/>
            <a:gdLst/>
            <a:ahLst/>
            <a:cxnLst/>
            <a:rect r="r" b="b" t="t" l="l"/>
            <a:pathLst>
              <a:path h="6718422" w="6034364">
                <a:moveTo>
                  <a:pt x="0" y="0"/>
                </a:moveTo>
                <a:lnTo>
                  <a:pt x="6034364" y="0"/>
                </a:lnTo>
                <a:lnTo>
                  <a:pt x="6034364" y="6718422"/>
                </a:lnTo>
                <a:lnTo>
                  <a:pt x="0" y="6718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743235">
            <a:off x="-1269554" y="-1248176"/>
            <a:ext cx="4596508" cy="5159346"/>
          </a:xfrm>
          <a:custGeom>
            <a:avLst/>
            <a:gdLst/>
            <a:ahLst/>
            <a:cxnLst/>
            <a:rect r="r" b="b" t="t" l="l"/>
            <a:pathLst>
              <a:path h="5159346" w="4596508">
                <a:moveTo>
                  <a:pt x="0" y="0"/>
                </a:moveTo>
                <a:lnTo>
                  <a:pt x="4596508" y="0"/>
                </a:lnTo>
                <a:lnTo>
                  <a:pt x="4596508" y="5159345"/>
                </a:lnTo>
                <a:lnTo>
                  <a:pt x="0" y="5159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grpSp>
        <p:nvGrpSpPr>
          <p:cNvPr name="Group 2" id="2"/>
          <p:cNvGrpSpPr/>
          <p:nvPr/>
        </p:nvGrpSpPr>
        <p:grpSpPr>
          <a:xfrm rot="0">
            <a:off x="10774040" y="5017631"/>
            <a:ext cx="325880" cy="3258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F7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42715" y="2247843"/>
            <a:ext cx="325880" cy="3258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704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80030" y="5819415"/>
            <a:ext cx="7811627" cy="7200900"/>
          </a:xfrm>
          <a:custGeom>
            <a:avLst/>
            <a:gdLst/>
            <a:ahLst/>
            <a:cxnLst/>
            <a:rect r="r" b="b" t="t" l="l"/>
            <a:pathLst>
              <a:path h="7200900" w="7811627">
                <a:moveTo>
                  <a:pt x="0" y="0"/>
                </a:moveTo>
                <a:lnTo>
                  <a:pt x="7811627" y="0"/>
                </a:lnTo>
                <a:lnTo>
                  <a:pt x="781162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19885" y="1028700"/>
            <a:ext cx="6034364" cy="6718422"/>
          </a:xfrm>
          <a:custGeom>
            <a:avLst/>
            <a:gdLst/>
            <a:ahLst/>
            <a:cxnLst/>
            <a:rect r="r" b="b" t="t" l="l"/>
            <a:pathLst>
              <a:path h="6718422" w="6034364">
                <a:moveTo>
                  <a:pt x="0" y="0"/>
                </a:moveTo>
                <a:lnTo>
                  <a:pt x="6034364" y="0"/>
                </a:lnTo>
                <a:lnTo>
                  <a:pt x="6034364" y="6718422"/>
                </a:lnTo>
                <a:lnTo>
                  <a:pt x="0" y="6718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743235">
            <a:off x="-1269554" y="-1248176"/>
            <a:ext cx="4596508" cy="5159346"/>
          </a:xfrm>
          <a:custGeom>
            <a:avLst/>
            <a:gdLst/>
            <a:ahLst/>
            <a:cxnLst/>
            <a:rect r="r" b="b" t="t" l="l"/>
            <a:pathLst>
              <a:path h="5159346" w="4596508">
                <a:moveTo>
                  <a:pt x="0" y="0"/>
                </a:moveTo>
                <a:lnTo>
                  <a:pt x="4596508" y="0"/>
                </a:lnTo>
                <a:lnTo>
                  <a:pt x="4596508" y="5159345"/>
                </a:lnTo>
                <a:lnTo>
                  <a:pt x="0" y="5159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false" flipV="false" rot="0">
            <a:off x="5618860" y="3086100"/>
            <a:ext cx="7050280" cy="4114800"/>
          </a:xfrm>
          <a:custGeom>
            <a:avLst/>
            <a:gdLst/>
            <a:ahLst/>
            <a:cxnLst/>
            <a:rect r="r" b="b" t="t" l="l"/>
            <a:pathLst>
              <a:path h="4114800" w="7050280">
                <a:moveTo>
                  <a:pt x="0" y="0"/>
                </a:moveTo>
                <a:lnTo>
                  <a:pt x="7050280" y="0"/>
                </a:lnTo>
                <a:lnTo>
                  <a:pt x="70502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87458" y="8107850"/>
            <a:ext cx="3113085" cy="3153217"/>
          </a:xfrm>
          <a:custGeom>
            <a:avLst/>
            <a:gdLst/>
            <a:ahLst/>
            <a:cxnLst/>
            <a:rect r="r" b="b" t="t" l="l"/>
            <a:pathLst>
              <a:path h="3153217" w="3113085">
                <a:moveTo>
                  <a:pt x="0" y="0"/>
                </a:moveTo>
                <a:lnTo>
                  <a:pt x="3113084" y="0"/>
                </a:lnTo>
                <a:lnTo>
                  <a:pt x="3113084" y="3153217"/>
                </a:lnTo>
                <a:lnTo>
                  <a:pt x="0" y="31532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14026" y="-697648"/>
            <a:ext cx="4059948" cy="2878873"/>
          </a:xfrm>
          <a:custGeom>
            <a:avLst/>
            <a:gdLst/>
            <a:ahLst/>
            <a:cxnLst/>
            <a:rect r="r" b="b" t="t" l="l"/>
            <a:pathLst>
              <a:path h="2878873" w="4059948">
                <a:moveTo>
                  <a:pt x="0" y="0"/>
                </a:moveTo>
                <a:lnTo>
                  <a:pt x="4059948" y="0"/>
                </a:lnTo>
                <a:lnTo>
                  <a:pt x="4059948" y="2878873"/>
                </a:lnTo>
                <a:lnTo>
                  <a:pt x="0" y="2878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611043" y="8105775"/>
            <a:ext cx="3546209" cy="4114800"/>
          </a:xfrm>
          <a:custGeom>
            <a:avLst/>
            <a:gdLst/>
            <a:ahLst/>
            <a:cxnLst/>
            <a:rect r="r" b="b" t="t" l="l"/>
            <a:pathLst>
              <a:path h="4114800" w="3546209">
                <a:moveTo>
                  <a:pt x="0" y="0"/>
                </a:moveTo>
                <a:lnTo>
                  <a:pt x="3546210" y="0"/>
                </a:lnTo>
                <a:lnTo>
                  <a:pt x="35462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951197" y="7774575"/>
            <a:ext cx="4413597" cy="3819768"/>
          </a:xfrm>
          <a:custGeom>
            <a:avLst/>
            <a:gdLst/>
            <a:ahLst/>
            <a:cxnLst/>
            <a:rect r="r" b="b" t="t" l="l"/>
            <a:pathLst>
              <a:path h="3819768" w="4413597">
                <a:moveTo>
                  <a:pt x="0" y="0"/>
                </a:moveTo>
                <a:lnTo>
                  <a:pt x="4413597" y="0"/>
                </a:lnTo>
                <a:lnTo>
                  <a:pt x="4413597" y="3819767"/>
                </a:lnTo>
                <a:lnTo>
                  <a:pt x="0" y="381976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875351">
            <a:off x="-2573513" y="-1289998"/>
            <a:ext cx="7204426" cy="6942447"/>
          </a:xfrm>
          <a:custGeom>
            <a:avLst/>
            <a:gdLst/>
            <a:ahLst/>
            <a:cxnLst/>
            <a:rect r="r" b="b" t="t" l="l"/>
            <a:pathLst>
              <a:path h="6942447" w="7204426">
                <a:moveTo>
                  <a:pt x="0" y="0"/>
                </a:moveTo>
                <a:lnTo>
                  <a:pt x="7204426" y="0"/>
                </a:lnTo>
                <a:lnTo>
                  <a:pt x="7204426" y="6942446"/>
                </a:lnTo>
                <a:lnTo>
                  <a:pt x="0" y="69424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1774540">
            <a:off x="14240275" y="-1878014"/>
            <a:ext cx="5969246" cy="7635082"/>
          </a:xfrm>
          <a:custGeom>
            <a:avLst/>
            <a:gdLst/>
            <a:ahLst/>
            <a:cxnLst/>
            <a:rect r="r" b="b" t="t" l="l"/>
            <a:pathLst>
              <a:path h="7635082" w="5969246">
                <a:moveTo>
                  <a:pt x="0" y="0"/>
                </a:moveTo>
                <a:lnTo>
                  <a:pt x="5969246" y="0"/>
                </a:lnTo>
                <a:lnTo>
                  <a:pt x="5969246" y="7635082"/>
                </a:lnTo>
                <a:lnTo>
                  <a:pt x="0" y="763508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false" flipV="false" rot="0">
            <a:off x="4717208" y="3833906"/>
            <a:ext cx="8032524" cy="1489668"/>
          </a:xfrm>
          <a:custGeom>
            <a:avLst/>
            <a:gdLst/>
            <a:ahLst/>
            <a:cxnLst/>
            <a:rect r="r" b="b" t="t" l="l"/>
            <a:pathLst>
              <a:path h="1489668" w="8032524">
                <a:moveTo>
                  <a:pt x="0" y="0"/>
                </a:moveTo>
                <a:lnTo>
                  <a:pt x="8032524" y="0"/>
                </a:lnTo>
                <a:lnTo>
                  <a:pt x="8032524" y="1489668"/>
                </a:lnTo>
                <a:lnTo>
                  <a:pt x="0" y="148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35673" y="5905169"/>
            <a:ext cx="8479137" cy="1572495"/>
          </a:xfrm>
          <a:custGeom>
            <a:avLst/>
            <a:gdLst/>
            <a:ahLst/>
            <a:cxnLst/>
            <a:rect r="r" b="b" t="t" l="l"/>
            <a:pathLst>
              <a:path h="1572495" w="8479137">
                <a:moveTo>
                  <a:pt x="0" y="0"/>
                </a:moveTo>
                <a:lnTo>
                  <a:pt x="8479137" y="0"/>
                </a:lnTo>
                <a:lnTo>
                  <a:pt x="8479137" y="1572494"/>
                </a:lnTo>
                <a:lnTo>
                  <a:pt x="0" y="157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16854" y="7922017"/>
            <a:ext cx="8229449" cy="1526189"/>
          </a:xfrm>
          <a:custGeom>
            <a:avLst/>
            <a:gdLst/>
            <a:ahLst/>
            <a:cxnLst/>
            <a:rect r="r" b="b" t="t" l="l"/>
            <a:pathLst>
              <a:path h="1526189" w="8229449">
                <a:moveTo>
                  <a:pt x="0" y="0"/>
                </a:moveTo>
                <a:lnTo>
                  <a:pt x="8229450" y="0"/>
                </a:lnTo>
                <a:lnTo>
                  <a:pt x="8229450" y="1526189"/>
                </a:lnTo>
                <a:lnTo>
                  <a:pt x="0" y="1526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02515" y="-1028700"/>
            <a:ext cx="4062430" cy="4114800"/>
          </a:xfrm>
          <a:custGeom>
            <a:avLst/>
            <a:gdLst/>
            <a:ahLst/>
            <a:cxnLst/>
            <a:rect r="r" b="b" t="t" l="l"/>
            <a:pathLst>
              <a:path h="4114800" w="4062430">
                <a:moveTo>
                  <a:pt x="0" y="0"/>
                </a:moveTo>
                <a:lnTo>
                  <a:pt x="4062430" y="0"/>
                </a:lnTo>
                <a:lnTo>
                  <a:pt x="40624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47666" y="6293013"/>
            <a:ext cx="5823269" cy="6310386"/>
          </a:xfrm>
          <a:custGeom>
            <a:avLst/>
            <a:gdLst/>
            <a:ahLst/>
            <a:cxnLst/>
            <a:rect r="r" b="b" t="t" l="l"/>
            <a:pathLst>
              <a:path h="6310386" w="5823269">
                <a:moveTo>
                  <a:pt x="0" y="0"/>
                </a:moveTo>
                <a:lnTo>
                  <a:pt x="5823268" y="0"/>
                </a:lnTo>
                <a:lnTo>
                  <a:pt x="5823268" y="6310386"/>
                </a:lnTo>
                <a:lnTo>
                  <a:pt x="0" y="6310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322262" y="-250533"/>
            <a:ext cx="1874076" cy="2558466"/>
          </a:xfrm>
          <a:custGeom>
            <a:avLst/>
            <a:gdLst/>
            <a:ahLst/>
            <a:cxnLst/>
            <a:rect r="r" b="b" t="t" l="l"/>
            <a:pathLst>
              <a:path h="2558466" w="1874076">
                <a:moveTo>
                  <a:pt x="0" y="0"/>
                </a:moveTo>
                <a:lnTo>
                  <a:pt x="1874076" y="0"/>
                </a:lnTo>
                <a:lnTo>
                  <a:pt x="1874076" y="2558466"/>
                </a:lnTo>
                <a:lnTo>
                  <a:pt x="0" y="2558466"/>
                </a:lnTo>
                <a:lnTo>
                  <a:pt x="0" y="0"/>
                </a:lnTo>
                <a:close/>
              </a:path>
            </a:pathLst>
          </a:custGeom>
          <a:blipFill>
            <a:blip r:embed="rId8"/>
            <a:stretch>
              <a:fillRect l="0" t="0" r="0" b="0"/>
            </a:stretch>
          </a:blipFill>
        </p:spPr>
      </p:sp>
      <p:sp>
        <p:nvSpPr>
          <p:cNvPr name="TextBox 8" id="8"/>
          <p:cNvSpPr txBox="true"/>
          <p:nvPr/>
        </p:nvSpPr>
        <p:spPr>
          <a:xfrm rot="0">
            <a:off x="6816293" y="857250"/>
            <a:ext cx="4655414" cy="1548132"/>
          </a:xfrm>
          <a:prstGeom prst="rect">
            <a:avLst/>
          </a:prstGeom>
        </p:spPr>
        <p:txBody>
          <a:bodyPr anchor="t" rtlCol="false" tIns="0" lIns="0" bIns="0" rIns="0">
            <a:spAutoFit/>
          </a:bodyPr>
          <a:lstStyle/>
          <a:p>
            <a:pPr algn="ctr">
              <a:lnSpc>
                <a:spcPts val="11200"/>
              </a:lnSpc>
            </a:pPr>
            <a:r>
              <a:rPr lang="en-US" sz="8000">
                <a:solidFill>
                  <a:srgbClr val="FFF6DC"/>
                </a:solidFill>
                <a:latin typeface="Genty Sans"/>
              </a:rPr>
              <a:t>TABLE OF</a:t>
            </a:r>
          </a:p>
        </p:txBody>
      </p:sp>
      <p:sp>
        <p:nvSpPr>
          <p:cNvPr name="TextBox 9" id="9"/>
          <p:cNvSpPr txBox="true"/>
          <p:nvPr/>
        </p:nvSpPr>
        <p:spPr>
          <a:xfrm rot="0">
            <a:off x="6824270" y="2073274"/>
            <a:ext cx="4639460" cy="1547495"/>
          </a:xfrm>
          <a:prstGeom prst="rect">
            <a:avLst/>
          </a:prstGeom>
        </p:spPr>
        <p:txBody>
          <a:bodyPr anchor="t" rtlCol="false" tIns="0" lIns="0" bIns="0" rIns="0">
            <a:spAutoFit/>
          </a:bodyPr>
          <a:lstStyle/>
          <a:p>
            <a:pPr algn="ctr">
              <a:lnSpc>
                <a:spcPts val="11200"/>
              </a:lnSpc>
            </a:pPr>
            <a:r>
              <a:rPr lang="en-US" sz="8000">
                <a:solidFill>
                  <a:srgbClr val="FFF6DC"/>
                </a:solidFill>
                <a:latin typeface="Genty Sans"/>
              </a:rPr>
              <a:t>CONTENT</a:t>
            </a:r>
          </a:p>
        </p:txBody>
      </p:sp>
      <p:sp>
        <p:nvSpPr>
          <p:cNvPr name="TextBox 10" id="10"/>
          <p:cNvSpPr txBox="true"/>
          <p:nvPr/>
        </p:nvSpPr>
        <p:spPr>
          <a:xfrm rot="0">
            <a:off x="3759726" y="4042192"/>
            <a:ext cx="1914964" cy="804408"/>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01</a:t>
            </a:r>
          </a:p>
        </p:txBody>
      </p:sp>
      <p:sp>
        <p:nvSpPr>
          <p:cNvPr name="TextBox 11" id="11"/>
          <p:cNvSpPr txBox="true"/>
          <p:nvPr/>
        </p:nvSpPr>
        <p:spPr>
          <a:xfrm rot="0">
            <a:off x="3759726" y="6197763"/>
            <a:ext cx="1914964" cy="804408"/>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02</a:t>
            </a:r>
          </a:p>
        </p:txBody>
      </p:sp>
      <p:sp>
        <p:nvSpPr>
          <p:cNvPr name="TextBox 12" id="12"/>
          <p:cNvSpPr txBox="true"/>
          <p:nvPr/>
        </p:nvSpPr>
        <p:spPr>
          <a:xfrm rot="0">
            <a:off x="3759726" y="8235282"/>
            <a:ext cx="1914964" cy="804408"/>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03</a:t>
            </a:r>
          </a:p>
        </p:txBody>
      </p:sp>
      <p:sp>
        <p:nvSpPr>
          <p:cNvPr name="TextBox 13" id="13"/>
          <p:cNvSpPr txBox="true"/>
          <p:nvPr/>
        </p:nvSpPr>
        <p:spPr>
          <a:xfrm rot="0">
            <a:off x="6124920" y="4025545"/>
            <a:ext cx="5611233" cy="821055"/>
          </a:xfrm>
          <a:prstGeom prst="rect">
            <a:avLst/>
          </a:prstGeom>
        </p:spPr>
        <p:txBody>
          <a:bodyPr anchor="t" rtlCol="false" tIns="0" lIns="0" bIns="0" rIns="0">
            <a:spAutoFit/>
          </a:bodyPr>
          <a:lstStyle/>
          <a:p>
            <a:pPr algn="ctr">
              <a:lnSpc>
                <a:spcPts val="6719"/>
              </a:lnSpc>
            </a:pPr>
            <a:r>
              <a:rPr lang="en-US" sz="4800">
                <a:solidFill>
                  <a:srgbClr val="FFF6DC"/>
                </a:solidFill>
                <a:latin typeface="Genty Sans"/>
              </a:rPr>
              <a:t>Kiến Thức Cơ Bản</a:t>
            </a:r>
          </a:p>
        </p:txBody>
      </p:sp>
      <p:sp>
        <p:nvSpPr>
          <p:cNvPr name="TextBox 14" id="14"/>
          <p:cNvSpPr txBox="true"/>
          <p:nvPr/>
        </p:nvSpPr>
        <p:spPr>
          <a:xfrm rot="0">
            <a:off x="5968950" y="6164643"/>
            <a:ext cx="5923174" cy="821055"/>
          </a:xfrm>
          <a:prstGeom prst="rect">
            <a:avLst/>
          </a:prstGeom>
        </p:spPr>
        <p:txBody>
          <a:bodyPr anchor="t" rtlCol="false" tIns="0" lIns="0" bIns="0" rIns="0">
            <a:spAutoFit/>
          </a:bodyPr>
          <a:lstStyle/>
          <a:p>
            <a:pPr algn="ctr">
              <a:lnSpc>
                <a:spcPts val="6719"/>
              </a:lnSpc>
            </a:pPr>
            <a:r>
              <a:rPr lang="en-US" sz="4800">
                <a:solidFill>
                  <a:srgbClr val="FFF6DC"/>
                </a:solidFill>
                <a:latin typeface="Genty Sans"/>
              </a:rPr>
              <a:t>Kiến Thức Nâng Cao</a:t>
            </a:r>
          </a:p>
        </p:txBody>
      </p:sp>
      <p:sp>
        <p:nvSpPr>
          <p:cNvPr name="TextBox 15" id="15"/>
          <p:cNvSpPr txBox="true"/>
          <p:nvPr/>
        </p:nvSpPr>
        <p:spPr>
          <a:xfrm rot="0">
            <a:off x="6319300" y="8235282"/>
            <a:ext cx="4911883" cy="821055"/>
          </a:xfrm>
          <a:prstGeom prst="rect">
            <a:avLst/>
          </a:prstGeom>
        </p:spPr>
        <p:txBody>
          <a:bodyPr anchor="t" rtlCol="false" tIns="0" lIns="0" bIns="0" rIns="0">
            <a:spAutoFit/>
          </a:bodyPr>
          <a:lstStyle/>
          <a:p>
            <a:pPr algn="ctr">
              <a:lnSpc>
                <a:spcPts val="6719"/>
              </a:lnSpc>
            </a:pPr>
            <a:r>
              <a:rPr lang="en-US" sz="4800">
                <a:solidFill>
                  <a:srgbClr val="FFF6DC"/>
                </a:solidFill>
                <a:latin typeface="Genty Sans"/>
              </a:rPr>
              <a:t>Sản phẩm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6DC"/>
        </a:solidFill>
      </p:bgPr>
    </p:bg>
    <p:spTree>
      <p:nvGrpSpPr>
        <p:cNvPr id="1" name=""/>
        <p:cNvGrpSpPr/>
        <p:nvPr/>
      </p:nvGrpSpPr>
      <p:grpSpPr>
        <a:xfrm>
          <a:off x="0" y="0"/>
          <a:ext cx="0" cy="0"/>
          <a:chOff x="0" y="0"/>
          <a:chExt cx="0" cy="0"/>
        </a:xfrm>
      </p:grpSpPr>
      <p:sp>
        <p:nvSpPr>
          <p:cNvPr name="Freeform 2" id="2"/>
          <p:cNvSpPr/>
          <p:nvPr/>
        </p:nvSpPr>
        <p:spPr>
          <a:xfrm flipH="false" flipV="false" rot="-1217648">
            <a:off x="2203059" y="2529233"/>
            <a:ext cx="7247091" cy="6531440"/>
          </a:xfrm>
          <a:custGeom>
            <a:avLst/>
            <a:gdLst/>
            <a:ahLst/>
            <a:cxnLst/>
            <a:rect r="r" b="b" t="t" l="l"/>
            <a:pathLst>
              <a:path h="6531440" w="7247091">
                <a:moveTo>
                  <a:pt x="0" y="0"/>
                </a:moveTo>
                <a:lnTo>
                  <a:pt x="7247091" y="0"/>
                </a:lnTo>
                <a:lnTo>
                  <a:pt x="7247091"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7648">
            <a:off x="8837850" y="2336201"/>
            <a:ext cx="7247091" cy="6531440"/>
          </a:xfrm>
          <a:custGeom>
            <a:avLst/>
            <a:gdLst/>
            <a:ahLst/>
            <a:cxnLst/>
            <a:rect r="r" b="b" t="t" l="l"/>
            <a:pathLst>
              <a:path h="6531440" w="7247091">
                <a:moveTo>
                  <a:pt x="0" y="0"/>
                </a:moveTo>
                <a:lnTo>
                  <a:pt x="7247091" y="0"/>
                </a:lnTo>
                <a:lnTo>
                  <a:pt x="7247091"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78076" y="7200900"/>
            <a:ext cx="3546209" cy="4114800"/>
          </a:xfrm>
          <a:custGeom>
            <a:avLst/>
            <a:gdLst/>
            <a:ahLst/>
            <a:cxnLst/>
            <a:rect r="r" b="b" t="t" l="l"/>
            <a:pathLst>
              <a:path h="4114800" w="3546209">
                <a:moveTo>
                  <a:pt x="0" y="0"/>
                </a:moveTo>
                <a:lnTo>
                  <a:pt x="3546209" y="0"/>
                </a:lnTo>
                <a:lnTo>
                  <a:pt x="35462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415192" y="-2035548"/>
            <a:ext cx="3688217" cy="5472838"/>
          </a:xfrm>
          <a:custGeom>
            <a:avLst/>
            <a:gdLst/>
            <a:ahLst/>
            <a:cxnLst/>
            <a:rect r="r" b="b" t="t" l="l"/>
            <a:pathLst>
              <a:path h="5472838" w="3688217">
                <a:moveTo>
                  <a:pt x="0" y="0"/>
                </a:moveTo>
                <a:lnTo>
                  <a:pt x="3688216" y="0"/>
                </a:lnTo>
                <a:lnTo>
                  <a:pt x="3688216" y="5472838"/>
                </a:lnTo>
                <a:lnTo>
                  <a:pt x="0" y="54728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449452" y="5601921"/>
            <a:ext cx="4389018" cy="5295949"/>
          </a:xfrm>
          <a:custGeom>
            <a:avLst/>
            <a:gdLst/>
            <a:ahLst/>
            <a:cxnLst/>
            <a:rect r="r" b="b" t="t" l="l"/>
            <a:pathLst>
              <a:path h="5295949" w="4389018">
                <a:moveTo>
                  <a:pt x="0" y="0"/>
                </a:moveTo>
                <a:lnTo>
                  <a:pt x="4389017" y="0"/>
                </a:lnTo>
                <a:lnTo>
                  <a:pt x="4389017" y="5295949"/>
                </a:lnTo>
                <a:lnTo>
                  <a:pt x="0" y="5295949"/>
                </a:lnTo>
                <a:lnTo>
                  <a:pt x="0" y="0"/>
                </a:lnTo>
                <a:close/>
              </a:path>
            </a:pathLst>
          </a:custGeom>
          <a:blipFill>
            <a:blip r:embed="rId8"/>
            <a:stretch>
              <a:fillRect l="0" t="0" r="0" b="0"/>
            </a:stretch>
          </a:blipFill>
        </p:spPr>
      </p:sp>
      <p:sp>
        <p:nvSpPr>
          <p:cNvPr name="TextBox 7" id="7"/>
          <p:cNvSpPr txBox="true"/>
          <p:nvPr/>
        </p:nvSpPr>
        <p:spPr>
          <a:xfrm rot="0">
            <a:off x="2020387" y="857250"/>
            <a:ext cx="9645829" cy="1387474"/>
          </a:xfrm>
          <a:prstGeom prst="rect">
            <a:avLst/>
          </a:prstGeom>
        </p:spPr>
        <p:txBody>
          <a:bodyPr anchor="t" rtlCol="false" tIns="0" lIns="0" bIns="0" rIns="0">
            <a:spAutoFit/>
          </a:bodyPr>
          <a:lstStyle/>
          <a:p>
            <a:pPr>
              <a:lnSpc>
                <a:spcPts val="11200"/>
              </a:lnSpc>
            </a:pPr>
            <a:r>
              <a:rPr lang="en-US" sz="8000">
                <a:solidFill>
                  <a:srgbClr val="4D3B08"/>
                </a:solidFill>
                <a:latin typeface="Genty Sans"/>
              </a:rPr>
              <a:t>Kiến thức cơ bản </a:t>
            </a:r>
          </a:p>
        </p:txBody>
      </p:sp>
      <p:sp>
        <p:nvSpPr>
          <p:cNvPr name="TextBox 8" id="8"/>
          <p:cNvSpPr txBox="true"/>
          <p:nvPr/>
        </p:nvSpPr>
        <p:spPr>
          <a:xfrm rot="0">
            <a:off x="592247" y="1186883"/>
            <a:ext cx="1428140" cy="804408"/>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01</a:t>
            </a:r>
          </a:p>
        </p:txBody>
      </p:sp>
      <p:sp>
        <p:nvSpPr>
          <p:cNvPr name="TextBox 9" id="9"/>
          <p:cNvSpPr txBox="true"/>
          <p:nvPr/>
        </p:nvSpPr>
        <p:spPr>
          <a:xfrm rot="0">
            <a:off x="2768133" y="4070103"/>
            <a:ext cx="12751734" cy="5033645"/>
          </a:xfrm>
          <a:prstGeom prst="rect">
            <a:avLst/>
          </a:prstGeom>
        </p:spPr>
        <p:txBody>
          <a:bodyPr anchor="t" rtlCol="false" tIns="0" lIns="0" bIns="0" rIns="0">
            <a:spAutoFit/>
          </a:bodyPr>
          <a:lstStyle/>
          <a:p>
            <a:pPr algn="just">
              <a:lnSpc>
                <a:spcPts val="4480"/>
              </a:lnSpc>
            </a:pPr>
            <a:r>
              <a:rPr lang="en-US" sz="3200">
                <a:solidFill>
                  <a:srgbClr val="4D3B08"/>
                </a:solidFill>
                <a:latin typeface="Varela Round"/>
              </a:rPr>
              <a:t>JSX là một phần quan trọng trong ReactJS, một thư viện JavaScript phổ biến được sử dụng để xây dựng giao diện người dùng. JSX giống như một syntax extension giúp code trở lên dễ mượt và dễ đọc hơn.</a:t>
            </a:r>
          </a:p>
          <a:p>
            <a:pPr algn="just">
              <a:lnSpc>
                <a:spcPts val="4480"/>
              </a:lnSpc>
            </a:pPr>
            <a:r>
              <a:rPr lang="en-US" sz="3200">
                <a:solidFill>
                  <a:srgbClr val="4D3B08"/>
                </a:solidFill>
                <a:latin typeface="Varela Round"/>
              </a:rPr>
              <a:t>JSX làm cho mã dễ nhìn hơn và dễ hiểu hơn giúp cấu trúc trở nên rõ ràng hơn dẫn đến khả năng bảo trì tốt hơn và sử dụng lại chúng trong các dự án khác nhau, phù hợp với cách tiếp cận dựa trên thành phần của React. </a:t>
            </a:r>
          </a:p>
          <a:p>
            <a:pPr algn="just">
              <a:lnSpc>
                <a:spcPts val="4480"/>
              </a:lnSpc>
            </a:pPr>
          </a:p>
        </p:txBody>
      </p:sp>
      <p:sp>
        <p:nvSpPr>
          <p:cNvPr name="TextBox 10" id="10"/>
          <p:cNvSpPr txBox="true"/>
          <p:nvPr/>
        </p:nvSpPr>
        <p:spPr>
          <a:xfrm rot="0">
            <a:off x="602380" y="2932782"/>
            <a:ext cx="5224225" cy="904240"/>
          </a:xfrm>
          <a:prstGeom prst="rect">
            <a:avLst/>
          </a:prstGeom>
        </p:spPr>
        <p:txBody>
          <a:bodyPr anchor="t" rtlCol="false" tIns="0" lIns="0" bIns="0" rIns="0">
            <a:spAutoFit/>
          </a:bodyPr>
          <a:lstStyle/>
          <a:p>
            <a:pPr algn="ctr">
              <a:lnSpc>
                <a:spcPts val="7279"/>
              </a:lnSpc>
            </a:pPr>
            <a:r>
              <a:rPr lang="en-US" sz="5199">
                <a:solidFill>
                  <a:srgbClr val="4D3B08"/>
                </a:solidFill>
                <a:latin typeface="DejaVu Serif Bold"/>
              </a:rPr>
              <a:t>1.Sử dụng jsx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false" flipV="false" rot="-1217648">
            <a:off x="2203059" y="2529233"/>
            <a:ext cx="7247091" cy="6531440"/>
          </a:xfrm>
          <a:custGeom>
            <a:avLst/>
            <a:gdLst/>
            <a:ahLst/>
            <a:cxnLst/>
            <a:rect r="r" b="b" t="t" l="l"/>
            <a:pathLst>
              <a:path h="6531440" w="7247091">
                <a:moveTo>
                  <a:pt x="0" y="0"/>
                </a:moveTo>
                <a:lnTo>
                  <a:pt x="7247091" y="0"/>
                </a:lnTo>
                <a:lnTo>
                  <a:pt x="7247091"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7648">
            <a:off x="8837850" y="2336201"/>
            <a:ext cx="7247091" cy="6531440"/>
          </a:xfrm>
          <a:custGeom>
            <a:avLst/>
            <a:gdLst/>
            <a:ahLst/>
            <a:cxnLst/>
            <a:rect r="r" b="b" t="t" l="l"/>
            <a:pathLst>
              <a:path h="6531440" w="7247091">
                <a:moveTo>
                  <a:pt x="0" y="0"/>
                </a:moveTo>
                <a:lnTo>
                  <a:pt x="7247091" y="0"/>
                </a:lnTo>
                <a:lnTo>
                  <a:pt x="7247091"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35547" y="7200900"/>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50953" y="-1028700"/>
            <a:ext cx="4199460" cy="5155953"/>
          </a:xfrm>
          <a:custGeom>
            <a:avLst/>
            <a:gdLst/>
            <a:ahLst/>
            <a:cxnLst/>
            <a:rect r="r" b="b" t="t" l="l"/>
            <a:pathLst>
              <a:path h="5155953" w="4199460">
                <a:moveTo>
                  <a:pt x="0" y="0"/>
                </a:moveTo>
                <a:lnTo>
                  <a:pt x="4199459" y="0"/>
                </a:lnTo>
                <a:lnTo>
                  <a:pt x="4199459" y="5155953"/>
                </a:lnTo>
                <a:lnTo>
                  <a:pt x="0" y="5155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544316">
            <a:off x="13701508" y="6445520"/>
            <a:ext cx="4522337" cy="1944605"/>
          </a:xfrm>
          <a:custGeom>
            <a:avLst/>
            <a:gdLst/>
            <a:ahLst/>
            <a:cxnLst/>
            <a:rect r="r" b="b" t="t" l="l"/>
            <a:pathLst>
              <a:path h="1944605" w="4522337">
                <a:moveTo>
                  <a:pt x="0" y="0"/>
                </a:moveTo>
                <a:lnTo>
                  <a:pt x="4522337" y="0"/>
                </a:lnTo>
                <a:lnTo>
                  <a:pt x="4522337" y="1944605"/>
                </a:lnTo>
                <a:lnTo>
                  <a:pt x="0" y="1944605"/>
                </a:lnTo>
                <a:lnTo>
                  <a:pt x="0" y="0"/>
                </a:lnTo>
                <a:close/>
              </a:path>
            </a:pathLst>
          </a:custGeom>
          <a:blipFill>
            <a:blip r:embed="rId8"/>
            <a:stretch>
              <a:fillRect l="0" t="0" r="0" b="0"/>
            </a:stretch>
          </a:blipFill>
        </p:spPr>
      </p:sp>
      <p:sp>
        <p:nvSpPr>
          <p:cNvPr name="TextBox 7" id="7"/>
          <p:cNvSpPr txBox="true"/>
          <p:nvPr/>
        </p:nvSpPr>
        <p:spPr>
          <a:xfrm rot="0">
            <a:off x="2768133" y="4070103"/>
            <a:ext cx="12751734" cy="3909695"/>
          </a:xfrm>
          <a:prstGeom prst="rect">
            <a:avLst/>
          </a:prstGeom>
        </p:spPr>
        <p:txBody>
          <a:bodyPr anchor="t" rtlCol="false" tIns="0" lIns="0" bIns="0" rIns="0">
            <a:spAutoFit/>
          </a:bodyPr>
          <a:lstStyle/>
          <a:p>
            <a:pPr>
              <a:lnSpc>
                <a:spcPts val="4480"/>
              </a:lnSpc>
            </a:pPr>
            <a:r>
              <a:rPr lang="en-US" sz="3200">
                <a:solidFill>
                  <a:srgbClr val="4D3B08"/>
                </a:solidFill>
                <a:latin typeface="Varela Round"/>
              </a:rPr>
              <a:t>Props là viết tắt của thuộc tính và chúng được sử dụng để truyền dữ liệu giữa các thành phần React. Luồng dữ liệu của React giữa các thành phần là đơn hướng (truyền từ component cha xuống component con). Muốn thay đổi thì phải sử dụng hàm của component cha truyền xuống.</a:t>
            </a:r>
          </a:p>
          <a:p>
            <a:pPr>
              <a:lnSpc>
                <a:spcPts val="4480"/>
              </a:lnSpc>
            </a:pPr>
          </a:p>
          <a:p>
            <a:pPr>
              <a:lnSpc>
                <a:spcPts val="4480"/>
              </a:lnSpc>
            </a:pPr>
          </a:p>
        </p:txBody>
      </p:sp>
      <p:sp>
        <p:nvSpPr>
          <p:cNvPr name="TextBox 8" id="8"/>
          <p:cNvSpPr txBox="true"/>
          <p:nvPr/>
        </p:nvSpPr>
        <p:spPr>
          <a:xfrm rot="0">
            <a:off x="666815" y="2894235"/>
            <a:ext cx="6303407" cy="904240"/>
          </a:xfrm>
          <a:prstGeom prst="rect">
            <a:avLst/>
          </a:prstGeom>
        </p:spPr>
        <p:txBody>
          <a:bodyPr anchor="t" rtlCol="false" tIns="0" lIns="0" bIns="0" rIns="0">
            <a:spAutoFit/>
          </a:bodyPr>
          <a:lstStyle/>
          <a:p>
            <a:pPr algn="ctr">
              <a:lnSpc>
                <a:spcPts val="7279"/>
              </a:lnSpc>
            </a:pPr>
            <a:r>
              <a:rPr lang="en-US" sz="5199">
                <a:solidFill>
                  <a:srgbClr val="4D3B08"/>
                </a:solidFill>
                <a:latin typeface="DejaVu Serif Bold"/>
              </a:rPr>
              <a:t>2. Sử dụng props</a:t>
            </a:r>
          </a:p>
        </p:txBody>
      </p:sp>
      <p:grpSp>
        <p:nvGrpSpPr>
          <p:cNvPr name="Group 9" id="9"/>
          <p:cNvGrpSpPr/>
          <p:nvPr/>
        </p:nvGrpSpPr>
        <p:grpSpPr>
          <a:xfrm rot="0">
            <a:off x="592247" y="1028700"/>
            <a:ext cx="11073969" cy="1216024"/>
            <a:chOff x="0" y="0"/>
            <a:chExt cx="14765292" cy="1621366"/>
          </a:xfrm>
        </p:grpSpPr>
        <p:sp>
          <p:nvSpPr>
            <p:cNvPr name="TextBox 10" id="10"/>
            <p:cNvSpPr txBox="true"/>
            <p:nvPr/>
          </p:nvSpPr>
          <p:spPr>
            <a:xfrm rot="0">
              <a:off x="1904186" y="-171450"/>
              <a:ext cx="12861105" cy="1792816"/>
            </a:xfrm>
            <a:prstGeom prst="rect">
              <a:avLst/>
            </a:prstGeom>
          </p:spPr>
          <p:txBody>
            <a:bodyPr anchor="t" rtlCol="false" tIns="0" lIns="0" bIns="0" rIns="0">
              <a:spAutoFit/>
            </a:bodyPr>
            <a:lstStyle/>
            <a:p>
              <a:pPr>
                <a:lnSpc>
                  <a:spcPts val="11200"/>
                </a:lnSpc>
              </a:pPr>
              <a:r>
                <a:rPr lang="en-US" sz="8000">
                  <a:solidFill>
                    <a:srgbClr val="4D3B08"/>
                  </a:solidFill>
                  <a:latin typeface="Genty Sans"/>
                </a:rPr>
                <a:t>Kiến thức cơ bản </a:t>
              </a:r>
            </a:p>
          </p:txBody>
        </p:sp>
        <p:sp>
          <p:nvSpPr>
            <p:cNvPr name="TextBox 11" id="11"/>
            <p:cNvSpPr txBox="true"/>
            <p:nvPr/>
          </p:nvSpPr>
          <p:spPr>
            <a:xfrm rot="0">
              <a:off x="0" y="242661"/>
              <a:ext cx="1904186" cy="1040795"/>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01</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6DC"/>
        </a:solidFill>
      </p:bgPr>
    </p:bg>
    <p:spTree>
      <p:nvGrpSpPr>
        <p:cNvPr id="1" name=""/>
        <p:cNvGrpSpPr/>
        <p:nvPr/>
      </p:nvGrpSpPr>
      <p:grpSpPr>
        <a:xfrm>
          <a:off x="0" y="0"/>
          <a:ext cx="0" cy="0"/>
          <a:chOff x="0" y="0"/>
          <a:chExt cx="0" cy="0"/>
        </a:xfrm>
      </p:grpSpPr>
      <p:sp>
        <p:nvSpPr>
          <p:cNvPr name="Freeform 2" id="2"/>
          <p:cNvSpPr/>
          <p:nvPr/>
        </p:nvSpPr>
        <p:spPr>
          <a:xfrm flipH="false" flipV="false" rot="-1217648">
            <a:off x="1438769" y="2529233"/>
            <a:ext cx="7247091" cy="6531440"/>
          </a:xfrm>
          <a:custGeom>
            <a:avLst/>
            <a:gdLst/>
            <a:ahLst/>
            <a:cxnLst/>
            <a:rect r="r" b="b" t="t" l="l"/>
            <a:pathLst>
              <a:path h="6531440" w="7247091">
                <a:moveTo>
                  <a:pt x="0" y="0"/>
                </a:moveTo>
                <a:lnTo>
                  <a:pt x="7247090" y="0"/>
                </a:lnTo>
                <a:lnTo>
                  <a:pt x="7247090"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7648">
            <a:off x="9602141" y="2529233"/>
            <a:ext cx="7247091" cy="6531440"/>
          </a:xfrm>
          <a:custGeom>
            <a:avLst/>
            <a:gdLst/>
            <a:ahLst/>
            <a:cxnLst/>
            <a:rect r="r" b="b" t="t" l="l"/>
            <a:pathLst>
              <a:path h="6531440" w="7247091">
                <a:moveTo>
                  <a:pt x="0" y="0"/>
                </a:moveTo>
                <a:lnTo>
                  <a:pt x="7247090" y="0"/>
                </a:lnTo>
                <a:lnTo>
                  <a:pt x="7247090" y="6531440"/>
                </a:lnTo>
                <a:lnTo>
                  <a:pt x="0" y="6531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849468" y="7809517"/>
            <a:ext cx="4589064" cy="4088439"/>
          </a:xfrm>
          <a:custGeom>
            <a:avLst/>
            <a:gdLst/>
            <a:ahLst/>
            <a:cxnLst/>
            <a:rect r="r" b="b" t="t" l="l"/>
            <a:pathLst>
              <a:path h="4088439" w="4589064">
                <a:moveTo>
                  <a:pt x="0" y="0"/>
                </a:moveTo>
                <a:lnTo>
                  <a:pt x="4589064" y="0"/>
                </a:lnTo>
                <a:lnTo>
                  <a:pt x="4589064" y="4088439"/>
                </a:lnTo>
                <a:lnTo>
                  <a:pt x="0" y="40884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873769" y="-1425196"/>
            <a:ext cx="4880758" cy="5026998"/>
          </a:xfrm>
          <a:custGeom>
            <a:avLst/>
            <a:gdLst/>
            <a:ahLst/>
            <a:cxnLst/>
            <a:rect r="r" b="b" t="t" l="l"/>
            <a:pathLst>
              <a:path h="5026998" w="4880758">
                <a:moveTo>
                  <a:pt x="0" y="0"/>
                </a:moveTo>
                <a:lnTo>
                  <a:pt x="4880758" y="0"/>
                </a:lnTo>
                <a:lnTo>
                  <a:pt x="4880758" y="5026998"/>
                </a:lnTo>
                <a:lnTo>
                  <a:pt x="0" y="50269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67722" y="7744506"/>
            <a:ext cx="2505329" cy="3027588"/>
          </a:xfrm>
          <a:custGeom>
            <a:avLst/>
            <a:gdLst/>
            <a:ahLst/>
            <a:cxnLst/>
            <a:rect r="r" b="b" t="t" l="l"/>
            <a:pathLst>
              <a:path h="3027588" w="2505329">
                <a:moveTo>
                  <a:pt x="0" y="0"/>
                </a:moveTo>
                <a:lnTo>
                  <a:pt x="2505329" y="0"/>
                </a:lnTo>
                <a:lnTo>
                  <a:pt x="2505329" y="3027588"/>
                </a:lnTo>
                <a:lnTo>
                  <a:pt x="0" y="3027588"/>
                </a:lnTo>
                <a:lnTo>
                  <a:pt x="0" y="0"/>
                </a:lnTo>
                <a:close/>
              </a:path>
            </a:pathLst>
          </a:custGeom>
          <a:blipFill>
            <a:blip r:embed="rId8"/>
            <a:stretch>
              <a:fillRect l="0" t="0" r="0" b="0"/>
            </a:stretch>
          </a:blipFill>
        </p:spPr>
      </p:sp>
      <p:sp>
        <p:nvSpPr>
          <p:cNvPr name="TextBox 7" id="7"/>
          <p:cNvSpPr txBox="true"/>
          <p:nvPr/>
        </p:nvSpPr>
        <p:spPr>
          <a:xfrm rot="0">
            <a:off x="793735" y="2507565"/>
            <a:ext cx="6049566" cy="904240"/>
          </a:xfrm>
          <a:prstGeom prst="rect">
            <a:avLst/>
          </a:prstGeom>
        </p:spPr>
        <p:txBody>
          <a:bodyPr anchor="t" rtlCol="false" tIns="0" lIns="0" bIns="0" rIns="0">
            <a:spAutoFit/>
          </a:bodyPr>
          <a:lstStyle/>
          <a:p>
            <a:pPr algn="ctr">
              <a:lnSpc>
                <a:spcPts val="7279"/>
              </a:lnSpc>
            </a:pPr>
            <a:r>
              <a:rPr lang="en-US" sz="5199">
                <a:solidFill>
                  <a:srgbClr val="4D3B08"/>
                </a:solidFill>
                <a:latin typeface="DejaVu Serif Bold"/>
              </a:rPr>
              <a:t>3. Sử dụng state</a:t>
            </a:r>
          </a:p>
        </p:txBody>
      </p:sp>
      <p:sp>
        <p:nvSpPr>
          <p:cNvPr name="TextBox 8" id="8"/>
          <p:cNvSpPr txBox="true"/>
          <p:nvPr/>
        </p:nvSpPr>
        <p:spPr>
          <a:xfrm rot="0">
            <a:off x="2768133" y="3916127"/>
            <a:ext cx="12751734" cy="3909695"/>
          </a:xfrm>
          <a:prstGeom prst="rect">
            <a:avLst/>
          </a:prstGeom>
        </p:spPr>
        <p:txBody>
          <a:bodyPr anchor="t" rtlCol="false" tIns="0" lIns="0" bIns="0" rIns="0">
            <a:spAutoFit/>
          </a:bodyPr>
          <a:lstStyle/>
          <a:p>
            <a:pPr>
              <a:lnSpc>
                <a:spcPts val="4480"/>
              </a:lnSpc>
            </a:pPr>
            <a:r>
              <a:rPr lang="en-US" sz="3200">
                <a:solidFill>
                  <a:srgbClr val="4D3B08"/>
                </a:solidFill>
                <a:latin typeface="Varela Round"/>
              </a:rPr>
              <a:t>State được dùng cho những dữ liệu có khả năng sẽ thay đổi,được tạo ra và quản lý bởi component hiện tại</a:t>
            </a:r>
          </a:p>
          <a:p>
            <a:pPr>
              <a:lnSpc>
                <a:spcPts val="4480"/>
              </a:lnSpc>
            </a:pPr>
            <a:r>
              <a:rPr lang="en-US" sz="3200">
                <a:solidFill>
                  <a:srgbClr val="4D3B08"/>
                </a:solidFill>
                <a:latin typeface="Varela Round"/>
              </a:rPr>
              <a:t>State được sử dụng để lưu trữ dữ liệu cục bộ và quản lý sự thay đổi của dữ liệu đó theo thời gian. Bất cứ khi nào state được cập nhật trong component, tất cả các component con của nó cũng sẽ render/show lại với những thay đổi mới nhất.</a:t>
            </a:r>
          </a:p>
          <a:p>
            <a:pPr>
              <a:lnSpc>
                <a:spcPts val="4480"/>
              </a:lnSpc>
            </a:pPr>
          </a:p>
        </p:txBody>
      </p:sp>
      <p:grpSp>
        <p:nvGrpSpPr>
          <p:cNvPr name="Group 9" id="9"/>
          <p:cNvGrpSpPr/>
          <p:nvPr/>
        </p:nvGrpSpPr>
        <p:grpSpPr>
          <a:xfrm rot="0">
            <a:off x="592247" y="1028700"/>
            <a:ext cx="11073969" cy="1216024"/>
            <a:chOff x="0" y="0"/>
            <a:chExt cx="14765292" cy="1621366"/>
          </a:xfrm>
        </p:grpSpPr>
        <p:sp>
          <p:nvSpPr>
            <p:cNvPr name="TextBox 10" id="10"/>
            <p:cNvSpPr txBox="true"/>
            <p:nvPr/>
          </p:nvSpPr>
          <p:spPr>
            <a:xfrm rot="0">
              <a:off x="1904186" y="-171450"/>
              <a:ext cx="12861105" cy="1792816"/>
            </a:xfrm>
            <a:prstGeom prst="rect">
              <a:avLst/>
            </a:prstGeom>
          </p:spPr>
          <p:txBody>
            <a:bodyPr anchor="t" rtlCol="false" tIns="0" lIns="0" bIns="0" rIns="0">
              <a:spAutoFit/>
            </a:bodyPr>
            <a:lstStyle/>
            <a:p>
              <a:pPr>
                <a:lnSpc>
                  <a:spcPts val="11200"/>
                </a:lnSpc>
              </a:pPr>
              <a:r>
                <a:rPr lang="en-US" sz="8000">
                  <a:solidFill>
                    <a:srgbClr val="4D3B08"/>
                  </a:solidFill>
                  <a:latin typeface="Genty Sans"/>
                </a:rPr>
                <a:t>Kiến thức cơ bản </a:t>
              </a:r>
            </a:p>
          </p:txBody>
        </p:sp>
        <p:sp>
          <p:nvSpPr>
            <p:cNvPr name="TextBox 11" id="11"/>
            <p:cNvSpPr txBox="true"/>
            <p:nvPr/>
          </p:nvSpPr>
          <p:spPr>
            <a:xfrm rot="0">
              <a:off x="0" y="242661"/>
              <a:ext cx="1904186" cy="1040795"/>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01</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true" flipV="false" rot="0">
            <a:off x="-4624211" y="8869247"/>
            <a:ext cx="7315200" cy="2261062"/>
          </a:xfrm>
          <a:custGeom>
            <a:avLst/>
            <a:gdLst/>
            <a:ahLst/>
            <a:cxnLst/>
            <a:rect r="r" b="b" t="t" l="l"/>
            <a:pathLst>
              <a:path h="2261062" w="7315200">
                <a:moveTo>
                  <a:pt x="7315200" y="0"/>
                </a:moveTo>
                <a:lnTo>
                  <a:pt x="0" y="0"/>
                </a:lnTo>
                <a:lnTo>
                  <a:pt x="0" y="2261062"/>
                </a:lnTo>
                <a:lnTo>
                  <a:pt x="7315200" y="2261062"/>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684756">
            <a:off x="15565424" y="-1263167"/>
            <a:ext cx="4155633" cy="4209204"/>
          </a:xfrm>
          <a:custGeom>
            <a:avLst/>
            <a:gdLst/>
            <a:ahLst/>
            <a:cxnLst/>
            <a:rect r="r" b="b" t="t" l="l"/>
            <a:pathLst>
              <a:path h="4209204" w="4155633">
                <a:moveTo>
                  <a:pt x="0" y="0"/>
                </a:moveTo>
                <a:lnTo>
                  <a:pt x="4155632" y="0"/>
                </a:lnTo>
                <a:lnTo>
                  <a:pt x="4155632" y="4209205"/>
                </a:lnTo>
                <a:lnTo>
                  <a:pt x="0" y="42092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22447" y="7573541"/>
            <a:ext cx="2512504" cy="2825022"/>
          </a:xfrm>
          <a:custGeom>
            <a:avLst/>
            <a:gdLst/>
            <a:ahLst/>
            <a:cxnLst/>
            <a:rect r="r" b="b" t="t" l="l"/>
            <a:pathLst>
              <a:path h="2825022" w="2512504">
                <a:moveTo>
                  <a:pt x="0" y="0"/>
                </a:moveTo>
                <a:lnTo>
                  <a:pt x="2512504" y="0"/>
                </a:lnTo>
                <a:lnTo>
                  <a:pt x="2512504" y="2825022"/>
                </a:lnTo>
                <a:lnTo>
                  <a:pt x="0" y="2825022"/>
                </a:lnTo>
                <a:lnTo>
                  <a:pt x="0" y="0"/>
                </a:lnTo>
                <a:close/>
              </a:path>
            </a:pathLst>
          </a:custGeom>
          <a:blipFill>
            <a:blip r:embed="rId6"/>
            <a:stretch>
              <a:fillRect l="0" t="0" r="0" b="0"/>
            </a:stretch>
          </a:blipFill>
        </p:spPr>
      </p:sp>
      <p:sp>
        <p:nvSpPr>
          <p:cNvPr name="Freeform 5" id="5"/>
          <p:cNvSpPr/>
          <p:nvPr/>
        </p:nvSpPr>
        <p:spPr>
          <a:xfrm flipH="false" flipV="false" rot="4580526">
            <a:off x="-1722328" y="-1028700"/>
            <a:ext cx="4629150" cy="4114800"/>
          </a:xfrm>
          <a:custGeom>
            <a:avLst/>
            <a:gdLst/>
            <a:ahLst/>
            <a:cxnLst/>
            <a:rect r="r" b="b" t="t" l="l"/>
            <a:pathLst>
              <a:path h="4114800" w="4629150">
                <a:moveTo>
                  <a:pt x="0" y="0"/>
                </a:moveTo>
                <a:lnTo>
                  <a:pt x="4629150" y="0"/>
                </a:lnTo>
                <a:lnTo>
                  <a:pt x="462915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830370">
            <a:off x="2020387"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10650861">
            <a:off x="3333427"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1173775">
            <a:off x="4605297"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909686">
            <a:off x="5855642"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383209">
            <a:off x="7340063" y="2811374"/>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732234">
            <a:off x="8621428"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1139130">
            <a:off x="9893298" y="2596943"/>
            <a:ext cx="4226934" cy="6661357"/>
          </a:xfrm>
          <a:custGeom>
            <a:avLst/>
            <a:gdLst/>
            <a:ahLst/>
            <a:cxnLst/>
            <a:rect r="r" b="b" t="t" l="l"/>
            <a:pathLst>
              <a:path h="6661357" w="4226934">
                <a:moveTo>
                  <a:pt x="0" y="0"/>
                </a:moveTo>
                <a:lnTo>
                  <a:pt x="4226935" y="0"/>
                </a:lnTo>
                <a:lnTo>
                  <a:pt x="4226935" y="6661357"/>
                </a:lnTo>
                <a:lnTo>
                  <a:pt x="0" y="666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671527">
            <a:off x="11143643" y="2596943"/>
            <a:ext cx="4226934" cy="6661357"/>
          </a:xfrm>
          <a:custGeom>
            <a:avLst/>
            <a:gdLst/>
            <a:ahLst/>
            <a:cxnLst/>
            <a:rect r="r" b="b" t="t" l="l"/>
            <a:pathLst>
              <a:path h="6661357" w="4226934">
                <a:moveTo>
                  <a:pt x="0" y="0"/>
                </a:moveTo>
                <a:lnTo>
                  <a:pt x="4226934" y="0"/>
                </a:lnTo>
                <a:lnTo>
                  <a:pt x="4226934" y="6661357"/>
                </a:lnTo>
                <a:lnTo>
                  <a:pt x="0" y="66613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362989">
            <a:off x="12468751" y="2912364"/>
            <a:ext cx="4226934" cy="6661357"/>
          </a:xfrm>
          <a:custGeom>
            <a:avLst/>
            <a:gdLst/>
            <a:ahLst/>
            <a:cxnLst/>
            <a:rect r="r" b="b" t="t" l="l"/>
            <a:pathLst>
              <a:path h="6661357" w="4226934">
                <a:moveTo>
                  <a:pt x="0" y="0"/>
                </a:moveTo>
                <a:lnTo>
                  <a:pt x="4226934" y="0"/>
                </a:lnTo>
                <a:lnTo>
                  <a:pt x="4226934" y="6661358"/>
                </a:lnTo>
                <a:lnTo>
                  <a:pt x="0" y="66613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2320447" y="3546705"/>
            <a:ext cx="14266167" cy="2980991"/>
          </a:xfrm>
          <a:prstGeom prst="rect">
            <a:avLst/>
          </a:prstGeom>
        </p:spPr>
        <p:txBody>
          <a:bodyPr anchor="t" rtlCol="false" tIns="0" lIns="0" bIns="0" rIns="0">
            <a:spAutoFit/>
          </a:bodyPr>
          <a:lstStyle/>
          <a:p>
            <a:pPr>
              <a:lnSpc>
                <a:spcPts val="4743"/>
              </a:lnSpc>
            </a:pPr>
            <a:r>
              <a:rPr lang="en-US" sz="3388">
                <a:solidFill>
                  <a:srgbClr val="4D3B08"/>
                </a:solidFill>
                <a:latin typeface="Varela Round"/>
              </a:rPr>
              <a:t>Hooks chính thức được giới thiệu trong phiên bản React 16.8. Nó cho phép chúng ta sử dụng state và các tính năng khác của React mà không phải dùng đến Class. Hook là các hàm được sử dụng để truy cập trạng thái và các tính năng vòng đời của React từ các hàm components.</a:t>
            </a:r>
          </a:p>
        </p:txBody>
      </p:sp>
      <p:grpSp>
        <p:nvGrpSpPr>
          <p:cNvPr name="Group 16" id="16"/>
          <p:cNvGrpSpPr/>
          <p:nvPr/>
        </p:nvGrpSpPr>
        <p:grpSpPr>
          <a:xfrm rot="0">
            <a:off x="592247" y="1028700"/>
            <a:ext cx="11073969" cy="1216024"/>
            <a:chOff x="0" y="0"/>
            <a:chExt cx="14765292" cy="1621366"/>
          </a:xfrm>
        </p:grpSpPr>
        <p:sp>
          <p:nvSpPr>
            <p:cNvPr name="TextBox 17" id="17"/>
            <p:cNvSpPr txBox="true"/>
            <p:nvPr/>
          </p:nvSpPr>
          <p:spPr>
            <a:xfrm rot="0">
              <a:off x="1904186" y="-171450"/>
              <a:ext cx="12861105" cy="1792816"/>
            </a:xfrm>
            <a:prstGeom prst="rect">
              <a:avLst/>
            </a:prstGeom>
          </p:spPr>
          <p:txBody>
            <a:bodyPr anchor="t" rtlCol="false" tIns="0" lIns="0" bIns="0" rIns="0">
              <a:spAutoFit/>
            </a:bodyPr>
            <a:lstStyle/>
            <a:p>
              <a:pPr>
                <a:lnSpc>
                  <a:spcPts val="11200"/>
                </a:lnSpc>
              </a:pPr>
              <a:r>
                <a:rPr lang="en-US" sz="8000">
                  <a:solidFill>
                    <a:srgbClr val="4D3B08"/>
                  </a:solidFill>
                  <a:latin typeface="Genty Sans"/>
                </a:rPr>
                <a:t>Kiến thức cơ bản </a:t>
              </a:r>
            </a:p>
          </p:txBody>
        </p:sp>
        <p:sp>
          <p:nvSpPr>
            <p:cNvPr name="TextBox 18" id="18"/>
            <p:cNvSpPr txBox="true"/>
            <p:nvPr/>
          </p:nvSpPr>
          <p:spPr>
            <a:xfrm rot="0">
              <a:off x="0" y="242661"/>
              <a:ext cx="1904186" cy="1040795"/>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01</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sp>
        <p:nvSpPr>
          <p:cNvPr name="Freeform 2" id="2"/>
          <p:cNvSpPr/>
          <p:nvPr/>
        </p:nvSpPr>
        <p:spPr>
          <a:xfrm flipH="false" flipV="false" rot="0">
            <a:off x="2193946" y="3041161"/>
            <a:ext cx="13900109" cy="6217139"/>
          </a:xfrm>
          <a:custGeom>
            <a:avLst/>
            <a:gdLst/>
            <a:ahLst/>
            <a:cxnLst/>
            <a:rect r="r" b="b" t="t" l="l"/>
            <a:pathLst>
              <a:path h="6217139" w="13900109">
                <a:moveTo>
                  <a:pt x="0" y="0"/>
                </a:moveTo>
                <a:lnTo>
                  <a:pt x="13900108" y="0"/>
                </a:lnTo>
                <a:lnTo>
                  <a:pt x="13900108" y="6217139"/>
                </a:lnTo>
                <a:lnTo>
                  <a:pt x="0" y="6217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2515" y="7200900"/>
            <a:ext cx="4062430" cy="4114800"/>
          </a:xfrm>
          <a:custGeom>
            <a:avLst/>
            <a:gdLst/>
            <a:ahLst/>
            <a:cxnLst/>
            <a:rect r="r" b="b" t="t" l="l"/>
            <a:pathLst>
              <a:path h="4114800" w="4062430">
                <a:moveTo>
                  <a:pt x="0" y="0"/>
                </a:moveTo>
                <a:lnTo>
                  <a:pt x="4062430" y="0"/>
                </a:lnTo>
                <a:lnTo>
                  <a:pt x="40624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25858" y="7200900"/>
            <a:ext cx="3546209" cy="4114800"/>
          </a:xfrm>
          <a:custGeom>
            <a:avLst/>
            <a:gdLst/>
            <a:ahLst/>
            <a:cxnLst/>
            <a:rect r="r" b="b" t="t" l="l"/>
            <a:pathLst>
              <a:path h="4114800" w="3546209">
                <a:moveTo>
                  <a:pt x="0" y="0"/>
                </a:moveTo>
                <a:lnTo>
                  <a:pt x="3546210" y="0"/>
                </a:lnTo>
                <a:lnTo>
                  <a:pt x="35462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9548247">
            <a:off x="14436573" y="-1437881"/>
            <a:ext cx="4866751" cy="4703379"/>
          </a:xfrm>
          <a:custGeom>
            <a:avLst/>
            <a:gdLst/>
            <a:ahLst/>
            <a:cxnLst/>
            <a:rect r="r" b="b" t="t" l="l"/>
            <a:pathLst>
              <a:path h="4703379" w="4866751">
                <a:moveTo>
                  <a:pt x="0" y="0"/>
                </a:moveTo>
                <a:lnTo>
                  <a:pt x="4866751" y="0"/>
                </a:lnTo>
                <a:lnTo>
                  <a:pt x="4866751" y="4703379"/>
                </a:lnTo>
                <a:lnTo>
                  <a:pt x="0" y="47033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6967971">
            <a:off x="-1073223" y="-829734"/>
            <a:ext cx="5506423" cy="4114800"/>
          </a:xfrm>
          <a:custGeom>
            <a:avLst/>
            <a:gdLst/>
            <a:ahLst/>
            <a:cxnLst/>
            <a:rect r="r" b="b" t="t" l="l"/>
            <a:pathLst>
              <a:path h="4114800" w="5506423">
                <a:moveTo>
                  <a:pt x="0" y="0"/>
                </a:moveTo>
                <a:lnTo>
                  <a:pt x="5506424" y="0"/>
                </a:lnTo>
                <a:lnTo>
                  <a:pt x="550642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321086" y="1056216"/>
            <a:ext cx="9645829" cy="1387474"/>
          </a:xfrm>
          <a:prstGeom prst="rect">
            <a:avLst/>
          </a:prstGeom>
        </p:spPr>
        <p:txBody>
          <a:bodyPr anchor="t" rtlCol="false" tIns="0" lIns="0" bIns="0" rIns="0">
            <a:spAutoFit/>
          </a:bodyPr>
          <a:lstStyle/>
          <a:p>
            <a:pPr algn="ctr">
              <a:lnSpc>
                <a:spcPts val="11200"/>
              </a:lnSpc>
            </a:pPr>
            <a:r>
              <a:rPr lang="en-US" sz="8000">
                <a:solidFill>
                  <a:srgbClr val="4D3B08"/>
                </a:solidFill>
                <a:latin typeface="Genty Sans"/>
              </a:rPr>
              <a:t>Kiến thức nâng cao</a:t>
            </a:r>
          </a:p>
        </p:txBody>
      </p:sp>
      <p:sp>
        <p:nvSpPr>
          <p:cNvPr name="TextBox 8" id="8"/>
          <p:cNvSpPr txBox="true"/>
          <p:nvPr/>
        </p:nvSpPr>
        <p:spPr>
          <a:xfrm rot="0">
            <a:off x="8397549" y="423258"/>
            <a:ext cx="1492901" cy="804408"/>
          </a:xfrm>
          <a:prstGeom prst="rect">
            <a:avLst/>
          </a:prstGeom>
        </p:spPr>
        <p:txBody>
          <a:bodyPr anchor="t" rtlCol="false" tIns="0" lIns="0" bIns="0" rIns="0">
            <a:spAutoFit/>
          </a:bodyPr>
          <a:lstStyle/>
          <a:p>
            <a:pPr algn="ctr">
              <a:lnSpc>
                <a:spcPts val="6525"/>
              </a:lnSpc>
            </a:pPr>
            <a:r>
              <a:rPr lang="en-US" sz="4660">
                <a:solidFill>
                  <a:srgbClr val="FFF6DC"/>
                </a:solidFill>
                <a:latin typeface="Genty Sans"/>
              </a:rPr>
              <a:t> 02 </a:t>
            </a:r>
          </a:p>
        </p:txBody>
      </p:sp>
      <p:sp>
        <p:nvSpPr>
          <p:cNvPr name="TextBox 9" id="9"/>
          <p:cNvSpPr txBox="true"/>
          <p:nvPr/>
        </p:nvSpPr>
        <p:spPr>
          <a:xfrm rot="0">
            <a:off x="1028700" y="4206507"/>
            <a:ext cx="15841248" cy="61575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4D3B08"/>
                </a:solidFill>
                <a:latin typeface="Varela Round"/>
              </a:rPr>
              <a:t>+ Sử dụng fetch API là một cách tiêu biểu để gọi các yêu cầu API trong ứng dụng React. fetch trả về một Promise, giúp bạn xử lý dễ dàng các yêu cầu và phản hồi.</a:t>
            </a:r>
          </a:p>
          <a:p>
            <a:pPr algn="just" marL="690881" indent="-345440" lvl="1">
              <a:lnSpc>
                <a:spcPts val="4480"/>
              </a:lnSpc>
              <a:buFont typeface="Arial"/>
              <a:buChar char="•"/>
            </a:pPr>
            <a:r>
              <a:rPr lang="en-US" sz="3200">
                <a:solidFill>
                  <a:srgbClr val="4D3B08"/>
                </a:solidFill>
                <a:latin typeface="Varela Round"/>
              </a:rPr>
              <a:t>+ Axios là một thư viện JavaScript phổ biến được sử dụng để gọi các yêu cầu HTTP. Nó cung cấp các tính năng như tự động chuyển đổi JSON, hỗ trợ Promise, và xử lý lỗi dễ dàng</a:t>
            </a:r>
          </a:p>
          <a:p>
            <a:pPr algn="just" marL="690881" indent="-345440" lvl="1">
              <a:lnSpc>
                <a:spcPts val="4480"/>
              </a:lnSpc>
              <a:buFont typeface="Arial"/>
              <a:buChar char="•"/>
            </a:pPr>
            <a:r>
              <a:rPr lang="en-US" sz="3200">
                <a:solidFill>
                  <a:srgbClr val="4D3B08"/>
                </a:solidFill>
                <a:latin typeface="Varela Round"/>
              </a:rPr>
              <a:t>+ XMLHttpRequest là một cách cổ điển để thực hiện các yêu cầu HTTP. Tuy nhiên, trong các ứng dụng React hiện đại, việc sử dụng fetch hoặc thư viện như Axios thường được ưa chuộng hơn.</a:t>
            </a:r>
          </a:p>
          <a:p>
            <a:pPr algn="just">
              <a:lnSpc>
                <a:spcPts val="4480"/>
              </a:lnSpc>
            </a:pPr>
          </a:p>
          <a:p>
            <a:pPr algn="just">
              <a:lnSpc>
                <a:spcPts val="4480"/>
              </a:lnSpc>
            </a:pPr>
          </a:p>
        </p:txBody>
      </p:sp>
      <p:sp>
        <p:nvSpPr>
          <p:cNvPr name="TextBox 10" id="10"/>
          <p:cNvSpPr txBox="true"/>
          <p:nvPr/>
        </p:nvSpPr>
        <p:spPr>
          <a:xfrm rot="0">
            <a:off x="1470694" y="3073667"/>
            <a:ext cx="4441031" cy="904240"/>
          </a:xfrm>
          <a:prstGeom prst="rect">
            <a:avLst/>
          </a:prstGeom>
        </p:spPr>
        <p:txBody>
          <a:bodyPr anchor="t" rtlCol="false" tIns="0" lIns="0" bIns="0" rIns="0">
            <a:spAutoFit/>
          </a:bodyPr>
          <a:lstStyle/>
          <a:p>
            <a:pPr algn="ctr">
              <a:lnSpc>
                <a:spcPts val="7279"/>
              </a:lnSpc>
            </a:pPr>
            <a:r>
              <a:rPr lang="en-US" sz="5199">
                <a:solidFill>
                  <a:srgbClr val="4D3B08"/>
                </a:solidFill>
                <a:latin typeface="DejaVu Serif Bold"/>
              </a:rPr>
              <a:t>Sử dụng api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grpSp>
        <p:nvGrpSpPr>
          <p:cNvPr name="Group 2" id="2"/>
          <p:cNvGrpSpPr/>
          <p:nvPr/>
        </p:nvGrpSpPr>
        <p:grpSpPr>
          <a:xfrm rot="0">
            <a:off x="10774040" y="5017631"/>
            <a:ext cx="325880" cy="3258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F7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42715" y="2247843"/>
            <a:ext cx="325880" cy="3258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704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80030" y="5819415"/>
            <a:ext cx="7811627" cy="7200900"/>
          </a:xfrm>
          <a:custGeom>
            <a:avLst/>
            <a:gdLst/>
            <a:ahLst/>
            <a:cxnLst/>
            <a:rect r="r" b="b" t="t" l="l"/>
            <a:pathLst>
              <a:path h="7200900" w="7811627">
                <a:moveTo>
                  <a:pt x="0" y="0"/>
                </a:moveTo>
                <a:lnTo>
                  <a:pt x="7811627" y="0"/>
                </a:lnTo>
                <a:lnTo>
                  <a:pt x="781162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19885" y="1028700"/>
            <a:ext cx="6034364" cy="6718422"/>
          </a:xfrm>
          <a:custGeom>
            <a:avLst/>
            <a:gdLst/>
            <a:ahLst/>
            <a:cxnLst/>
            <a:rect r="r" b="b" t="t" l="l"/>
            <a:pathLst>
              <a:path h="6718422" w="6034364">
                <a:moveTo>
                  <a:pt x="0" y="0"/>
                </a:moveTo>
                <a:lnTo>
                  <a:pt x="6034364" y="0"/>
                </a:lnTo>
                <a:lnTo>
                  <a:pt x="6034364" y="6718422"/>
                </a:lnTo>
                <a:lnTo>
                  <a:pt x="0" y="6718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743235">
            <a:off x="-1269554" y="-1248176"/>
            <a:ext cx="4596508" cy="5159346"/>
          </a:xfrm>
          <a:custGeom>
            <a:avLst/>
            <a:gdLst/>
            <a:ahLst/>
            <a:cxnLst/>
            <a:rect r="r" b="b" t="t" l="l"/>
            <a:pathLst>
              <a:path h="5159346" w="4596508">
                <a:moveTo>
                  <a:pt x="0" y="0"/>
                </a:moveTo>
                <a:lnTo>
                  <a:pt x="4596508" y="0"/>
                </a:lnTo>
                <a:lnTo>
                  <a:pt x="4596508" y="5159345"/>
                </a:lnTo>
                <a:lnTo>
                  <a:pt x="0" y="5159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4C1A4"/>
        </a:solidFill>
      </p:bgPr>
    </p:bg>
    <p:spTree>
      <p:nvGrpSpPr>
        <p:cNvPr id="1" name=""/>
        <p:cNvGrpSpPr/>
        <p:nvPr/>
      </p:nvGrpSpPr>
      <p:grpSpPr>
        <a:xfrm>
          <a:off x="0" y="0"/>
          <a:ext cx="0" cy="0"/>
          <a:chOff x="0" y="0"/>
          <a:chExt cx="0" cy="0"/>
        </a:xfrm>
      </p:grpSpPr>
      <p:grpSp>
        <p:nvGrpSpPr>
          <p:cNvPr name="Group 2" id="2"/>
          <p:cNvGrpSpPr/>
          <p:nvPr/>
        </p:nvGrpSpPr>
        <p:grpSpPr>
          <a:xfrm rot="0">
            <a:off x="10774040" y="5017631"/>
            <a:ext cx="325880" cy="3258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F7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442715" y="2247843"/>
            <a:ext cx="325880" cy="3258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1704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80030" y="5819415"/>
            <a:ext cx="7811627" cy="7200900"/>
          </a:xfrm>
          <a:custGeom>
            <a:avLst/>
            <a:gdLst/>
            <a:ahLst/>
            <a:cxnLst/>
            <a:rect r="r" b="b" t="t" l="l"/>
            <a:pathLst>
              <a:path h="7200900" w="7811627">
                <a:moveTo>
                  <a:pt x="0" y="0"/>
                </a:moveTo>
                <a:lnTo>
                  <a:pt x="7811627" y="0"/>
                </a:lnTo>
                <a:lnTo>
                  <a:pt x="7811627"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19885" y="1028700"/>
            <a:ext cx="6034364" cy="6718422"/>
          </a:xfrm>
          <a:custGeom>
            <a:avLst/>
            <a:gdLst/>
            <a:ahLst/>
            <a:cxnLst/>
            <a:rect r="r" b="b" t="t" l="l"/>
            <a:pathLst>
              <a:path h="6718422" w="6034364">
                <a:moveTo>
                  <a:pt x="0" y="0"/>
                </a:moveTo>
                <a:lnTo>
                  <a:pt x="6034364" y="0"/>
                </a:lnTo>
                <a:lnTo>
                  <a:pt x="6034364" y="6718422"/>
                </a:lnTo>
                <a:lnTo>
                  <a:pt x="0" y="6718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743235">
            <a:off x="-1269554" y="-1248176"/>
            <a:ext cx="4596508" cy="5159346"/>
          </a:xfrm>
          <a:custGeom>
            <a:avLst/>
            <a:gdLst/>
            <a:ahLst/>
            <a:cxnLst/>
            <a:rect r="r" b="b" t="t" l="l"/>
            <a:pathLst>
              <a:path h="5159346" w="4596508">
                <a:moveTo>
                  <a:pt x="0" y="0"/>
                </a:moveTo>
                <a:lnTo>
                  <a:pt x="4596508" y="0"/>
                </a:lnTo>
                <a:lnTo>
                  <a:pt x="4596508" y="5159345"/>
                </a:lnTo>
                <a:lnTo>
                  <a:pt x="0" y="5159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DAF3tLRkzWM</dc:identifier>
  <dcterms:modified xsi:type="dcterms:W3CDTF">2011-08-01T06:04:30Z</dcterms:modified>
  <cp:revision>1</cp:revision>
  <dc:title>by</dc:title>
</cp:coreProperties>
</file>