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5" r:id="rId16"/>
    <p:sldId id="277" r:id="rId17"/>
    <p:sldId id="278" r:id="rId18"/>
    <p:sldId id="279" r:id="rId19"/>
    <p:sldId id="266" r:id="rId20"/>
    <p:sldId id="267" r:id="rId21"/>
    <p:sldId id="270" r:id="rId22"/>
    <p:sldId id="282" r:id="rId23"/>
    <p:sldId id="283" r:id="rId24"/>
    <p:sldId id="284" r:id="rId25"/>
    <p:sldId id="271" r:id="rId26"/>
    <p:sldId id="293" r:id="rId27"/>
    <p:sldId id="27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73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73B17A-6DEB-41DB-AB06-64B7B641F0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6"/>
            <p14:sldId id="275"/>
            <p14:sldId id="277"/>
            <p14:sldId id="278"/>
            <p14:sldId id="279"/>
            <p14:sldId id="266"/>
            <p14:sldId id="267"/>
            <p14:sldId id="270"/>
            <p14:sldId id="282"/>
            <p14:sldId id="283"/>
            <p14:sldId id="284"/>
            <p14:sldId id="271"/>
            <p14:sldId id="293"/>
            <p14:sldId id="272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tra Patel" initials="MP" lastIdx="1" clrIdx="0">
    <p:extLst>
      <p:ext uri="{19B8F6BF-5375-455C-9EA6-DF929625EA0E}">
        <p15:presenceInfo xmlns:p15="http://schemas.microsoft.com/office/powerpoint/2012/main" userId="665dab555cba2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21:28:12.325" idx="1">
    <p:pos x="7477" y="687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D992-51FE-426D-BF09-87E75F20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2917-6F31-4835-BC5E-305AD33E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17F9-0CF4-455D-A6CA-09C1122E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345F-5D9F-4655-A3D1-2AEF35E6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A9F7-BF9B-428B-A0C9-EAFE88C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0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A7DD-BC69-4622-98B5-6133999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366E-6951-4EDA-B093-1B91C134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5E9F-485B-43AB-93DC-C03AC597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4098-0B0A-4C9B-82BB-84692AA4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A1EE-0B32-44A8-80DD-9206193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C65F2-994D-4506-B55B-B5371D5A8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5140-EBD9-4F14-ACD2-A85328C9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F18B-493A-413B-AAC2-49134CE5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F3C4-0972-4622-B376-E2C5D44E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013F-B4E4-4CFF-9205-20EFB9A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3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1366-8137-497D-989A-689A8ECC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28DE-A635-4D50-B308-8F4ACDD3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86D3-A17B-4B8E-B160-8BB7490B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9847-01DB-42F6-8C80-194CBAE7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87E3-70BD-4FDA-BD96-6B80370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8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D403-EBF4-4C11-91D3-06E8359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F14-DA85-481E-BAC2-58812E4A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2058D-5FCE-4F2C-861B-8ECA5E66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3E05-EBA1-403E-88E0-ED0D4866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1DA7-FEBC-44A5-8AE3-72320744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2169-2AC2-43AF-BB33-6E93F0AC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0570-FD63-4804-8AF8-F4F4639D8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61C2-BE4D-46CC-B2C8-5C3E5950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438D-E2FB-41F3-A200-8D0DC71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56A7-A10B-4B36-834E-B3264EE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7B7E-59B9-42C1-B18E-86D5161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7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CB15-D7AB-4D79-BD45-2779E30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0F63-F847-4FB5-90C6-F163D539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1D69-4051-4F05-9250-139E0460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D5EA2-D601-4CB3-88EA-58CBB366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F2DA0-B9D6-40ED-99C0-C472488E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81D9-5E60-4364-AFDC-3689B74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9A60-C0FB-4319-92E9-0DA58DB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565A-D728-4597-A662-598BD307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0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CBE9-75A4-4E7F-904B-2574C1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0EDB-7503-4004-9C0A-9096C9C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F19D1-E57F-4740-9767-02EDC7C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9D9A-528D-411B-836E-ED5D2AC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9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4A0A2-66BA-4387-B290-0A52DAC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ABD70-0439-43F7-87B0-A877E62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A3F3-E956-409E-AD1E-958C513E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2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DBEB-1A06-498E-BECA-09B0C32C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8369-0A53-48D5-8540-80B634CB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5FF3-37B7-4492-9B3A-CAD2D25F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9A21-85E1-4CDB-A18D-79407A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E097-618F-4ACA-9A5C-908E4CE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5E2D-BA2C-421B-90C9-4312CFD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2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06C-E70C-43C9-922D-C20A24E3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7B1BF-108A-49CA-98AC-59CCBC31C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20302-2BE3-4B0C-8256-2C1144F3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A5BA-5BFA-4B4F-9D46-6148D8C2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D20C-133C-4B69-9A97-3B27324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8AA9-0724-4904-AF4F-4E2A57B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3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94FC3-F3B3-4D3F-A910-787ABC5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733C-F0F0-457A-AB5F-C7C55DB7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1B2B-F16C-4C35-B36F-29AFC454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30E5-83B3-4D01-B31A-DE3949F18BAC}" type="datetimeFigureOut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E50-5EA9-42A6-AE73-EF28069BF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C0B0-FD9D-44EC-BD81-0767E1956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3D27-91E2-4C49-9A2A-BE0E9E935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43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managementsystemproject.azurewebsites.net/About" TargetMode="External"/><Relationship Id="rId2" Type="http://schemas.openxmlformats.org/officeDocument/2006/relationships/hyperlink" Target="https://librarymanagementsystemproject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brarymanagementsystemproject.azurewebsites.net/Books" TargetMode="External"/><Relationship Id="rId5" Type="http://schemas.openxmlformats.org/officeDocument/2006/relationships/hyperlink" Target="https://librarymanagementsystemproject.azurewebsites.net/Privacy" TargetMode="External"/><Relationship Id="rId4" Type="http://schemas.openxmlformats.org/officeDocument/2006/relationships/hyperlink" Target="https://librarymanagementsystemproject.azurewebsites.net/Contac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travpatel/LibraryManagementSystem-CShar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35FHNqtgR1txSsi7Z53GiI_3uYidwyNb?usp=shar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get-started/csharp/tutorial-aspnet-core-ef-step-02?view=vs-201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2F6F85CD-702F-4F4E-846D-192A277BE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4218-33CE-44D0-8BA2-2422F22D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908693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Presentation</a:t>
            </a:r>
            <a:endParaRPr lang="en-C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0D5C-8B67-4BD4-B1CA-4C9C33F9E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.NET programming using C#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AED7-D88A-49D0-9A09-374AB0BE4974}"/>
              </a:ext>
            </a:extLst>
          </p:cNvPr>
          <p:cNvSpPr txBox="1"/>
          <p:nvPr/>
        </p:nvSpPr>
        <p:spPr>
          <a:xfrm flipH="1">
            <a:off x="1366519" y="5292326"/>
            <a:ext cx="380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Instructor: Nital Shah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DE7F2-0051-438E-B9B4-75ED04A3B972}"/>
              </a:ext>
            </a:extLst>
          </p:cNvPr>
          <p:cNvSpPr txBox="1"/>
          <p:nvPr/>
        </p:nvSpPr>
        <p:spPr>
          <a:xfrm>
            <a:off x="8899524" y="5401922"/>
            <a:ext cx="3207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Mohpreet Kaur </a:t>
            </a:r>
            <a:r>
              <a:rPr lang="en-US" dirty="0">
                <a:solidFill>
                  <a:schemeClr val="bg1"/>
                </a:solidFill>
              </a:rPr>
              <a:t>(200448160)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Maitra Patel</a:t>
            </a:r>
            <a:r>
              <a:rPr lang="en-US" dirty="0">
                <a:solidFill>
                  <a:schemeClr val="bg1"/>
                </a:solidFill>
              </a:rPr>
              <a:t> (200449121)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Kaushal Virani </a:t>
            </a:r>
            <a:r>
              <a:rPr lang="en-US" dirty="0">
                <a:solidFill>
                  <a:schemeClr val="bg1"/>
                </a:solidFill>
              </a:rPr>
              <a:t>(200449270)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A04FE5-7277-45D0-8779-DF1823CAC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436FB-07C5-4968-99F7-12C1BC1B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20" y="4843578"/>
            <a:ext cx="10011769" cy="13165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creating the application, We had all the razor pages required for running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52825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EDCD-4D78-43B7-95FC-215FEE7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EF2A-C94A-4EA1-8D7D-E6216DE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68952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Output on our </a:t>
            </a:r>
            <a:r>
              <a:rPr lang="en-US" sz="4800" dirty="0" err="1"/>
              <a:t>LocalHost</a:t>
            </a:r>
            <a:r>
              <a:rPr lang="en-US" sz="48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7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98DE8A-C6F9-4453-A484-B3797AFC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bout Page of Web Application">
            <a:extLst>
              <a:ext uri="{FF2B5EF4-FFF2-40B4-BE49-F238E27FC236}">
                <a16:creationId xmlns:a16="http://schemas.microsoft.com/office/drawing/2014/main" id="{2DFB6E21-841D-4999-98E7-09444841B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bout Page of Web Application">
            <a:extLst>
              <a:ext uri="{FF2B5EF4-FFF2-40B4-BE49-F238E27FC236}">
                <a16:creationId xmlns:a16="http://schemas.microsoft.com/office/drawing/2014/main" id="{9CCD7014-4C86-4DB5-8794-FB675A8FE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BCA4FC-8F25-4460-BE4E-9885AB723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D12F-D7CF-41D7-A4A6-9A67B61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70261"/>
            <a:ext cx="4800600" cy="1325563"/>
          </a:xfrm>
        </p:spPr>
        <p:txBody>
          <a:bodyPr anchor="b"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STEP II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1A66-CECF-4FB4-9E98-B87BE3C0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The next step is adding an object to the Application and getting pages for CRUD operation on our data.</a:t>
            </a:r>
          </a:p>
          <a:p>
            <a:r>
              <a:rPr lang="en-CA" sz="2200" dirty="0">
                <a:solidFill>
                  <a:schemeClr val="bg1"/>
                </a:solidFill>
              </a:rPr>
              <a:t>We will store all our Object classes in a folder called Models and our CRUD files in a folder called Applications.</a:t>
            </a:r>
          </a:p>
          <a:p>
            <a:r>
              <a:rPr lang="en-CA" sz="2200" dirty="0">
                <a:solidFill>
                  <a:schemeClr val="bg1"/>
                </a:solidFill>
              </a:rPr>
              <a:t>The Books folder is created inside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7E5A7-6CDC-4EB7-8BD0-630761543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7" t="14846" r="1927" b="11878"/>
          <a:stretch/>
        </p:blipFill>
        <p:spPr>
          <a:xfrm>
            <a:off x="8477956" y="1234911"/>
            <a:ext cx="3443540" cy="53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79694-DE65-44B9-BA06-76B696C2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Now we add a class to Models folder that carry the blueprint of Book object.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4C39-F2DA-4489-B09D-F3C077DD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718"/>
            <a:ext cx="5791200" cy="6386275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class we just created serves as the base for our pages for CRUD.</a:t>
            </a:r>
          </a:p>
          <a:p>
            <a:r>
              <a:rPr lang="en-CA" sz="2000" dirty="0">
                <a:solidFill>
                  <a:schemeClr val="bg1"/>
                </a:solidFill>
              </a:rPr>
              <a:t>So, we add a scaffolded item to the Books folder, select razor Pages using Entity Framework(CRUD) and choose Book class as our base class.</a:t>
            </a:r>
          </a:p>
          <a:p>
            <a:r>
              <a:rPr lang="en-CA" sz="2000" dirty="0">
                <a:solidFill>
                  <a:schemeClr val="bg1"/>
                </a:solidFill>
              </a:rPr>
              <a:t>At this time, we do not have a Data context, so we click on +, create it and add the item. 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 scaffolding operation adds some code to </a:t>
            </a:r>
            <a:r>
              <a:rPr lang="en-CA" sz="2000" dirty="0" err="1">
                <a:solidFill>
                  <a:schemeClr val="bg1"/>
                </a:solidFill>
              </a:rPr>
              <a:t>Startup.cs</a:t>
            </a:r>
            <a:r>
              <a:rPr lang="en-CA" sz="2000" dirty="0">
                <a:solidFill>
                  <a:schemeClr val="bg1"/>
                </a:solidFill>
              </a:rPr>
              <a:t> and </a:t>
            </a:r>
            <a:r>
              <a:rPr lang="en-CA" sz="2000" dirty="0" err="1">
                <a:solidFill>
                  <a:schemeClr val="bg1"/>
                </a:solidFill>
              </a:rPr>
              <a:t>appsettings.json</a:t>
            </a:r>
            <a:r>
              <a:rPr lang="en-CA" sz="2000" dirty="0">
                <a:solidFill>
                  <a:schemeClr val="bg1"/>
                </a:solidFill>
              </a:rPr>
              <a:t> to add connection strings to the code.</a:t>
            </a:r>
          </a:p>
          <a:p>
            <a:r>
              <a:rPr lang="en-CA" sz="2000" dirty="0">
                <a:solidFill>
                  <a:schemeClr val="bg1"/>
                </a:solidFill>
              </a:rPr>
              <a:t>Now, we add some code in </a:t>
            </a:r>
            <a:r>
              <a:rPr lang="en-CA" sz="2000" dirty="0" err="1">
                <a:solidFill>
                  <a:schemeClr val="bg1"/>
                </a:solidFill>
              </a:rPr>
              <a:t>Program.cs</a:t>
            </a:r>
            <a:r>
              <a:rPr lang="en-CA" sz="2000" dirty="0">
                <a:solidFill>
                  <a:schemeClr val="bg1"/>
                </a:solidFill>
              </a:rPr>
              <a:t> to automatically create a database to store the data entered by the user. This code is as follows: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622EE-A6F9-41BD-B530-ABEABF87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CA" sz="7200">
                <a:solidFill>
                  <a:schemeClr val="bg1"/>
                </a:solidFill>
              </a:rPr>
              <a:t>Quick look at where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F56F-1515-4395-9113-348A8795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Currently, we can add a Book to the database, edit it’s details, see it’s detail and delete it.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However, all of this functionality is accessible only locally.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So, now we will deploy this app to Azure Server to access it over the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This requires us to create a new Azure Account for free.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bg1"/>
                </a:solidFill>
              </a:rPr>
              <a:t>Then, we publish this app to Azure server.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EEDCD-4D78-43B7-95FC-215FEE7A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EF2A-C94A-4EA1-8D7D-E6216DE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Output on our </a:t>
            </a:r>
            <a:r>
              <a:rPr lang="en-US" sz="4800" dirty="0" err="1"/>
              <a:t>LocalHost</a:t>
            </a:r>
            <a:r>
              <a:rPr lang="en-US" sz="4800" dirty="0"/>
              <a:t> after Adding CRUD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95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A258-E9F4-4640-860F-C3F524E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GETTING STARTED</a:t>
            </a:r>
            <a:br>
              <a:rPr lang="en-US" sz="2900">
                <a:solidFill>
                  <a:schemeClr val="bg1"/>
                </a:solidFill>
              </a:rPr>
            </a:br>
            <a:r>
              <a:rPr lang="en-US" sz="2900">
                <a:solidFill>
                  <a:schemeClr val="bg1"/>
                </a:solidFill>
              </a:rPr>
              <a:t>WHAT ARE WE LOOKING AT?</a:t>
            </a:r>
            <a:endParaRPr lang="en-CA" sz="2900">
              <a:solidFill>
                <a:schemeClr val="bg1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D4D8B62-A288-47A2-A368-5AFE6AC1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902"/>
            <a:ext cx="5753102" cy="38401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72C0D0-B61E-4E95-BF90-4B776D04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 of the Application</a:t>
            </a:r>
          </a:p>
          <a:p>
            <a:r>
              <a:rPr lang="en-CA" sz="2000" dirty="0">
                <a:solidFill>
                  <a:schemeClr val="bg1"/>
                </a:solidFill>
              </a:rPr>
              <a:t>Idea and Design</a:t>
            </a:r>
          </a:p>
          <a:p>
            <a:r>
              <a:rPr lang="en-CA" sz="2000" dirty="0">
                <a:solidFill>
                  <a:schemeClr val="bg1"/>
                </a:solidFill>
              </a:rPr>
              <a:t>Step by Step Demonstration</a:t>
            </a:r>
          </a:p>
          <a:p>
            <a:r>
              <a:rPr lang="en-CA" sz="2000" dirty="0">
                <a:solidFill>
                  <a:schemeClr val="bg1"/>
                </a:solidFill>
              </a:rPr>
              <a:t>Outcomes (</a:t>
            </a:r>
            <a:r>
              <a:rPr lang="en-CA" sz="2000" dirty="0" err="1">
                <a:solidFill>
                  <a:schemeClr val="bg1"/>
                </a:solidFill>
              </a:rPr>
              <a:t>i.e</a:t>
            </a:r>
            <a:r>
              <a:rPr lang="en-CA" sz="2000" dirty="0">
                <a:solidFill>
                  <a:schemeClr val="bg1"/>
                </a:solidFill>
              </a:rPr>
              <a:t>, our Live Application)</a:t>
            </a:r>
          </a:p>
          <a:p>
            <a:r>
              <a:rPr lang="en-CA" sz="2000" dirty="0">
                <a:solidFill>
                  <a:schemeClr val="bg1"/>
                </a:solidFill>
              </a:rPr>
              <a:t>References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2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475F-1F48-4DB9-9960-26B53D2B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Add a Book to our record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68E8FF-5204-4F00-8F64-6732A690B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r="21234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72A9-43A6-4359-9743-AAE68E7F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Saved Records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6C4C55-5404-4FBA-B11B-E5905BDD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21182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0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44611-8D8E-4649-8AD0-C4D50A05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STEP III-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E26B-D0E9-4AF4-A6C6-28B3605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To deploy the app to Azure, right click on the project name and click publish.</a:t>
            </a:r>
          </a:p>
          <a:p>
            <a:r>
              <a:rPr lang="en-CA" sz="1700" dirty="0">
                <a:solidFill>
                  <a:schemeClr val="bg1"/>
                </a:solidFill>
              </a:rPr>
              <a:t>Here, you will be asked to create a new Azure Account.</a:t>
            </a:r>
          </a:p>
          <a:p>
            <a:r>
              <a:rPr lang="en-CA" sz="1700" dirty="0">
                <a:solidFill>
                  <a:schemeClr val="bg1"/>
                </a:solidFill>
              </a:rPr>
              <a:t>Leave all the settings to default and create the Azure Resource Group. (All the names will be prompted automatically. You can change them if you want.)</a:t>
            </a:r>
          </a:p>
          <a:p>
            <a:r>
              <a:rPr lang="en-CA" sz="1700" dirty="0">
                <a:solidFill>
                  <a:schemeClr val="bg1"/>
                </a:solidFill>
              </a:rPr>
              <a:t>After creating the App Service, you will click on Publish.</a:t>
            </a:r>
          </a:p>
          <a:p>
            <a:r>
              <a:rPr lang="en-CA" sz="1700" dirty="0">
                <a:solidFill>
                  <a:schemeClr val="bg1"/>
                </a:solidFill>
              </a:rPr>
              <a:t>As soon as the App is published, it opens in a new window in the browser.</a:t>
            </a:r>
          </a:p>
          <a:p>
            <a:pPr marL="0" indent="0">
              <a:buNone/>
            </a:pPr>
            <a:endParaRPr lang="en-CA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B053D44-1772-4F40-BAE6-2EE39EE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r="-1" b="883"/>
          <a:stretch/>
        </p:blipFill>
        <p:spPr>
          <a:xfrm>
            <a:off x="1749287" y="1089933"/>
            <a:ext cx="10120980" cy="5446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D2EF8-2B62-439E-BCC5-7B1E3C8F2B4C}"/>
              </a:ext>
            </a:extLst>
          </p:cNvPr>
          <p:cNvSpPr txBox="1"/>
          <p:nvPr/>
        </p:nvSpPr>
        <p:spPr>
          <a:xfrm>
            <a:off x="268918" y="295229"/>
            <a:ext cx="538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Publishing the Web Application on Azure</a:t>
            </a:r>
            <a:endParaRPr lang="en-CA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9D44F-C730-4C92-9DE3-7474AB09420C}"/>
              </a:ext>
            </a:extLst>
          </p:cNvPr>
          <p:cNvCxnSpPr/>
          <p:nvPr/>
        </p:nvCxnSpPr>
        <p:spPr>
          <a:xfrm>
            <a:off x="3843131" y="3154017"/>
            <a:ext cx="190831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D0389-0652-4218-83DE-B6AC9764753E}"/>
              </a:ext>
            </a:extLst>
          </p:cNvPr>
          <p:cNvCxnSpPr>
            <a:cxnSpLocks/>
          </p:cNvCxnSpPr>
          <p:nvPr/>
        </p:nvCxnSpPr>
        <p:spPr>
          <a:xfrm flipV="1">
            <a:off x="10548730" y="1089933"/>
            <a:ext cx="0" cy="1056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CF51E5-4C00-48D6-B4C6-2522F66C78F8}"/>
              </a:ext>
            </a:extLst>
          </p:cNvPr>
          <p:cNvCxnSpPr/>
          <p:nvPr/>
        </p:nvCxnSpPr>
        <p:spPr>
          <a:xfrm>
            <a:off x="3843131" y="4810539"/>
            <a:ext cx="75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3498EE-DD0D-4196-8E11-C74EDD9A4AE9}"/>
              </a:ext>
            </a:extLst>
          </p:cNvPr>
          <p:cNvSpPr txBox="1"/>
          <p:nvPr/>
        </p:nvSpPr>
        <p:spPr>
          <a:xfrm>
            <a:off x="1921565" y="2945664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Link of Web Application</a:t>
            </a:r>
            <a:endParaRPr lang="en-CA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0242C-1549-4171-97A6-954F0B4B84F3}"/>
              </a:ext>
            </a:extLst>
          </p:cNvPr>
          <p:cNvSpPr txBox="1"/>
          <p:nvPr/>
        </p:nvSpPr>
        <p:spPr>
          <a:xfrm>
            <a:off x="9828340" y="654772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Hit to Publish</a:t>
            </a:r>
            <a:endParaRPr lang="en-CA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1B1-695B-4080-A5A5-DA5209CB27BE}"/>
              </a:ext>
            </a:extLst>
          </p:cNvPr>
          <p:cNvSpPr txBox="1"/>
          <p:nvPr/>
        </p:nvSpPr>
        <p:spPr>
          <a:xfrm>
            <a:off x="1921565" y="4625873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Connected Database</a:t>
            </a:r>
            <a:endParaRPr lang="en-CA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05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EBF3-C572-462F-ACFE-B717C81A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have a Look to our Live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3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91FB39-ED11-4705-A50D-6CFE538F6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3AF7A-61B9-4FC8-B807-5186A352C380}"/>
              </a:ext>
            </a:extLst>
          </p:cNvPr>
          <p:cNvSpPr txBox="1"/>
          <p:nvPr/>
        </p:nvSpPr>
        <p:spPr>
          <a:xfrm>
            <a:off x="9594167" y="5830907"/>
            <a:ext cx="231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Home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7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32D7A2-EE6C-4FB9-9D44-B7155E632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7ADAD-EA5F-4D73-8E92-114784BB7D58}"/>
              </a:ext>
            </a:extLst>
          </p:cNvPr>
          <p:cNvSpPr txBox="1"/>
          <p:nvPr/>
        </p:nvSpPr>
        <p:spPr>
          <a:xfrm>
            <a:off x="9594167" y="5830907"/>
            <a:ext cx="233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ED7D31"/>
                </a:solidFill>
              </a:rPr>
              <a:t>About </a:t>
            </a:r>
            <a:r>
              <a:rPr lang="en-US" sz="3600" dirty="0">
                <a:solidFill>
                  <a:srgbClr val="ED7D31"/>
                </a:solidFill>
              </a:rPr>
              <a:t>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A247E5-17E8-4A81-9228-14591EA4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81C0-4D7F-4B31-BAC7-89F43C907A35}"/>
              </a:ext>
            </a:extLst>
          </p:cNvPr>
          <p:cNvSpPr txBox="1"/>
          <p:nvPr/>
        </p:nvSpPr>
        <p:spPr>
          <a:xfrm>
            <a:off x="9594167" y="5830907"/>
            <a:ext cx="262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Contact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B93447-BC40-4230-BE0E-A18D60BA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C7802-D2CF-45BA-91A1-117F76B8E10D}"/>
              </a:ext>
            </a:extLst>
          </p:cNvPr>
          <p:cNvSpPr txBox="1"/>
          <p:nvPr/>
        </p:nvSpPr>
        <p:spPr>
          <a:xfrm>
            <a:off x="9594167" y="5830907"/>
            <a:ext cx="25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Privacy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7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8CF70F-A3D8-4BDA-A2F3-ED17186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BDB8B-0F8C-4241-83ED-08D87A6FB434}"/>
              </a:ext>
            </a:extLst>
          </p:cNvPr>
          <p:cNvSpPr txBox="1"/>
          <p:nvPr/>
        </p:nvSpPr>
        <p:spPr>
          <a:xfrm>
            <a:off x="9594167" y="5830907"/>
            <a:ext cx="230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D7D31"/>
                </a:solidFill>
              </a:rPr>
              <a:t>Books Page</a:t>
            </a:r>
            <a:endParaRPr lang="en-CA" sz="3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2AD9-C1F1-48B0-8F04-BA3B93F8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anchor="b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PURPOSE OF THE 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8D85-FC3F-4C2E-A7D4-BB2F5611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204"/>
            <a:ext cx="4631033" cy="2577009"/>
          </a:xfrm>
        </p:spPr>
        <p:txBody>
          <a:bodyPr>
            <a:normAutofit/>
          </a:bodyPr>
          <a:lstStyle/>
          <a:p>
            <a:pPr lvl="0">
              <a:buClr>
                <a:srgbClr val="ACD433"/>
              </a:buClr>
            </a:pPr>
            <a:r>
              <a:rPr lang="en-CA" sz="1600" dirty="0">
                <a:solidFill>
                  <a:schemeClr val="bg1"/>
                </a:solidFill>
              </a:rPr>
              <a:t>The purpose of this application to manage the list of books available in Library.</a:t>
            </a:r>
          </a:p>
          <a:p>
            <a:pPr lvl="0">
              <a:buClr>
                <a:srgbClr val="ACD433"/>
              </a:buClr>
            </a:pPr>
            <a:r>
              <a:rPr lang="en-CA" sz="1600" dirty="0">
                <a:solidFill>
                  <a:schemeClr val="bg1"/>
                </a:solidFill>
              </a:rPr>
              <a:t>This application has functionality to Create a record for a book, Read, Edit, and Delete record that is saved in a Database.</a:t>
            </a:r>
          </a:p>
          <a:p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B56E29C-DFDA-40DD-8EE3-A3FF6422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5727" y="1181726"/>
            <a:ext cx="5676273" cy="56762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63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CF669-94E3-4FDA-BC50-B45D27FF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Link To Our Live Web Application</a:t>
            </a:r>
            <a:endParaRPr lang="en-CA" sz="72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359A-E587-4752-AE57-5181A1E9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CA" sz="1900" b="1" dirty="0">
                <a:solidFill>
                  <a:schemeClr val="bg1"/>
                </a:solidFill>
              </a:rPr>
              <a:t>Home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2"/>
              </a:rPr>
              <a:t>https://librarymanagementsystemproject.azurewebsites.net/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About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3"/>
              </a:rPr>
              <a:t>https://librarymanagementsystemproject.azurewebsites.net/About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Contact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4"/>
              </a:rPr>
              <a:t>https://librarymanagementsystemproject.azurewebsites.net/Contact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Privacy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5"/>
              </a:rPr>
              <a:t>https://librarymanagementsystemproject.azurewebsites.net/Privacy</a:t>
            </a:r>
            <a:endParaRPr lang="en-CA" sz="1900" dirty="0">
              <a:solidFill>
                <a:schemeClr val="bg1"/>
              </a:solidFill>
            </a:endParaRPr>
          </a:p>
          <a:p>
            <a:r>
              <a:rPr lang="en-CA" sz="1900" b="1" dirty="0">
                <a:solidFill>
                  <a:schemeClr val="bg1"/>
                </a:solidFill>
              </a:rPr>
              <a:t>Books Page:</a:t>
            </a:r>
          </a:p>
          <a:p>
            <a:pPr marL="0" indent="0">
              <a:buNone/>
            </a:pPr>
            <a:r>
              <a:rPr lang="en-CA" sz="1900" dirty="0">
                <a:solidFill>
                  <a:schemeClr val="bg1"/>
                </a:solidFill>
                <a:hlinkClick r:id="rId6"/>
              </a:rPr>
              <a:t>https://librarymanagementsystemproject.azurewebsites.net/Books</a:t>
            </a:r>
            <a:endParaRPr lang="en-CA" sz="19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0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67D8-4DF6-4F2B-BDD1-E80B9A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to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7FFC-E862-4589-953B-B128E29B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3494783"/>
            <a:ext cx="7988440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https://github.com/maitravpatel/LibraryManagementSystem-CSharp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4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E309F-D02C-4FA7-A1FD-8606F11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to Our Presentation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FCD9-F070-4373-B0AF-3EB35790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https://drive.google.com/drive/folders/135FHNqtgR1txSsi7Z53GiI_3uYidwyNb?usp=sharing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73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9A42F-E814-4E60-AC02-83FCC78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Reference:</a:t>
            </a:r>
            <a:endParaRPr lang="en-CA" sz="6800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995B-1480-4179-B4E0-0BA0072A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  <a:hlinkClick r:id="rId2"/>
              </a:rPr>
              <a:t>https://docs.microsoft.com/en-us/visualstudio/get-started/csharp/tutorial-aspnet-core-ef-step-02?view=vs-2019</a:t>
            </a:r>
            <a:endParaRPr lang="en-CA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Visual Studio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08333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19FC9-D600-43F0-AC50-CC0F36F2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B5AB-A1EC-4AC8-AAF5-183586FC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437" y="4441480"/>
            <a:ext cx="1612877" cy="7183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Regards.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Right Double Quote">
            <a:extLst>
              <a:ext uri="{FF2B5EF4-FFF2-40B4-BE49-F238E27FC236}">
                <a16:creationId xmlns:a16="http://schemas.microsoft.com/office/drawing/2014/main" id="{7674360B-1370-45A8-8E70-F73FEE67B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472" y="1069837"/>
            <a:ext cx="4718321" cy="47183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C5F1A-3B60-4445-91FD-FF1D574B19CD}"/>
              </a:ext>
            </a:extLst>
          </p:cNvPr>
          <p:cNvSpPr txBox="1"/>
          <p:nvPr/>
        </p:nvSpPr>
        <p:spPr>
          <a:xfrm>
            <a:off x="4483123" y="4980361"/>
            <a:ext cx="161287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Maitra Patel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Kaushal Virani</a:t>
            </a:r>
          </a:p>
          <a:p>
            <a:pPr marL="0" indent="0" algn="r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Mohpreet Kaur</a:t>
            </a:r>
            <a:endParaRPr lang="en-CA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41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2C5D-CD69-459E-886A-E76D11B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IDEA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CF61-9DBD-4B32-9EF5-DC19F3E5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562272" cy="3711571"/>
          </a:xfrm>
        </p:spPr>
        <p:txBody>
          <a:bodyPr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The idea of this application is derived from the official tutorial provided by Microsoft to create </a:t>
            </a:r>
            <a:r>
              <a:rPr lang="en-CA" sz="1700" dirty="0" err="1">
                <a:solidFill>
                  <a:schemeClr val="bg1"/>
                </a:solidFill>
              </a:rPr>
              <a:t>ASP.Net</a:t>
            </a:r>
            <a:r>
              <a:rPr lang="en-CA" sz="1700" dirty="0">
                <a:solidFill>
                  <a:schemeClr val="bg1"/>
                </a:solidFill>
              </a:rPr>
              <a:t> Core Web Application.</a:t>
            </a:r>
          </a:p>
          <a:p>
            <a:r>
              <a:rPr lang="en-CA" sz="1700" dirty="0">
                <a:solidFill>
                  <a:schemeClr val="bg1"/>
                </a:solidFill>
              </a:rPr>
              <a:t>It uses Visual Studio as the IDE to create this application.</a:t>
            </a:r>
          </a:p>
          <a:p>
            <a:r>
              <a:rPr lang="en-CA" sz="1700" dirty="0">
                <a:solidFill>
                  <a:schemeClr val="bg1"/>
                </a:solidFill>
              </a:rPr>
              <a:t>The design is the basic layout provided by the automatic templates in the Visual Studio as well as our CSS styles.</a:t>
            </a:r>
          </a:p>
          <a:p>
            <a:r>
              <a:rPr lang="en-CA" sz="1700" dirty="0">
                <a:solidFill>
                  <a:schemeClr val="bg1"/>
                </a:solidFill>
              </a:rPr>
              <a:t>But, some of the designs have been included to suite the functionality of this new app.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97EBF4-DB02-4E11-B58F-0FF0D35A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9" r="35265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D118-D95E-4800-A2DE-2DBDFA8D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Start the Demonstration to create the Web Application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641F0-800A-4068-BDEA-55426D47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93FC-9EDD-452D-9424-5D19D8B9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/>
              <a:t>STEP 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810-7F02-43EA-83F0-6225B6C9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400" dirty="0"/>
              <a:t>The first thing is to create a new project in Visual Studio.</a:t>
            </a:r>
          </a:p>
          <a:p>
            <a:pPr marL="0" indent="0">
              <a:buNone/>
            </a:pPr>
            <a:endParaRPr lang="en-CA" sz="1400" dirty="0"/>
          </a:p>
          <a:p>
            <a:r>
              <a:rPr lang="en-CA" sz="1400" dirty="0"/>
              <a:t>We are using </a:t>
            </a:r>
            <a:r>
              <a:rPr lang="en-CA" sz="1400" dirty="0" err="1"/>
              <a:t>ASP.Net</a:t>
            </a:r>
            <a:r>
              <a:rPr lang="en-CA" sz="1400" dirty="0"/>
              <a:t> Core 2.1 for creating this project.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075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88CE2282-5B95-4819-977E-801F5A96DF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17568" r="17569"/>
          <a:stretch/>
        </p:blipFill>
        <p:spPr>
          <a:xfrm>
            <a:off x="3943350" y="10"/>
            <a:ext cx="8248650" cy="68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6CB17-7909-4589-BCB7-1807C8F3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5" y="361951"/>
            <a:ext cx="3948115" cy="3140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Select </a:t>
            </a:r>
            <a:r>
              <a:rPr lang="en-US" sz="5000" dirty="0" err="1">
                <a:solidFill>
                  <a:schemeClr val="bg1"/>
                </a:solidFill>
              </a:rPr>
              <a:t>ASP.Net</a:t>
            </a:r>
            <a:r>
              <a:rPr lang="en-US" sz="5000" dirty="0">
                <a:solidFill>
                  <a:schemeClr val="bg1"/>
                </a:solidFill>
              </a:rPr>
              <a:t> Core Web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322B6-AB05-4338-8BFD-AF8C859E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691186" cy="4216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Name our project and click Create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C216400C-70C6-42F4-85F7-FCF800805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003"/>
          <a:stretch/>
        </p:blipFill>
        <p:spPr>
          <a:xfrm>
            <a:off x="7115176" y="115194"/>
            <a:ext cx="4948226" cy="66276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89C2-5F51-4370-9FEC-7F93D1907D6F}"/>
              </a:ext>
            </a:extLst>
          </p:cNvPr>
          <p:cNvSpPr/>
          <p:nvPr/>
        </p:nvSpPr>
        <p:spPr>
          <a:xfrm>
            <a:off x="7551174" y="1720645"/>
            <a:ext cx="1573155" cy="147484"/>
          </a:xfrm>
          <a:prstGeom prst="rect">
            <a:avLst/>
          </a:prstGeom>
          <a:solidFill>
            <a:srgbClr val="FCFCFC"/>
          </a:solidFill>
          <a:ln>
            <a:solidFill>
              <a:srgbClr val="FCFCF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LibraryManagementSystem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1A574BA-D2A0-4836-9690-31112C3F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014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16480-FBFC-471F-8314-68ABE26D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173425"/>
            <a:ext cx="3594538" cy="3389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Choose Web Application to get a template with Razor Pages and basic project structure.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36F6F58FE4446A52239741C27152A" ma:contentTypeVersion="13" ma:contentTypeDescription="Create a new document." ma:contentTypeScope="" ma:versionID="a501262eb73de5f3eb45a28f28e39940">
  <xsd:schema xmlns:xsd="http://www.w3.org/2001/XMLSchema" xmlns:xs="http://www.w3.org/2001/XMLSchema" xmlns:p="http://schemas.microsoft.com/office/2006/metadata/properties" xmlns:ns3="3734fcf6-8368-4797-af61-2aac386ced4b" xmlns:ns4="e6f2acb4-b0e6-4e8d-beb3-a8c919c03a2d" targetNamespace="http://schemas.microsoft.com/office/2006/metadata/properties" ma:root="true" ma:fieldsID="b71211b6af3b71ed63a298a15c4d6374" ns3:_="" ns4:_="">
    <xsd:import namespace="3734fcf6-8368-4797-af61-2aac386ced4b"/>
    <xsd:import namespace="e6f2acb4-b0e6-4e8d-beb3-a8c919c03a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4fcf6-8368-4797-af61-2aac386c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2acb4-b0e6-4e8d-beb3-a8c919c03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4B34D5-7D59-47A5-A6B6-A907AD0A14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9F850-9E18-42B4-88A8-E1371C41F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4fcf6-8368-4797-af61-2aac386ced4b"/>
    <ds:schemaRef ds:uri="e6f2acb4-b0e6-4e8d-beb3-a8c919c03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6D4941-6A9E-41A3-8F2A-579853E80893}">
  <ds:schemaRefs>
    <ds:schemaRef ds:uri="http://www.w3.org/XML/1998/namespace"/>
    <ds:schemaRef ds:uri="e6f2acb4-b0e6-4e8d-beb3-a8c919c03a2d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34fcf6-8368-4797-af61-2aac386ced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820</Words>
  <Application>Microsoft Office PowerPoint</Application>
  <PresentationFormat>Widescreen</PresentationFormat>
  <Paragraphs>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Aharoni</vt:lpstr>
      <vt:lpstr>Arial</vt:lpstr>
      <vt:lpstr>Calibri</vt:lpstr>
      <vt:lpstr>Calibri Light</vt:lpstr>
      <vt:lpstr>Wingdings</vt:lpstr>
      <vt:lpstr>Office Theme</vt:lpstr>
      <vt:lpstr>Final Project Presentation</vt:lpstr>
      <vt:lpstr>GETTING STARTED WHAT ARE WE LOOKING AT?</vt:lpstr>
      <vt:lpstr>PURPOSE OF THE APPLICATION</vt:lpstr>
      <vt:lpstr>IDEA AND DESIGN</vt:lpstr>
      <vt:lpstr>Let’s Start the Demonstration to create the Web Application</vt:lpstr>
      <vt:lpstr>STEP I</vt:lpstr>
      <vt:lpstr>Select ASP.Net Core Web Application</vt:lpstr>
      <vt:lpstr>Name our project and click Create</vt:lpstr>
      <vt:lpstr>Choose Web Application to get a template with Razor Pages and basic project structure.</vt:lpstr>
      <vt:lpstr>After creating the application, We had all the razor pages required for running the application. </vt:lpstr>
      <vt:lpstr>Output on our LocalHost </vt:lpstr>
      <vt:lpstr>PowerPoint Presentation</vt:lpstr>
      <vt:lpstr>PowerPoint Presentation</vt:lpstr>
      <vt:lpstr>PowerPoint Presentation</vt:lpstr>
      <vt:lpstr>PowerPoint Presentation</vt:lpstr>
      <vt:lpstr>STEP II</vt:lpstr>
      <vt:lpstr>Now we add a class to Models folder that carry the blueprint of Book object.</vt:lpstr>
      <vt:lpstr>Quick look at where we are:</vt:lpstr>
      <vt:lpstr>Output on our LocalHost after Adding CRUD Functionality</vt:lpstr>
      <vt:lpstr>Add a Book to our record</vt:lpstr>
      <vt:lpstr>Saved Records</vt:lpstr>
      <vt:lpstr>STEP III-</vt:lpstr>
      <vt:lpstr>PowerPoint Presentation</vt:lpstr>
      <vt:lpstr>Let’s have a Look to our Live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To Our Live Web Application</vt:lpstr>
      <vt:lpstr>Link to GitHub Repository</vt:lpstr>
      <vt:lpstr>Link to Our Presentation Video</vt:lpstr>
      <vt:lpstr>Reference: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Maitra Patel</dc:creator>
  <cp:lastModifiedBy>Maitra Patel</cp:lastModifiedBy>
  <cp:revision>6</cp:revision>
  <dcterms:created xsi:type="dcterms:W3CDTF">2020-08-01T01:26:36Z</dcterms:created>
  <dcterms:modified xsi:type="dcterms:W3CDTF">2020-08-01T01:29:49Z</dcterms:modified>
</cp:coreProperties>
</file>