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6" r:id="rId15"/>
    <p:sldId id="275" r:id="rId16"/>
    <p:sldId id="277" r:id="rId17"/>
    <p:sldId id="278" r:id="rId18"/>
    <p:sldId id="279" r:id="rId19"/>
    <p:sldId id="266" r:id="rId20"/>
    <p:sldId id="267" r:id="rId21"/>
    <p:sldId id="270" r:id="rId22"/>
    <p:sldId id="282" r:id="rId23"/>
    <p:sldId id="283" r:id="rId24"/>
    <p:sldId id="284" r:id="rId25"/>
    <p:sldId id="271" r:id="rId26"/>
    <p:sldId id="272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73" r:id="rId36"/>
    <p:sldId id="27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73B17A-6DEB-41DB-AB06-64B7B641F08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76"/>
            <p14:sldId id="275"/>
            <p14:sldId id="277"/>
            <p14:sldId id="278"/>
            <p14:sldId id="279"/>
            <p14:sldId id="266"/>
            <p14:sldId id="267"/>
            <p14:sldId id="270"/>
            <p14:sldId id="282"/>
            <p14:sldId id="283"/>
            <p14:sldId id="284"/>
            <p14:sldId id="271"/>
            <p14:sldId id="272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D992-51FE-426D-BF09-87E75F202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E2917-6F31-4835-BC5E-305AD33E5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717F9-0CF4-455D-A6CA-09C1122E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30E5-83B3-4D01-B31A-DE3949F18BAC}" type="datetimeFigureOut">
              <a:rPr lang="en-CA" smtClean="0"/>
              <a:t>2020-07-31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8345F-5D9F-4655-A3D1-2AEF35E6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9A9F7-BF9B-428B-A0C9-EAFE88CD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3D27-91E2-4C49-9A2A-BE0E9E935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07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A7DD-BC69-4622-98B5-61339997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5366E-6951-4EDA-B093-1B91C1346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95E9F-485B-43AB-93DC-C03AC597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30E5-83B3-4D01-B31A-DE3949F18BAC}" type="datetimeFigureOut">
              <a:rPr lang="en-CA" smtClean="0"/>
              <a:t>2020-07-31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34098-0B0A-4C9B-82BB-84692AA40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8A1EE-0B32-44A8-80DD-92061936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3D27-91E2-4C49-9A2A-BE0E9E935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39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9C65F2-994D-4506-B55B-B5371D5A8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5140-EBD9-4F14-ACD2-A85328C9A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3F18B-493A-413B-AAC2-49134CE5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30E5-83B3-4D01-B31A-DE3949F18BAC}" type="datetimeFigureOut">
              <a:rPr lang="en-CA" smtClean="0"/>
              <a:t>2020-07-31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3F3C4-0972-4622-B376-E2C5D44E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A013F-B4E4-4CFF-9205-20EFB9A0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3D27-91E2-4C49-9A2A-BE0E9E935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33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1366-8137-497D-989A-689A8ECC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528DE-A635-4D50-B308-8F4ACDD33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B86D3-A17B-4B8E-B160-8BB7490B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30E5-83B3-4D01-B31A-DE3949F18BAC}" type="datetimeFigureOut">
              <a:rPr lang="en-CA" smtClean="0"/>
              <a:t>2020-07-31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99847-01DB-42F6-8C80-194CBAE7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787E3-70BD-4FDA-BD96-6B80370A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3D27-91E2-4C49-9A2A-BE0E9E935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386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D403-EBF4-4C11-91D3-06E83593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E4F14-DA85-481E-BAC2-58812E4A3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2058D-5FCE-4F2C-861B-8ECA5E66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30E5-83B3-4D01-B31A-DE3949F18BAC}" type="datetimeFigureOut">
              <a:rPr lang="en-CA" smtClean="0"/>
              <a:t>2020-07-31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13E05-EBA1-403E-88E0-ED0D4866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1DA7-FEBC-44A5-8AE3-72320744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3D27-91E2-4C49-9A2A-BE0E9E935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05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2169-2AC2-43AF-BB33-6E93F0AC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90570-FD63-4804-8AF8-F4F4639D8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E61C2-BE4D-46CC-B2C8-5C3E59505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3438D-E2FB-41F3-A200-8D0DC7132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30E5-83B3-4D01-B31A-DE3949F18BAC}" type="datetimeFigureOut">
              <a:rPr lang="en-CA" smtClean="0"/>
              <a:t>2020-07-31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F56A7-A10B-4B36-834E-B3264EE7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A7B7E-59B9-42C1-B18E-86D51612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3D27-91E2-4C49-9A2A-BE0E9E935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679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CB15-D7AB-4D79-BD45-2779E302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70F63-F847-4FB5-90C6-F163D539D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21D69-4051-4F05-9250-139E04604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D5EA2-D601-4CB3-88EA-58CBB3667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F2DA0-B9D6-40ED-99C0-C472488E4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A81D9-5E60-4364-AFDC-3689B749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30E5-83B3-4D01-B31A-DE3949F18BAC}" type="datetimeFigureOut">
              <a:rPr lang="en-CA" smtClean="0"/>
              <a:t>2020-07-31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89A60-C0FB-4319-92E9-0DA58DBD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A565A-D728-4597-A662-598BD307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3D27-91E2-4C49-9A2A-BE0E9E935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402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CBE9-75A4-4E7F-904B-2574C1D2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60EDB-7503-4004-9C0A-9096C9C2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30E5-83B3-4D01-B31A-DE3949F18BAC}" type="datetimeFigureOut">
              <a:rPr lang="en-CA" smtClean="0"/>
              <a:t>2020-07-31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F19D1-E57F-4740-9767-02EDC7C9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D9D9A-528D-411B-836E-ED5D2AC9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3D27-91E2-4C49-9A2A-BE0E9E935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93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4A0A2-66BA-4387-B290-0A52DACE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30E5-83B3-4D01-B31A-DE3949F18BAC}" type="datetimeFigureOut">
              <a:rPr lang="en-CA" smtClean="0"/>
              <a:t>2020-07-31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ABD70-0439-43F7-87B0-A877E626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9A3F3-E956-409E-AD1E-958C513E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3D27-91E2-4C49-9A2A-BE0E9E935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242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DBEB-1A06-498E-BECA-09B0C32C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58369-0A53-48D5-8540-80B634CB5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75FF3-37B7-4492-9B3A-CAD2D25F4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59A21-85E1-4CDB-A18D-79407AF3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30E5-83B3-4D01-B31A-DE3949F18BAC}" type="datetimeFigureOut">
              <a:rPr lang="en-CA" smtClean="0"/>
              <a:t>2020-07-31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1E097-618F-4ACA-9A5C-908E4CE6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25E2D-BA2C-421B-90C9-4312CFD8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3D27-91E2-4C49-9A2A-BE0E9E935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32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F06C-E70C-43C9-922D-C20A24E3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27B1BF-108A-49CA-98AC-59CCBC31C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20302-2BE3-4B0C-8256-2C1144F39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1A5BA-5BFA-4B4F-9D46-6148D8C2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30E5-83B3-4D01-B31A-DE3949F18BAC}" type="datetimeFigureOut">
              <a:rPr lang="en-CA" smtClean="0"/>
              <a:t>2020-07-31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7D20C-133C-4B69-9A97-3B273241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38AA9-0724-4904-AF4F-4E2A57B6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3D27-91E2-4C49-9A2A-BE0E9E935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38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94FC3-F3B3-4D3F-A910-787ABC560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D733C-F0F0-457A-AB5F-C7C55DB76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01B2B-F16C-4C35-B36F-29AFC454B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930E5-83B3-4D01-B31A-DE3949F18BAC}" type="datetimeFigureOut">
              <a:rPr lang="en-CA" smtClean="0"/>
              <a:t>2020-07-31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DE50-5EA9-42A6-AE73-EF28069BF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DC0B0-FD9D-44EC-BD81-0767E1956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23D27-91E2-4C49-9A2A-BE0E9E935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43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managementsystemproject.azurewebsites.net/About" TargetMode="External"/><Relationship Id="rId2" Type="http://schemas.openxmlformats.org/officeDocument/2006/relationships/hyperlink" Target="https://librarymanagementsystemproject.azurewebsites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brarymanagementsystemproject.azurewebsites.net/Books" TargetMode="External"/><Relationship Id="rId5" Type="http://schemas.openxmlformats.org/officeDocument/2006/relationships/hyperlink" Target="https://librarymanagementsystemproject.azurewebsites.net/Privacy" TargetMode="External"/><Relationship Id="rId4" Type="http://schemas.openxmlformats.org/officeDocument/2006/relationships/hyperlink" Target="https://librarymanagementsystemproject.azurewebsites.net/Contac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itravpatel/LibraryManagementSystem-CShar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35FHNqtgR1txSsi7Z53GiI_3uYidwyNb?usp=sharin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visualstudio/get-started/csharp/tutorial-aspnet-core-ef-step-02?view=vs-2019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13">
            <a:extLst>
              <a:ext uri="{FF2B5EF4-FFF2-40B4-BE49-F238E27FC236}">
                <a16:creationId xmlns:a16="http://schemas.microsoft.com/office/drawing/2014/main" id="{2F6F85CD-702F-4F4E-846D-192A277BE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1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B4218-33CE-44D0-8BA2-2422F22D7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9086933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Project Presentation</a:t>
            </a:r>
            <a:endParaRPr lang="en-CA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20D5C-8B67-4BD4-B1CA-4C9C33F9E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CA" sz="2000" dirty="0"/>
              <a:t>.NET programming using C#</a:t>
            </a:r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AAED7-D88A-49D0-9A09-374AB0BE4974}"/>
              </a:ext>
            </a:extLst>
          </p:cNvPr>
          <p:cNvSpPr txBox="1"/>
          <p:nvPr/>
        </p:nvSpPr>
        <p:spPr>
          <a:xfrm flipH="1">
            <a:off x="1366519" y="5292326"/>
            <a:ext cx="380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Instructor: Nital Shah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DE7F2-0051-438E-B9B4-75ED04A3B972}"/>
              </a:ext>
            </a:extLst>
          </p:cNvPr>
          <p:cNvSpPr txBox="1"/>
          <p:nvPr/>
        </p:nvSpPr>
        <p:spPr>
          <a:xfrm>
            <a:off x="8899524" y="5401922"/>
            <a:ext cx="320765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By: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Mohpreet Kaur </a:t>
            </a:r>
            <a:r>
              <a:rPr lang="en-US" dirty="0">
                <a:solidFill>
                  <a:schemeClr val="bg1"/>
                </a:solidFill>
              </a:rPr>
              <a:t>(200448160)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Maitra Patel</a:t>
            </a:r>
            <a:r>
              <a:rPr lang="en-US" dirty="0">
                <a:solidFill>
                  <a:schemeClr val="bg1"/>
                </a:solidFill>
              </a:rPr>
              <a:t> (200449121)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Kaushal Virani </a:t>
            </a:r>
            <a:r>
              <a:rPr lang="en-US" dirty="0">
                <a:solidFill>
                  <a:schemeClr val="bg1"/>
                </a:solidFill>
              </a:rPr>
              <a:t>(200449270)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865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7A04FE5-7277-45D0-8779-DF1823CAC1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436FB-07C5-4968-99F7-12C1BC1B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20" y="4843578"/>
            <a:ext cx="10011769" cy="13165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creating the application, We had all the razor pages required for running the application. </a:t>
            </a:r>
          </a:p>
        </p:txBody>
      </p:sp>
    </p:spTree>
    <p:extLst>
      <p:ext uri="{BB962C8B-B14F-4D97-AF65-F5344CB8AC3E}">
        <p14:creationId xmlns:p14="http://schemas.microsoft.com/office/powerpoint/2010/main" val="2528250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EEDCD-4D78-43B7-95FC-215FEE7A7F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" r="1356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7EF2A-C94A-4EA1-8D7D-E6216DE6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689527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Output on our </a:t>
            </a:r>
            <a:r>
              <a:rPr lang="en-US" sz="4800" dirty="0" err="1"/>
              <a:t>LocalHost</a:t>
            </a:r>
            <a:r>
              <a:rPr lang="en-US" sz="4800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977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498DE8A-C6F9-4453-A484-B3797AFCD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866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62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bout Page of Web Application">
            <a:extLst>
              <a:ext uri="{FF2B5EF4-FFF2-40B4-BE49-F238E27FC236}">
                <a16:creationId xmlns:a16="http://schemas.microsoft.com/office/drawing/2014/main" id="{2DFB6E21-841D-4999-98E7-09444841B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866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56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bout Page of Web Application">
            <a:extLst>
              <a:ext uri="{FF2B5EF4-FFF2-40B4-BE49-F238E27FC236}">
                <a16:creationId xmlns:a16="http://schemas.microsoft.com/office/drawing/2014/main" id="{9CCD7014-4C86-4DB5-8794-FB675A8FE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866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56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6BCA4FC-8F25-4460-BE4E-9885AB723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866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56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5D12F-D7CF-41D7-A4A6-9A67B6174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6" y="70261"/>
            <a:ext cx="4800600" cy="1325563"/>
          </a:xfrm>
        </p:spPr>
        <p:txBody>
          <a:bodyPr anchor="b">
            <a:normAutofit/>
          </a:bodyPr>
          <a:lstStyle/>
          <a:p>
            <a:r>
              <a:rPr lang="en-CA" sz="5400" dirty="0">
                <a:solidFill>
                  <a:schemeClr val="bg1"/>
                </a:solidFill>
              </a:rPr>
              <a:t>STEP II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963788" y="2026340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11A66-CECF-4FB4-9E98-B87BE3C03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093" y="2213530"/>
            <a:ext cx="4562272" cy="3711571"/>
          </a:xfrm>
        </p:spPr>
        <p:txBody>
          <a:bodyPr>
            <a:noAutofit/>
          </a:bodyPr>
          <a:lstStyle/>
          <a:p>
            <a:r>
              <a:rPr lang="en-CA" sz="2200" dirty="0">
                <a:solidFill>
                  <a:schemeClr val="bg1"/>
                </a:solidFill>
              </a:rPr>
              <a:t>The next step is adding an object to the Application and getting pages for CRUD operation on our data.</a:t>
            </a:r>
          </a:p>
          <a:p>
            <a:r>
              <a:rPr lang="en-CA" sz="2200" dirty="0">
                <a:solidFill>
                  <a:schemeClr val="bg1"/>
                </a:solidFill>
              </a:rPr>
              <a:t>We will store all our Object classes in a folder called Models and our CRUD files in a folder called Applications.</a:t>
            </a:r>
          </a:p>
          <a:p>
            <a:r>
              <a:rPr lang="en-CA" sz="2200" dirty="0">
                <a:solidFill>
                  <a:schemeClr val="bg1"/>
                </a:solidFill>
              </a:rPr>
              <a:t>The Books folder is created inside Pages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7E5A7-6CDC-4EB7-8BD0-6307615432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7" t="14846" r="1927" b="11878"/>
          <a:stretch/>
        </p:blipFill>
        <p:spPr>
          <a:xfrm>
            <a:off x="8477956" y="1234911"/>
            <a:ext cx="3443540" cy="536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65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79694-DE65-44B9-BA06-76B696C2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Now we add a class to Models folder that carry the blueprint of Book object.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F4C39-F2DA-4489-B09D-F3C077DDB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7718"/>
            <a:ext cx="5791200" cy="6386275"/>
          </a:xfrm>
        </p:spPr>
        <p:txBody>
          <a:bodyPr anchor="ctr">
            <a:norm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The class we just created serves as the base for our pages for CRUD.</a:t>
            </a:r>
          </a:p>
          <a:p>
            <a:r>
              <a:rPr lang="en-CA" sz="2000" dirty="0">
                <a:solidFill>
                  <a:schemeClr val="bg1"/>
                </a:solidFill>
              </a:rPr>
              <a:t>So, we add a scaffolded item to the Books folder, select razor Pages using Entity Framework(CRUD) and choose Book class as our base class.</a:t>
            </a:r>
          </a:p>
          <a:p>
            <a:r>
              <a:rPr lang="en-CA" sz="2000" dirty="0">
                <a:solidFill>
                  <a:schemeClr val="bg1"/>
                </a:solidFill>
              </a:rPr>
              <a:t>At this time, we do not have a Data context, so we click on +, create it and add the item. </a:t>
            </a:r>
          </a:p>
          <a:p>
            <a:r>
              <a:rPr lang="en-CA" sz="2000" dirty="0">
                <a:solidFill>
                  <a:schemeClr val="bg1"/>
                </a:solidFill>
              </a:rPr>
              <a:t>The scaffolding operation adds some code to </a:t>
            </a:r>
            <a:r>
              <a:rPr lang="en-CA" sz="2000" dirty="0" err="1">
                <a:solidFill>
                  <a:schemeClr val="bg1"/>
                </a:solidFill>
              </a:rPr>
              <a:t>Startup.cs</a:t>
            </a:r>
            <a:r>
              <a:rPr lang="en-CA" sz="2000" dirty="0">
                <a:solidFill>
                  <a:schemeClr val="bg1"/>
                </a:solidFill>
              </a:rPr>
              <a:t> and </a:t>
            </a:r>
            <a:r>
              <a:rPr lang="en-CA" sz="2000" dirty="0" err="1">
                <a:solidFill>
                  <a:schemeClr val="bg1"/>
                </a:solidFill>
              </a:rPr>
              <a:t>appsettings.json</a:t>
            </a:r>
            <a:r>
              <a:rPr lang="en-CA" sz="2000" dirty="0">
                <a:solidFill>
                  <a:schemeClr val="bg1"/>
                </a:solidFill>
              </a:rPr>
              <a:t> to add connection strings to the code.</a:t>
            </a:r>
          </a:p>
          <a:p>
            <a:r>
              <a:rPr lang="en-CA" sz="2000" dirty="0">
                <a:solidFill>
                  <a:schemeClr val="bg1"/>
                </a:solidFill>
              </a:rPr>
              <a:t>Now, we add some code in </a:t>
            </a:r>
            <a:r>
              <a:rPr lang="en-CA" sz="2000" dirty="0" err="1">
                <a:solidFill>
                  <a:schemeClr val="bg1"/>
                </a:solidFill>
              </a:rPr>
              <a:t>Program.cs</a:t>
            </a:r>
            <a:r>
              <a:rPr lang="en-CA" sz="2000" dirty="0">
                <a:solidFill>
                  <a:schemeClr val="bg1"/>
                </a:solidFill>
              </a:rPr>
              <a:t> to automatically create a database to store the data entered by the user. This code is as follows:</a:t>
            </a:r>
          </a:p>
          <a:p>
            <a:endParaRPr lang="en-CA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064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622EE-A6F9-41BD-B530-ABEABF87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4546" y="669925"/>
            <a:ext cx="4650862" cy="4812755"/>
          </a:xfrm>
        </p:spPr>
        <p:txBody>
          <a:bodyPr anchor="b">
            <a:normAutofit/>
          </a:bodyPr>
          <a:lstStyle/>
          <a:p>
            <a:r>
              <a:rPr lang="en-CA" sz="7200">
                <a:solidFill>
                  <a:schemeClr val="bg1"/>
                </a:solidFill>
              </a:rPr>
              <a:t>Quick look at where we 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F56F-1515-4395-9113-348A87952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240" y="753042"/>
            <a:ext cx="4562272" cy="5172060"/>
          </a:xfrm>
        </p:spPr>
        <p:txBody>
          <a:bodyPr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>
                <a:solidFill>
                  <a:schemeClr val="bg1"/>
                </a:solidFill>
              </a:rPr>
              <a:t>Currently, we can add a Book to the database, edit it’s details, see it’s detail and delete it.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>
                <a:solidFill>
                  <a:schemeClr val="bg1"/>
                </a:solidFill>
              </a:rPr>
              <a:t>However, all of this functionality is accessible only locally.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>
                <a:solidFill>
                  <a:schemeClr val="bg1"/>
                </a:solidFill>
              </a:rPr>
              <a:t>So, now we will deploy this app to Azure Server to access it over the internet.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>
                <a:solidFill>
                  <a:schemeClr val="bg1"/>
                </a:solidFill>
              </a:rPr>
              <a:t>This requires us to create a new Azure Account for free.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>
                <a:solidFill>
                  <a:schemeClr val="bg1"/>
                </a:solidFill>
              </a:rPr>
              <a:t>Then, we publish this app to Azure server.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97454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6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EEDCD-4D78-43B7-95FC-215FEE7A7F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7" r="23298" b="139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7EF2A-C94A-4EA1-8D7D-E6216DE6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Output on our </a:t>
            </a:r>
            <a:r>
              <a:rPr lang="en-US" sz="4800" dirty="0" err="1"/>
              <a:t>LocalHost</a:t>
            </a:r>
            <a:r>
              <a:rPr lang="en-US" sz="4800" dirty="0"/>
              <a:t> after Adding CRUD Functionality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954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375B19E4-0108-41C4-8DB1-11BAE0B4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8A258-E9F4-4640-860F-C3F524E9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19" y="669925"/>
            <a:ext cx="4635609" cy="1325563"/>
          </a:xfrm>
        </p:spPr>
        <p:txBody>
          <a:bodyPr anchor="b">
            <a:normAutofit/>
          </a:bodyPr>
          <a:lstStyle/>
          <a:p>
            <a:r>
              <a:rPr lang="en-US" sz="2900">
                <a:solidFill>
                  <a:schemeClr val="bg1"/>
                </a:solidFill>
              </a:rPr>
              <a:t>GETTING STARTED</a:t>
            </a:r>
            <a:br>
              <a:rPr lang="en-US" sz="2900">
                <a:solidFill>
                  <a:schemeClr val="bg1"/>
                </a:solidFill>
              </a:rPr>
            </a:br>
            <a:r>
              <a:rPr lang="en-US" sz="2900">
                <a:solidFill>
                  <a:schemeClr val="bg1"/>
                </a:solidFill>
              </a:rPr>
              <a:t>WHAT ARE WE LOOKING AT?</a:t>
            </a:r>
            <a:endParaRPr lang="en-CA" sz="2900">
              <a:solidFill>
                <a:schemeClr val="bg1"/>
              </a:solidFill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ED4D8B62-A288-47A2-A368-5AFE6AC1E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8902"/>
            <a:ext cx="5753102" cy="384019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A14AE1-71AB-4B18-826E-F563FF428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2916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17920" y="2026340"/>
            <a:ext cx="597408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472C0D0-B61E-4E95-BF90-4B776D048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19" y="2400304"/>
            <a:ext cx="4635609" cy="344169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Purpose of the Application</a:t>
            </a:r>
          </a:p>
          <a:p>
            <a:r>
              <a:rPr lang="en-CA" sz="2000" dirty="0">
                <a:solidFill>
                  <a:schemeClr val="bg1"/>
                </a:solidFill>
              </a:rPr>
              <a:t>Idea and Design</a:t>
            </a:r>
          </a:p>
          <a:p>
            <a:r>
              <a:rPr lang="en-CA" sz="2000" dirty="0">
                <a:solidFill>
                  <a:schemeClr val="bg1"/>
                </a:solidFill>
              </a:rPr>
              <a:t>Step by Step Demonstration</a:t>
            </a:r>
          </a:p>
          <a:p>
            <a:r>
              <a:rPr lang="en-CA" sz="2000" dirty="0">
                <a:solidFill>
                  <a:schemeClr val="bg1"/>
                </a:solidFill>
              </a:rPr>
              <a:t>Outcomes (</a:t>
            </a:r>
            <a:r>
              <a:rPr lang="en-CA" sz="2000" dirty="0" err="1">
                <a:solidFill>
                  <a:schemeClr val="bg1"/>
                </a:solidFill>
              </a:rPr>
              <a:t>i.e</a:t>
            </a:r>
            <a:r>
              <a:rPr lang="en-CA" sz="2000" dirty="0">
                <a:solidFill>
                  <a:schemeClr val="bg1"/>
                </a:solidFill>
              </a:rPr>
              <a:t>, our Live Application)</a:t>
            </a:r>
          </a:p>
          <a:p>
            <a:r>
              <a:rPr lang="en-CA" sz="2000" dirty="0">
                <a:solidFill>
                  <a:schemeClr val="bg1"/>
                </a:solidFill>
              </a:rPr>
              <a:t>References</a:t>
            </a:r>
          </a:p>
          <a:p>
            <a:pPr marL="0" indent="0">
              <a:buNone/>
            </a:pPr>
            <a:endParaRPr lang="en-CA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329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9475F-1F48-4DB9-9960-26B53D2BF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54" y="1360481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Add a Book to our record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B68E8FF-5204-4F00-8F64-6732A690B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" r="21234"/>
          <a:stretch/>
        </p:blipFill>
        <p:spPr>
          <a:xfrm>
            <a:off x="5800734" y="1057275"/>
            <a:ext cx="5917401" cy="4743450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87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572A9-43A6-4359-9743-AAE68E7F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737" y="1384296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Saved Records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46C4C55-5404-4FBA-B11B-E5905BDD8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6" r="21182"/>
          <a:stretch/>
        </p:blipFill>
        <p:spPr>
          <a:xfrm>
            <a:off x="473874" y="1057275"/>
            <a:ext cx="5917401" cy="474345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36B2BE-65F4-46E3-AFDD-A9AE9E8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05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44611-8D8E-4649-8AD0-C4D50A05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788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STEP III-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963788" y="2026340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EE26B-D0E9-4AF4-A6C6-28B3605BB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093" y="2213530"/>
            <a:ext cx="4562272" cy="3711571"/>
          </a:xfrm>
        </p:spPr>
        <p:txBody>
          <a:bodyPr>
            <a:normAutofit/>
          </a:bodyPr>
          <a:lstStyle/>
          <a:p>
            <a:r>
              <a:rPr lang="en-CA" sz="1700" dirty="0">
                <a:solidFill>
                  <a:schemeClr val="bg1"/>
                </a:solidFill>
              </a:rPr>
              <a:t>To deploy the app to Azure, right click on the project name and click publish.</a:t>
            </a:r>
          </a:p>
          <a:p>
            <a:r>
              <a:rPr lang="en-CA" sz="1700" dirty="0">
                <a:solidFill>
                  <a:schemeClr val="bg1"/>
                </a:solidFill>
              </a:rPr>
              <a:t>Here, you will be asked to create a new Azure Account.</a:t>
            </a:r>
          </a:p>
          <a:p>
            <a:r>
              <a:rPr lang="en-CA" sz="1700" dirty="0">
                <a:solidFill>
                  <a:schemeClr val="bg1"/>
                </a:solidFill>
              </a:rPr>
              <a:t>Leave all the settings to default and create the Azure Resource Group. (All the names will be prompted automatically. You can change them if you want.)</a:t>
            </a:r>
          </a:p>
          <a:p>
            <a:r>
              <a:rPr lang="en-CA" sz="1700" dirty="0">
                <a:solidFill>
                  <a:schemeClr val="bg1"/>
                </a:solidFill>
              </a:rPr>
              <a:t>After creating the App Service, you will click on Publish.</a:t>
            </a:r>
          </a:p>
          <a:p>
            <a:r>
              <a:rPr lang="en-CA" sz="1700" dirty="0">
                <a:solidFill>
                  <a:schemeClr val="bg1"/>
                </a:solidFill>
              </a:rPr>
              <a:t>As soon as the App is published, it opens in a new window in the browser.</a:t>
            </a:r>
          </a:p>
          <a:p>
            <a:pPr marL="0" indent="0">
              <a:buNone/>
            </a:pPr>
            <a:endParaRPr lang="en-CA" sz="17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0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0EBF3-C572-462F-ACFE-B717C81A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948" y="717224"/>
            <a:ext cx="6151074" cy="21543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Let’s have a Look to our Live Application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138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D91FB39-ED11-4705-A50D-6CFE538F6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16BB327-7AA9-4EC5-815F-9D8E6BC5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F3AF7A-61B9-4FC8-B807-5186A352C380}"/>
              </a:ext>
            </a:extLst>
          </p:cNvPr>
          <p:cNvSpPr txBox="1"/>
          <p:nvPr/>
        </p:nvSpPr>
        <p:spPr>
          <a:xfrm>
            <a:off x="9594167" y="5830907"/>
            <a:ext cx="2310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D7D31"/>
                </a:solidFill>
              </a:rPr>
              <a:t>Home Page</a:t>
            </a:r>
            <a:endParaRPr lang="en-CA" sz="36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977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C32D7A2-EE6C-4FB9-9D44-B7155E632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16BB327-7AA9-4EC5-815F-9D8E6BC5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27ADAD-EA5F-4D73-8E92-114784BB7D58}"/>
              </a:ext>
            </a:extLst>
          </p:cNvPr>
          <p:cNvSpPr txBox="1"/>
          <p:nvPr/>
        </p:nvSpPr>
        <p:spPr>
          <a:xfrm>
            <a:off x="9594167" y="5830907"/>
            <a:ext cx="2331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ED7D31"/>
                </a:solidFill>
              </a:rPr>
              <a:t>About </a:t>
            </a:r>
            <a:r>
              <a:rPr lang="en-US" sz="3600" dirty="0">
                <a:solidFill>
                  <a:srgbClr val="ED7D31"/>
                </a:solidFill>
              </a:rPr>
              <a:t>Page</a:t>
            </a:r>
            <a:endParaRPr lang="en-CA" sz="36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413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FA247E5-17E8-4A81-9228-14591EA47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16BB327-7AA9-4EC5-815F-9D8E6BC5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281C0-4D7F-4B31-BAC7-89F43C907A35}"/>
              </a:ext>
            </a:extLst>
          </p:cNvPr>
          <p:cNvSpPr txBox="1"/>
          <p:nvPr/>
        </p:nvSpPr>
        <p:spPr>
          <a:xfrm>
            <a:off x="9594167" y="5830907"/>
            <a:ext cx="262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D7D31"/>
                </a:solidFill>
              </a:rPr>
              <a:t>Contact Page</a:t>
            </a:r>
            <a:endParaRPr lang="en-CA" sz="36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90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0B93447-BC40-4230-BE0E-A18D60BAC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16BB327-7AA9-4EC5-815F-9D8E6BC5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5C7802-D2CF-45BA-91A1-117F76B8E10D}"/>
              </a:ext>
            </a:extLst>
          </p:cNvPr>
          <p:cNvSpPr txBox="1"/>
          <p:nvPr/>
        </p:nvSpPr>
        <p:spPr>
          <a:xfrm>
            <a:off x="9594167" y="5830907"/>
            <a:ext cx="2514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D7D31"/>
                </a:solidFill>
              </a:rPr>
              <a:t>Privacy Page</a:t>
            </a:r>
            <a:endParaRPr lang="en-CA" sz="36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278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78CF70F-A3D8-4BDA-A2F3-ED1718614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4">
            <a:extLst>
              <a:ext uri="{FF2B5EF4-FFF2-40B4-BE49-F238E27FC236}">
                <a16:creationId xmlns:a16="http://schemas.microsoft.com/office/drawing/2014/main" id="{216BB327-7AA9-4EC5-815F-9D8E6BC5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ABDB8B-0F8C-4241-83ED-08D87A6FB434}"/>
              </a:ext>
            </a:extLst>
          </p:cNvPr>
          <p:cNvSpPr txBox="1"/>
          <p:nvPr/>
        </p:nvSpPr>
        <p:spPr>
          <a:xfrm>
            <a:off x="9594167" y="5830907"/>
            <a:ext cx="2308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D7D31"/>
                </a:solidFill>
              </a:rPr>
              <a:t>Books Page</a:t>
            </a:r>
            <a:endParaRPr lang="en-CA" sz="36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95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CF669-94E3-4FDA-BC50-B45D27FFB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4546" y="669925"/>
            <a:ext cx="4650862" cy="4812755"/>
          </a:xfrm>
        </p:spPr>
        <p:txBody>
          <a:bodyPr anchor="b">
            <a:normAutofit/>
          </a:bodyPr>
          <a:lstStyle/>
          <a:p>
            <a:r>
              <a:rPr lang="en-US" sz="7200" b="1">
                <a:solidFill>
                  <a:schemeClr val="bg1"/>
                </a:solidFill>
              </a:rPr>
              <a:t>Link To Our Live Web Application</a:t>
            </a:r>
            <a:endParaRPr lang="en-CA" sz="7200" b="1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C359A-E587-4752-AE57-5181A1E9A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240" y="753042"/>
            <a:ext cx="4562272" cy="5172060"/>
          </a:xfrm>
        </p:spPr>
        <p:txBody>
          <a:bodyPr anchor="ctr">
            <a:normAutofit/>
          </a:bodyPr>
          <a:lstStyle/>
          <a:p>
            <a:r>
              <a:rPr lang="en-CA" sz="1900" b="1" dirty="0">
                <a:solidFill>
                  <a:schemeClr val="bg1"/>
                </a:solidFill>
              </a:rPr>
              <a:t>Home Page:</a:t>
            </a:r>
          </a:p>
          <a:p>
            <a:pPr marL="0" indent="0">
              <a:buNone/>
            </a:pPr>
            <a:r>
              <a:rPr lang="en-CA" sz="1900" dirty="0">
                <a:solidFill>
                  <a:schemeClr val="bg1"/>
                </a:solidFill>
                <a:hlinkClick r:id="rId2"/>
              </a:rPr>
              <a:t>https://librarymanagementsystemproject.azurewebsites.net/</a:t>
            </a:r>
            <a:endParaRPr lang="en-CA" sz="1900" dirty="0">
              <a:solidFill>
                <a:schemeClr val="bg1"/>
              </a:solidFill>
            </a:endParaRPr>
          </a:p>
          <a:p>
            <a:r>
              <a:rPr lang="en-CA" sz="1900" b="1" dirty="0">
                <a:solidFill>
                  <a:schemeClr val="bg1"/>
                </a:solidFill>
              </a:rPr>
              <a:t>About Page:</a:t>
            </a:r>
          </a:p>
          <a:p>
            <a:pPr marL="0" indent="0">
              <a:buNone/>
            </a:pPr>
            <a:r>
              <a:rPr lang="en-CA" sz="1900" dirty="0">
                <a:solidFill>
                  <a:schemeClr val="bg1"/>
                </a:solidFill>
                <a:hlinkClick r:id="rId3"/>
              </a:rPr>
              <a:t>https://librarymanagementsystemproject.azurewebsites.net/About</a:t>
            </a:r>
            <a:endParaRPr lang="en-CA" sz="1900" dirty="0">
              <a:solidFill>
                <a:schemeClr val="bg1"/>
              </a:solidFill>
            </a:endParaRPr>
          </a:p>
          <a:p>
            <a:r>
              <a:rPr lang="en-CA" sz="1900" b="1" dirty="0">
                <a:solidFill>
                  <a:schemeClr val="bg1"/>
                </a:solidFill>
              </a:rPr>
              <a:t>Contact Page:</a:t>
            </a:r>
          </a:p>
          <a:p>
            <a:pPr marL="0" indent="0">
              <a:buNone/>
            </a:pPr>
            <a:r>
              <a:rPr lang="en-CA" sz="1900" dirty="0">
                <a:solidFill>
                  <a:schemeClr val="bg1"/>
                </a:solidFill>
                <a:hlinkClick r:id="rId4"/>
              </a:rPr>
              <a:t>https://librarymanagementsystemproject.azurewebsites.net/Contact</a:t>
            </a:r>
            <a:endParaRPr lang="en-CA" sz="1900" dirty="0">
              <a:solidFill>
                <a:schemeClr val="bg1"/>
              </a:solidFill>
            </a:endParaRPr>
          </a:p>
          <a:p>
            <a:r>
              <a:rPr lang="en-CA" sz="1900" b="1" dirty="0">
                <a:solidFill>
                  <a:schemeClr val="bg1"/>
                </a:solidFill>
              </a:rPr>
              <a:t>Privacy Page:</a:t>
            </a:r>
          </a:p>
          <a:p>
            <a:pPr marL="0" indent="0">
              <a:buNone/>
            </a:pPr>
            <a:r>
              <a:rPr lang="en-CA" sz="1900" dirty="0">
                <a:solidFill>
                  <a:schemeClr val="bg1"/>
                </a:solidFill>
                <a:hlinkClick r:id="rId5"/>
              </a:rPr>
              <a:t>https://librarymanagementsystemproject.azurewebsites.net/Privacy</a:t>
            </a:r>
            <a:endParaRPr lang="en-CA" sz="1900" dirty="0">
              <a:solidFill>
                <a:schemeClr val="bg1"/>
              </a:solidFill>
            </a:endParaRPr>
          </a:p>
          <a:p>
            <a:r>
              <a:rPr lang="en-CA" sz="1900" b="1" dirty="0">
                <a:solidFill>
                  <a:schemeClr val="bg1"/>
                </a:solidFill>
              </a:rPr>
              <a:t>Books Page:</a:t>
            </a:r>
          </a:p>
          <a:p>
            <a:pPr marL="0" indent="0">
              <a:buNone/>
            </a:pPr>
            <a:r>
              <a:rPr lang="en-CA" sz="1900" dirty="0">
                <a:solidFill>
                  <a:schemeClr val="bg1"/>
                </a:solidFill>
                <a:hlinkClick r:id="rId6"/>
              </a:rPr>
              <a:t>https://librarymanagementsystemproject.azurewebsites.net/Books</a:t>
            </a:r>
            <a:endParaRPr lang="en-CA" sz="19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97454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5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92AD9-C1F1-48B0-8F04-BA3B93F8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113"/>
            <a:ext cx="4631033" cy="1383109"/>
          </a:xfrm>
        </p:spPr>
        <p:txBody>
          <a:bodyPr anchor="b">
            <a:normAutofit/>
          </a:bodyPr>
          <a:lstStyle/>
          <a:p>
            <a:r>
              <a:rPr lang="en-CA" sz="3800">
                <a:solidFill>
                  <a:schemeClr val="bg1"/>
                </a:solidFill>
              </a:rPr>
              <a:t>PURPOSE OF THE APPLICATION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E05351-315A-4BA9-A90A-FE5C94952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851222"/>
            <a:ext cx="54482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F8D85-FC3F-4C2E-A7D4-BB2F5611E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0204"/>
            <a:ext cx="4631033" cy="2577009"/>
          </a:xfrm>
        </p:spPr>
        <p:txBody>
          <a:bodyPr>
            <a:normAutofit/>
          </a:bodyPr>
          <a:lstStyle/>
          <a:p>
            <a:pPr lvl="0">
              <a:buClr>
                <a:srgbClr val="ACD433"/>
              </a:buClr>
            </a:pPr>
            <a:r>
              <a:rPr lang="en-CA" sz="1600" dirty="0">
                <a:solidFill>
                  <a:schemeClr val="bg1"/>
                </a:solidFill>
              </a:rPr>
              <a:t>The purpose of this application to manage the list of books available in Library.</a:t>
            </a:r>
          </a:p>
          <a:p>
            <a:pPr lvl="0">
              <a:buClr>
                <a:srgbClr val="ACD433"/>
              </a:buClr>
            </a:pPr>
            <a:r>
              <a:rPr lang="en-CA" sz="1600" dirty="0">
                <a:solidFill>
                  <a:schemeClr val="bg1"/>
                </a:solidFill>
              </a:rPr>
              <a:t>This application has functionality to Create a record for a book, Read, Edit, and Delete record that is saved in a Database.</a:t>
            </a:r>
          </a:p>
          <a:p>
            <a:endParaRPr lang="en-CA" sz="1600" dirty="0">
              <a:solidFill>
                <a:schemeClr val="bg1"/>
              </a:solidFill>
            </a:endParaRP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BB56E29C-DFDA-40DD-8EE3-A3FF6422E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5727" y="1181726"/>
            <a:ext cx="5676273" cy="567627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D20816A-53A8-414B-9615-2877C1081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74779" y="1850813"/>
            <a:ext cx="4917221" cy="5007187"/>
            <a:chOff x="6833344" y="1502570"/>
            <a:chExt cx="4917221" cy="500718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CC84F6-0A3D-42D4-84D1-34E857123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6833344" y="1502570"/>
              <a:ext cx="0" cy="500718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6FD32F-1C07-4AF8-994F-CDC99B5D4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836570" y="1502570"/>
              <a:ext cx="491399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5638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67D8-4DF6-4F2B-BDD1-E80B9A0F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 to 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B7FFC-E862-4589-953B-B128E29B9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283" y="3494783"/>
            <a:ext cx="7988440" cy="22011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  <a:hlinkClick r:id="rId2"/>
              </a:rPr>
              <a:t>https://github.com/maitravpatel/LibraryManagementSystem-CSharp</a:t>
            </a:r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24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E309F-D02C-4FA7-A1FD-8606F112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 to Our Presentation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7FCD9-F070-4373-B0AF-3EB35790E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  <a:hlinkClick r:id="rId2"/>
              </a:rPr>
              <a:t>https://drive.google.com/drive/folders/135FHNqtgR1txSsi7Z53GiI_3uYidwyNb?usp=sharing</a:t>
            </a:r>
            <a:endParaRPr lang="en-US" sz="3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573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9A42F-E814-4E60-AC02-83FCC782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800">
                <a:solidFill>
                  <a:schemeClr val="bg1"/>
                </a:solidFill>
              </a:rPr>
              <a:t>Reference:</a:t>
            </a:r>
            <a:endParaRPr lang="en-CA" sz="6800">
              <a:solidFill>
                <a:schemeClr val="bg1"/>
              </a:solidFill>
            </a:endParaRP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B995B-1480-4179-B4E0-0BA0072A7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CA" sz="2000" dirty="0">
                <a:solidFill>
                  <a:schemeClr val="bg1"/>
                </a:solidFill>
                <a:hlinkClick r:id="rId2"/>
              </a:rPr>
              <a:t>https://docs.microsoft.com/en-us/visualstudio/get-started/csharp/tutorial-aspnet-core-ef-step-02?view=vs-2019</a:t>
            </a:r>
            <a:endParaRPr lang="en-CA" sz="2000" dirty="0">
              <a:solidFill>
                <a:schemeClr val="bg1"/>
              </a:solidFill>
            </a:endParaRP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>
                <a:solidFill>
                  <a:schemeClr val="bg1"/>
                </a:solidFill>
              </a:rPr>
              <a:t>Visual Studio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>
                <a:solidFill>
                  <a:schemeClr val="bg1"/>
                </a:solidFill>
              </a:rPr>
              <a:t>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4083330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19FC9-D600-43F0-AC50-CC0F36F2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75" y="707132"/>
            <a:ext cx="366712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DB5AB-A1EC-4AC8-AAF5-183586FCA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2437" y="4441480"/>
            <a:ext cx="1612877" cy="71835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Regards.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3209925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6" descr="Right Double Quote">
            <a:extLst>
              <a:ext uri="{FF2B5EF4-FFF2-40B4-BE49-F238E27FC236}">
                <a16:creationId xmlns:a16="http://schemas.microsoft.com/office/drawing/2014/main" id="{7674360B-1370-45A8-8E70-F73FEE67B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7472" y="1069837"/>
            <a:ext cx="4718321" cy="471832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C5F1A-3B60-4445-91FD-FF1D574B19CD}"/>
              </a:ext>
            </a:extLst>
          </p:cNvPr>
          <p:cNvSpPr txBox="1"/>
          <p:nvPr/>
        </p:nvSpPr>
        <p:spPr>
          <a:xfrm>
            <a:off x="4483123" y="4980361"/>
            <a:ext cx="1612877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r">
              <a:spcAft>
                <a:spcPts val="6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Maitra Patel</a:t>
            </a:r>
          </a:p>
          <a:p>
            <a:pPr marL="0" indent="0" algn="r">
              <a:spcAft>
                <a:spcPts val="6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Kaushal Virani</a:t>
            </a:r>
          </a:p>
          <a:p>
            <a:pPr marL="0" indent="0" algn="r">
              <a:spcAft>
                <a:spcPts val="6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Mohpreet Kaur</a:t>
            </a:r>
            <a:endParaRPr lang="en-CA" dirty="0">
              <a:solidFill>
                <a:schemeClr val="bg1"/>
              </a:solidFill>
            </a:endParaRPr>
          </a:p>
          <a:p>
            <a:pPr algn="r">
              <a:spcAft>
                <a:spcPts val="60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413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32C5D-CD69-459E-886A-E76D11BF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562272" cy="1325563"/>
          </a:xfrm>
        </p:spPr>
        <p:txBody>
          <a:bodyPr anchor="b"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IDEA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9CF61-9DBD-4B32-9EF5-DC19F3E5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562272" cy="3711571"/>
          </a:xfrm>
        </p:spPr>
        <p:txBody>
          <a:bodyPr>
            <a:normAutofit/>
          </a:bodyPr>
          <a:lstStyle/>
          <a:p>
            <a:r>
              <a:rPr lang="en-CA" sz="1700" dirty="0">
                <a:solidFill>
                  <a:schemeClr val="bg1"/>
                </a:solidFill>
              </a:rPr>
              <a:t>The idea of this application is derived from the official tutorial provided by Microsoft to create </a:t>
            </a:r>
            <a:r>
              <a:rPr lang="en-CA" sz="1700" dirty="0" err="1">
                <a:solidFill>
                  <a:schemeClr val="bg1"/>
                </a:solidFill>
              </a:rPr>
              <a:t>ASP.Net</a:t>
            </a:r>
            <a:r>
              <a:rPr lang="en-CA" sz="1700" dirty="0">
                <a:solidFill>
                  <a:schemeClr val="bg1"/>
                </a:solidFill>
              </a:rPr>
              <a:t> Core Web Application.</a:t>
            </a:r>
          </a:p>
          <a:p>
            <a:r>
              <a:rPr lang="en-CA" sz="1700" dirty="0">
                <a:solidFill>
                  <a:schemeClr val="bg1"/>
                </a:solidFill>
              </a:rPr>
              <a:t>It uses Visual Studio as the IDE to create this application.</a:t>
            </a:r>
          </a:p>
          <a:p>
            <a:r>
              <a:rPr lang="en-CA" sz="1700" dirty="0">
                <a:solidFill>
                  <a:schemeClr val="bg1"/>
                </a:solidFill>
              </a:rPr>
              <a:t>The design is the basic layout provided by the automatic templates in the Visual Studio as well as our CSS styles.</a:t>
            </a:r>
          </a:p>
          <a:p>
            <a:r>
              <a:rPr lang="en-CA" sz="1700" dirty="0">
                <a:solidFill>
                  <a:schemeClr val="bg1"/>
                </a:solidFill>
              </a:rPr>
              <a:t>But, some of the designs have been included to suite the functionality of this new app.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997EBF4-DB02-4E11-B58F-0FF0D35AAC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29" r="35265" b="-1"/>
          <a:stretch/>
        </p:blipFill>
        <p:spPr>
          <a:xfrm>
            <a:off x="7629728" y="10"/>
            <a:ext cx="4562272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95400" y="2026340"/>
            <a:ext cx="108966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4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9D118-D95E-4800-A2DE-2DBDFA8D3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Let’s Start the Demonstration to create the Web Application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81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641F0-800A-4068-BDEA-55426D4742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18" r="-1" b="-1"/>
          <a:stretch/>
        </p:blipFill>
        <p:spPr>
          <a:xfrm>
            <a:off x="3522468" y="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493FC-9EDD-452D-9424-5D19D8B9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CA" sz="2800"/>
              <a:t>STEP 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F810-7F02-43EA-83F0-6225B6C9B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CA" sz="1400" dirty="0"/>
              <a:t>The first thing is to create a new project in Visual Studio.</a:t>
            </a:r>
          </a:p>
          <a:p>
            <a:pPr marL="0" indent="0">
              <a:buNone/>
            </a:pPr>
            <a:endParaRPr lang="en-CA" sz="1400" dirty="0"/>
          </a:p>
          <a:p>
            <a:r>
              <a:rPr lang="en-CA" sz="1400" dirty="0"/>
              <a:t>We are using </a:t>
            </a:r>
            <a:r>
              <a:rPr lang="en-CA" sz="1400" dirty="0" err="1"/>
              <a:t>ASP.Net</a:t>
            </a:r>
            <a:r>
              <a:rPr lang="en-CA" sz="1400" dirty="0"/>
              <a:t> Core 2.1 for creating this project.</a:t>
            </a:r>
          </a:p>
          <a:p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80756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7">
            <a:extLst>
              <a:ext uri="{FF2B5EF4-FFF2-40B4-BE49-F238E27FC236}">
                <a16:creationId xmlns:a16="http://schemas.microsoft.com/office/drawing/2014/main" id="{88CE2282-5B95-4819-977E-801F5A96DFB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l="17568" r="17569"/>
          <a:stretch/>
        </p:blipFill>
        <p:spPr>
          <a:xfrm>
            <a:off x="3943350" y="10"/>
            <a:ext cx="8248650" cy="68579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76CB17-7909-4589-BCB7-1807C8F3E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5" y="361951"/>
            <a:ext cx="3948115" cy="31408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Select </a:t>
            </a:r>
            <a:r>
              <a:rPr lang="en-US" sz="5000" dirty="0" err="1">
                <a:solidFill>
                  <a:schemeClr val="bg1"/>
                </a:solidFill>
              </a:rPr>
              <a:t>ASP.Net</a:t>
            </a:r>
            <a:r>
              <a:rPr lang="en-US" sz="5000" dirty="0">
                <a:solidFill>
                  <a:schemeClr val="bg1"/>
                </a:solidFill>
              </a:rPr>
              <a:t> Core Web Application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1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322B6-AB05-4338-8BFD-AF8C859E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4" y="1422400"/>
            <a:ext cx="5691186" cy="4216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Name our project and click Create</a:t>
            </a:r>
          </a:p>
        </p:txBody>
      </p:sp>
      <p:pic>
        <p:nvPicPr>
          <p:cNvPr id="4" name="Picture Placeholder 7">
            <a:extLst>
              <a:ext uri="{FF2B5EF4-FFF2-40B4-BE49-F238E27FC236}">
                <a16:creationId xmlns:a16="http://schemas.microsoft.com/office/drawing/2014/main" id="{C216400C-70C6-42F4-85F7-FCF800805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8003"/>
          <a:stretch/>
        </p:blipFill>
        <p:spPr>
          <a:xfrm>
            <a:off x="7115176" y="115194"/>
            <a:ext cx="4948226" cy="66276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15176" y="115193"/>
            <a:ext cx="0" cy="662761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FB8E6CF-61A1-4A48-ADE0-5AE823AF1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A389C2-5F51-4370-9FEC-7F93D1907D6F}"/>
              </a:ext>
            </a:extLst>
          </p:cNvPr>
          <p:cNvSpPr/>
          <p:nvPr/>
        </p:nvSpPr>
        <p:spPr>
          <a:xfrm>
            <a:off x="7551174" y="1720645"/>
            <a:ext cx="1573155" cy="147484"/>
          </a:xfrm>
          <a:prstGeom prst="rect">
            <a:avLst/>
          </a:prstGeom>
          <a:solidFill>
            <a:srgbClr val="FCFCFC"/>
          </a:solidFill>
          <a:ln>
            <a:solidFill>
              <a:srgbClr val="FCFCF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LibraryManagementSystem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6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7">
            <a:extLst>
              <a:ext uri="{FF2B5EF4-FFF2-40B4-BE49-F238E27FC236}">
                <a16:creationId xmlns:a16="http://schemas.microsoft.com/office/drawing/2014/main" id="{71A574BA-D2A0-4836-9690-31112C3F7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r="20146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D16480-FBFC-471F-8314-68ABE26D9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10" y="173425"/>
            <a:ext cx="3594538" cy="33895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dirty="0">
                <a:solidFill>
                  <a:schemeClr val="bg1"/>
                </a:solidFill>
              </a:rPr>
              <a:t>Choose Web Application to get a template with Razor Pages and basic project structure.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847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D36F6F58FE4446A52239741C27152A" ma:contentTypeVersion="13" ma:contentTypeDescription="Create a new document." ma:contentTypeScope="" ma:versionID="a501262eb73de5f3eb45a28f28e39940">
  <xsd:schema xmlns:xsd="http://www.w3.org/2001/XMLSchema" xmlns:xs="http://www.w3.org/2001/XMLSchema" xmlns:p="http://schemas.microsoft.com/office/2006/metadata/properties" xmlns:ns3="3734fcf6-8368-4797-af61-2aac386ced4b" xmlns:ns4="e6f2acb4-b0e6-4e8d-beb3-a8c919c03a2d" targetNamespace="http://schemas.microsoft.com/office/2006/metadata/properties" ma:root="true" ma:fieldsID="b71211b6af3b71ed63a298a15c4d6374" ns3:_="" ns4:_="">
    <xsd:import namespace="3734fcf6-8368-4797-af61-2aac386ced4b"/>
    <xsd:import namespace="e6f2acb4-b0e6-4e8d-beb3-a8c919c03a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34fcf6-8368-4797-af61-2aac386ced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2acb4-b0e6-4e8d-beb3-a8c919c03a2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09F850-9E18-42B4-88A8-E1371C41F6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34fcf6-8368-4797-af61-2aac386ced4b"/>
    <ds:schemaRef ds:uri="e6f2acb4-b0e6-4e8d-beb3-a8c919c03a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4B34D5-7D59-47A5-A6B6-A907AD0A14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6D4941-6A9E-41A3-8F2A-579853E80893}">
  <ds:schemaRefs>
    <ds:schemaRef ds:uri="http://www.w3.org/XML/1998/namespace"/>
    <ds:schemaRef ds:uri="e6f2acb4-b0e6-4e8d-beb3-a8c919c03a2d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3734fcf6-8368-4797-af61-2aac386ced4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805</Words>
  <Application>Microsoft Office PowerPoint</Application>
  <PresentationFormat>Widescreen</PresentationFormat>
  <Paragraphs>89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Aharoni</vt:lpstr>
      <vt:lpstr>Arial</vt:lpstr>
      <vt:lpstr>Calibri</vt:lpstr>
      <vt:lpstr>Calibri Light</vt:lpstr>
      <vt:lpstr>Wingdings</vt:lpstr>
      <vt:lpstr>Office Theme</vt:lpstr>
      <vt:lpstr>Final Project Presentation</vt:lpstr>
      <vt:lpstr>GETTING STARTED WHAT ARE WE LOOKING AT?</vt:lpstr>
      <vt:lpstr>PURPOSE OF THE APPLICATION</vt:lpstr>
      <vt:lpstr>IDEA AND DESIGN</vt:lpstr>
      <vt:lpstr>Let’s Start the Demonstration to create the Web Application</vt:lpstr>
      <vt:lpstr>STEP I</vt:lpstr>
      <vt:lpstr>Select ASP.Net Core Web Application</vt:lpstr>
      <vt:lpstr>Name our project and click Create</vt:lpstr>
      <vt:lpstr>Choose Web Application to get a template with Razor Pages and basic project structure.</vt:lpstr>
      <vt:lpstr>After creating the application, We had all the razor pages required for running the application. </vt:lpstr>
      <vt:lpstr>Output on our LocalHost </vt:lpstr>
      <vt:lpstr>PowerPoint Presentation</vt:lpstr>
      <vt:lpstr>PowerPoint Presentation</vt:lpstr>
      <vt:lpstr>PowerPoint Presentation</vt:lpstr>
      <vt:lpstr>PowerPoint Presentation</vt:lpstr>
      <vt:lpstr>STEP II</vt:lpstr>
      <vt:lpstr>Now we add a class to Models folder that carry the blueprint of Book object.</vt:lpstr>
      <vt:lpstr>Quick look at where we are:</vt:lpstr>
      <vt:lpstr>Output on our LocalHost after Adding CRUD Functionality</vt:lpstr>
      <vt:lpstr>Add a Book to our record</vt:lpstr>
      <vt:lpstr>Saved Records</vt:lpstr>
      <vt:lpstr>STEP III-</vt:lpstr>
      <vt:lpstr>Let’s have a Look to our Live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 To Our Live Web Application</vt:lpstr>
      <vt:lpstr>Link to GitHub Repository</vt:lpstr>
      <vt:lpstr>Link to Our Presentation Video</vt:lpstr>
      <vt:lpstr>Reference: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Maitra Patel</dc:creator>
  <cp:lastModifiedBy>Maitra Patel</cp:lastModifiedBy>
  <cp:revision>1</cp:revision>
  <dcterms:created xsi:type="dcterms:W3CDTF">2020-08-01T01:06:09Z</dcterms:created>
  <dcterms:modified xsi:type="dcterms:W3CDTF">2020-08-01T01:06:27Z</dcterms:modified>
</cp:coreProperties>
</file>