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71" r:id="rId7"/>
    <p:sldId id="265" r:id="rId8"/>
    <p:sldId id="268" r:id="rId9"/>
    <p:sldId id="270" r:id="rId10"/>
    <p:sldId id="274" r:id="rId11"/>
    <p:sldId id="273" r:id="rId12"/>
    <p:sldId id="261" r:id="rId13"/>
    <p:sldId id="260" r:id="rId14"/>
    <p:sldId id="272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Maitrayi Rajawat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as per property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21409" y="1962299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 valued Property are biggest contributor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Buying high valued property will most likely be affluent, high net worth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Mid valued segment coincide with Mass segment of customer.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342A-C5FA-4260-AD17-4C73228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80" y="1636626"/>
            <a:ext cx="3288351" cy="33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39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as per tenure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35370" y="2129823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with 20 or higher are least contributor to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Occupying same property or a long time will less likely prefer as bike locomotive, as their motive is to have least locomotion reasons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B3BB29-1986-4869-937E-BF022058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25" y="1835780"/>
            <a:ext cx="3538864" cy="28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177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" y="-19475"/>
            <a:ext cx="91440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72402" y="857283"/>
            <a:ext cx="8994816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10 current customer with highest profit , RFM score and past 3 year purchase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1601" y="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860E95-0AEF-46CD-A6FE-D2D82627D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68643"/>
              </p:ext>
            </p:extLst>
          </p:nvPr>
        </p:nvGraphicFramePr>
        <p:xfrm>
          <a:off x="775378" y="1830073"/>
          <a:ext cx="7550150" cy="285649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829515">
                  <a:extLst>
                    <a:ext uri="{9D8B030D-6E8A-4147-A177-3AD203B41FA5}">
                      <a16:colId xmlns:a16="http://schemas.microsoft.com/office/drawing/2014/main" val="3419245140"/>
                    </a:ext>
                  </a:extLst>
                </a:gridCol>
                <a:gridCol w="829515">
                  <a:extLst>
                    <a:ext uri="{9D8B030D-6E8A-4147-A177-3AD203B41FA5}">
                      <a16:colId xmlns:a16="http://schemas.microsoft.com/office/drawing/2014/main" val="1857136957"/>
                    </a:ext>
                  </a:extLst>
                </a:gridCol>
                <a:gridCol w="829515">
                  <a:extLst>
                    <a:ext uri="{9D8B030D-6E8A-4147-A177-3AD203B41FA5}">
                      <a16:colId xmlns:a16="http://schemas.microsoft.com/office/drawing/2014/main" val="1999487894"/>
                    </a:ext>
                  </a:extLst>
                </a:gridCol>
                <a:gridCol w="829515">
                  <a:extLst>
                    <a:ext uri="{9D8B030D-6E8A-4147-A177-3AD203B41FA5}">
                      <a16:colId xmlns:a16="http://schemas.microsoft.com/office/drawing/2014/main" val="67169023"/>
                    </a:ext>
                  </a:extLst>
                </a:gridCol>
                <a:gridCol w="612590">
                  <a:extLst>
                    <a:ext uri="{9D8B030D-6E8A-4147-A177-3AD203B41FA5}">
                      <a16:colId xmlns:a16="http://schemas.microsoft.com/office/drawing/2014/main" val="385366689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60427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2173007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7871060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29695072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978217823"/>
                    </a:ext>
                  </a:extLst>
                </a:gridCol>
              </a:tblGrid>
              <a:tr h="3497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First Name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Last Name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Profit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past_3_years_bike_related_purchases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RFM value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Customer Segment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Wealth Segment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Property Valuation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Product Class</a:t>
                      </a:r>
                    </a:p>
                  </a:txBody>
                  <a:tcPr marL="41160" marR="41160" marT="20580" marB="205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state</a:t>
                      </a:r>
                    </a:p>
                  </a:txBody>
                  <a:tcPr marL="41160" marR="41160" marT="20580" marB="20580" anchor="ctr"/>
                </a:tc>
                <a:extLst>
                  <a:ext uri="{0D108BD9-81ED-4DB2-BD59-A6C34878D82A}">
                    <a16:rowId xmlns:a16="http://schemas.microsoft.com/office/drawing/2014/main" val="4039524277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Ebba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 err="1">
                          <a:effectLst/>
                        </a:rPr>
                        <a:t>Hanselmann</a:t>
                      </a:r>
                      <a:endParaRPr lang="en-IN" sz="800" dirty="0">
                        <a:effectLst/>
                      </a:endParaRP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99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Affluent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8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NSW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375639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Erastus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Payley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96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Mass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2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QLD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209988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Jeffry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Slowly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93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Affluent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10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NSW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26131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Gene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Brome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81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Mass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8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NSW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425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err="1">
                          <a:effectLst/>
                        </a:rPr>
                        <a:t>Waylin</a:t>
                      </a:r>
                      <a:endParaRPr lang="en-IN" sz="800" dirty="0">
                        <a:effectLst/>
                      </a:endParaRP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Eassom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69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High Net Worth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1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VIC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86426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Grove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Peltzer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48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Mass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10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NSW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47063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Harmon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Bakster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46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High Net Worth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3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NSW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24527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 dirty="0" err="1">
                          <a:effectLst/>
                        </a:rPr>
                        <a:t>Huberto</a:t>
                      </a:r>
                      <a:endParaRPr lang="en-IN" sz="800" dirty="0">
                        <a:effectLst/>
                      </a:endParaRP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Bazylets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27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Mass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12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NSW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262653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Kynthia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Purcer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22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Affluent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9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VIC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16886"/>
                  </a:ext>
                </a:extLst>
              </a:tr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Constancia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Akram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1702.55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17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444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Platinum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Mass Customer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9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medium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VIC</a:t>
                      </a:r>
                    </a:p>
                  </a:txBody>
                  <a:tcPr marL="41160" marR="41160" marT="20580" marB="20580" anchor="ctr"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2616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47196" y="95867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Classification – Targeting High Value Customer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98191" y="1586201"/>
            <a:ext cx="7061314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 - 47 to 57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Industry – Financial , manufacturing , Health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 – Both Male and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 – Mass Customer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 –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Property valuation 5-10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segment – Platinum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Tenure – less than 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" y="-19475"/>
            <a:ext cx="91440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41524" y="200475"/>
            <a:ext cx="8742125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- New Customer Suggestion from 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72402" y="724660"/>
            <a:ext cx="8994816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31601" y="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3CDED-6F4F-403D-A955-1CE661D35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803"/>
              </p:ext>
            </p:extLst>
          </p:nvPr>
        </p:nvGraphicFramePr>
        <p:xfrm>
          <a:off x="48861" y="872414"/>
          <a:ext cx="9018842" cy="419988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722698974"/>
                    </a:ext>
                  </a:extLst>
                </a:gridCol>
                <a:gridCol w="745031">
                  <a:extLst>
                    <a:ext uri="{9D8B030D-6E8A-4147-A177-3AD203B41FA5}">
                      <a16:colId xmlns:a16="http://schemas.microsoft.com/office/drawing/2014/main" val="2286017620"/>
                    </a:ext>
                  </a:extLst>
                </a:gridCol>
                <a:gridCol w="684208">
                  <a:extLst>
                    <a:ext uri="{9D8B030D-6E8A-4147-A177-3AD203B41FA5}">
                      <a16:colId xmlns:a16="http://schemas.microsoft.com/office/drawing/2014/main" val="3764114824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238307268"/>
                    </a:ext>
                  </a:extLst>
                </a:gridCol>
                <a:gridCol w="1171331">
                  <a:extLst>
                    <a:ext uri="{9D8B030D-6E8A-4147-A177-3AD203B41FA5}">
                      <a16:colId xmlns:a16="http://schemas.microsoft.com/office/drawing/2014/main" val="4102649900"/>
                    </a:ext>
                  </a:extLst>
                </a:gridCol>
                <a:gridCol w="956408">
                  <a:extLst>
                    <a:ext uri="{9D8B030D-6E8A-4147-A177-3AD203B41FA5}">
                      <a16:colId xmlns:a16="http://schemas.microsoft.com/office/drawing/2014/main" val="1048336352"/>
                    </a:ext>
                  </a:extLst>
                </a:gridCol>
                <a:gridCol w="387141">
                  <a:extLst>
                    <a:ext uri="{9D8B030D-6E8A-4147-A177-3AD203B41FA5}">
                      <a16:colId xmlns:a16="http://schemas.microsoft.com/office/drawing/2014/main" val="3939050189"/>
                    </a:ext>
                  </a:extLst>
                </a:gridCol>
                <a:gridCol w="607273">
                  <a:extLst>
                    <a:ext uri="{9D8B030D-6E8A-4147-A177-3AD203B41FA5}">
                      <a16:colId xmlns:a16="http://schemas.microsoft.com/office/drawing/2014/main" val="3810615119"/>
                    </a:ext>
                  </a:extLst>
                </a:gridCol>
                <a:gridCol w="383909">
                  <a:extLst>
                    <a:ext uri="{9D8B030D-6E8A-4147-A177-3AD203B41FA5}">
                      <a16:colId xmlns:a16="http://schemas.microsoft.com/office/drawing/2014/main" val="2567386836"/>
                    </a:ext>
                  </a:extLst>
                </a:gridCol>
                <a:gridCol w="509551">
                  <a:extLst>
                    <a:ext uri="{9D8B030D-6E8A-4147-A177-3AD203B41FA5}">
                      <a16:colId xmlns:a16="http://schemas.microsoft.com/office/drawing/2014/main" val="2851568783"/>
                    </a:ext>
                  </a:extLst>
                </a:gridCol>
                <a:gridCol w="453710">
                  <a:extLst>
                    <a:ext uri="{9D8B030D-6E8A-4147-A177-3AD203B41FA5}">
                      <a16:colId xmlns:a16="http://schemas.microsoft.com/office/drawing/2014/main" val="2287494040"/>
                    </a:ext>
                  </a:extLst>
                </a:gridCol>
                <a:gridCol w="1658804">
                  <a:extLst>
                    <a:ext uri="{9D8B030D-6E8A-4147-A177-3AD203B41FA5}">
                      <a16:colId xmlns:a16="http://schemas.microsoft.com/office/drawing/2014/main" val="2852849634"/>
                    </a:ext>
                  </a:extLst>
                </a:gridCol>
              </a:tblGrid>
              <a:tr h="1558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First</a:t>
                      </a:r>
                    </a:p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name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Last</a:t>
                      </a:r>
                    </a:p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name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gender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Past 3 years purchases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Job industry </a:t>
                      </a:r>
                    </a:p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category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Wealth</a:t>
                      </a:r>
                    </a:p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segment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Owns</a:t>
                      </a:r>
                    </a:p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car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tenure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state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Property</a:t>
                      </a:r>
                    </a:p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valuation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Age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Customer</a:t>
                      </a:r>
                    </a:p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segment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079049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Duff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Karlowicz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M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50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Manufacturing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Mass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Yes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NSW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51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Avg-customer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17432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 err="1">
                          <a:effectLst/>
                        </a:rPr>
                        <a:t>Teddie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Burchill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11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Manufacturing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Mass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Yes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NSW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 err="1">
                          <a:effectLst/>
                        </a:rPr>
                        <a:t>Avg</a:t>
                      </a:r>
                      <a:r>
                        <a:rPr lang="en-IN" sz="800" u="none" strike="noStrike" dirty="0">
                          <a:effectLst/>
                        </a:rPr>
                        <a:t>-customer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99142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Chanda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 err="1">
                          <a:effectLst/>
                        </a:rPr>
                        <a:t>Mensler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F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Manufacturing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Mass Customer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Yes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NSW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10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51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Avg-customer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68515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Harlin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Mazin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M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Manufacturing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Mass Customer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Yes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NSW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49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 err="1">
                          <a:effectLst/>
                        </a:rPr>
                        <a:t>Avg</a:t>
                      </a:r>
                      <a:r>
                        <a:rPr lang="en-IN" sz="800" u="none" strike="noStrike" dirty="0">
                          <a:effectLst/>
                        </a:rPr>
                        <a:t>-customer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3" marR="5373" marT="5373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340805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Becky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Lassen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49320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O' Mullan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41053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Lezlie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Clemits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324804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Sonia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Dunstall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11958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Jammie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Seldner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220734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Sammy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Borsi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768028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Salthouse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42478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Jamison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Cashin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573539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Wylie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Huntingdon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39725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Inglebert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Butland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21184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Sinclair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Wark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2566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Teddie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Burchill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16945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Chanda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Mensler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15097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Ricki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Dobrowski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22297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Welby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Lourenco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Net Worth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68172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Inglebert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Aspinal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45495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Elvira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Darthe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Affluent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82681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Becky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Lassen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88818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Lezlie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Clemits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2588"/>
                  </a:ext>
                </a:extLst>
              </a:tr>
              <a:tr h="1558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Sonia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Dunstall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new-Potential-customer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6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195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 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Identifying and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5817" y="1872250"/>
            <a:ext cx="404685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Outline Of Problem</a:t>
            </a:r>
            <a:endParaRPr lang="en-IN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38142BEC-4BCC-44FA-AE67-641D96CD6694}"/>
              </a:ext>
            </a:extLst>
          </p:cNvPr>
          <p:cNvSpPr/>
          <p:nvPr/>
        </p:nvSpPr>
        <p:spPr>
          <a:xfrm>
            <a:off x="4851399" y="1861745"/>
            <a:ext cx="3445934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Approach for Data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515FDD-508C-48D2-B4C8-C64DFE949146}"/>
              </a:ext>
            </a:extLst>
          </p:cNvPr>
          <p:cNvSpPr/>
          <p:nvPr/>
        </p:nvSpPr>
        <p:spPr>
          <a:xfrm>
            <a:off x="290652" y="2551978"/>
            <a:ext cx="4306747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Sprocket Central Pty Ltd is specialized in high quality bike and bike accessories.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marketing team is looking to boost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1000 new Customer that will bring the highest value to the business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3480FF-F61C-47F2-8AE9-6FF17F1E752C}"/>
              </a:ext>
            </a:extLst>
          </p:cNvPr>
          <p:cNvSpPr/>
          <p:nvPr/>
        </p:nvSpPr>
        <p:spPr>
          <a:xfrm>
            <a:off x="4741654" y="2398934"/>
            <a:ext cx="3912243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Wealth segment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Bike related purchase in last 3 years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Number of car owned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Customer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Gender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Property valuation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Tenure 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496979" y="157934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Data Quality assessment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62AF01-7BE7-4E04-A4F9-D631864B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25237"/>
              </p:ext>
            </p:extLst>
          </p:nvPr>
        </p:nvGraphicFramePr>
        <p:xfrm>
          <a:off x="4657202" y="871580"/>
          <a:ext cx="4311071" cy="151701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0944">
                  <a:extLst>
                    <a:ext uri="{9D8B030D-6E8A-4147-A177-3AD203B41FA5}">
                      <a16:colId xmlns:a16="http://schemas.microsoft.com/office/drawing/2014/main" val="619530452"/>
                    </a:ext>
                  </a:extLst>
                </a:gridCol>
                <a:gridCol w="988903">
                  <a:extLst>
                    <a:ext uri="{9D8B030D-6E8A-4147-A177-3AD203B41FA5}">
                      <a16:colId xmlns:a16="http://schemas.microsoft.com/office/drawing/2014/main" val="54416015"/>
                    </a:ext>
                  </a:extLst>
                </a:gridCol>
                <a:gridCol w="1012122">
                  <a:extLst>
                    <a:ext uri="{9D8B030D-6E8A-4147-A177-3AD203B41FA5}">
                      <a16:colId xmlns:a16="http://schemas.microsoft.com/office/drawing/2014/main" val="2061656875"/>
                    </a:ext>
                  </a:extLst>
                </a:gridCol>
                <a:gridCol w="1019102">
                  <a:extLst>
                    <a:ext uri="{9D8B030D-6E8A-4147-A177-3AD203B41FA5}">
                      <a16:colId xmlns:a16="http://schemas.microsoft.com/office/drawing/2014/main" val="269299317"/>
                    </a:ext>
                  </a:extLst>
                </a:gridCol>
              </a:tblGrid>
              <a:tr h="270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Transaction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Demographic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7840"/>
                  </a:ext>
                </a:extLst>
              </a:tr>
              <a:tr h="25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2000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4000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3999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17683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unique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3494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4000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3999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03745"/>
                  </a:ext>
                </a:extLst>
              </a:tr>
              <a:tr h="25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 blank records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*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*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none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92380"/>
                  </a:ext>
                </a:extLst>
              </a:tr>
              <a:tr h="26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Receiving date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 June 2023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 June 2023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24 June 2023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77682"/>
                  </a:ext>
                </a:extLst>
              </a:tr>
            </a:tbl>
          </a:graphicData>
        </a:graphic>
      </p:graphicFrame>
      <p:sp>
        <p:nvSpPr>
          <p:cNvPr id="13" name="Shape 80">
            <a:extLst>
              <a:ext uri="{FF2B5EF4-FFF2-40B4-BE49-F238E27FC236}">
                <a16:creationId xmlns:a16="http://schemas.microsoft.com/office/drawing/2014/main" id="{30F4F24D-6CB4-4832-8C72-FE8E20C175B2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B271B8-8553-45B9-BA39-A429EE76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91940"/>
              </p:ext>
            </p:extLst>
          </p:nvPr>
        </p:nvGraphicFramePr>
        <p:xfrm>
          <a:off x="351333" y="3196910"/>
          <a:ext cx="7473417" cy="170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683">
                  <a:extLst>
                    <a:ext uri="{9D8B030D-6E8A-4147-A177-3AD203B41FA5}">
                      <a16:colId xmlns:a16="http://schemas.microsoft.com/office/drawing/2014/main" val="1576495221"/>
                    </a:ext>
                  </a:extLst>
                </a:gridCol>
                <a:gridCol w="1494683">
                  <a:extLst>
                    <a:ext uri="{9D8B030D-6E8A-4147-A177-3AD203B41FA5}">
                      <a16:colId xmlns:a16="http://schemas.microsoft.com/office/drawing/2014/main" val="513234028"/>
                    </a:ext>
                  </a:extLst>
                </a:gridCol>
                <a:gridCol w="1600997">
                  <a:extLst>
                    <a:ext uri="{9D8B030D-6E8A-4147-A177-3AD203B41FA5}">
                      <a16:colId xmlns:a16="http://schemas.microsoft.com/office/drawing/2014/main" val="4259666533"/>
                    </a:ext>
                  </a:extLst>
                </a:gridCol>
                <a:gridCol w="1388371">
                  <a:extLst>
                    <a:ext uri="{9D8B030D-6E8A-4147-A177-3AD203B41FA5}">
                      <a16:colId xmlns:a16="http://schemas.microsoft.com/office/drawing/2014/main" val="542980079"/>
                    </a:ext>
                  </a:extLst>
                </a:gridCol>
                <a:gridCol w="1494683">
                  <a:extLst>
                    <a:ext uri="{9D8B030D-6E8A-4147-A177-3AD203B41FA5}">
                      <a16:colId xmlns:a16="http://schemas.microsoft.com/office/drawing/2014/main" val="3139986240"/>
                    </a:ext>
                  </a:extLst>
                </a:gridCol>
              </a:tblGrid>
              <a:tr h="221174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Accuracy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Completeness 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u="none" strike="noStrike" cap="none" spc="0" baseline="0" dirty="0">
                          <a:ln>
                            <a:noFill/>
                          </a:ln>
                          <a:uFillTx/>
                          <a:sym typeface="Arial"/>
                        </a:rPr>
                        <a:t>Relevancy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cap="none" spc="0" baseline="0" dirty="0">
                          <a:ln>
                            <a:noFill/>
                          </a:ln>
                          <a:uFillTx/>
                          <a:sym typeface="Arial"/>
                        </a:rPr>
                        <a:t>Consistency</a:t>
                      </a:r>
                      <a:endParaRPr lang="en-IN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14511"/>
                  </a:ext>
                </a:extLst>
              </a:tr>
              <a:tr h="59901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Demographics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DOB: outliers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Age :missing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Last name , gender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  <a:r>
                        <a:rPr lang="en-IN" dirty="0" err="1"/>
                        <a:t>job_titile</a:t>
                      </a:r>
                      <a:endParaRPr lang="en-IN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job_industry_category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 :Meta data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Gender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646511"/>
                  </a:ext>
                </a:extLst>
              </a:tr>
              <a:tr h="316873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Address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State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06233"/>
                  </a:ext>
                </a:extLst>
              </a:tr>
              <a:tr h="49764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Transaction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online_order</a:t>
                      </a:r>
                      <a:r>
                        <a:rPr lang="en-IN" dirty="0"/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Brand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product_first_sold_date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422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 distribution in Wealth segment and Age category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shows majority profit is distributed in 48-57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all age segment Mass customer are the major contributor to Profit.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Bikes need a certain level of physical fitness and sense of adventure that best coincide with middle age segment and Mass customer segment.  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5018834" y="2383149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69C54-B68F-40F8-A425-334F2EB7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25" y="1738057"/>
            <a:ext cx="4177736" cy="32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91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Ownership of car is not a major deciding factor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728164" y="2381109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Owner ship of car is not a major affecting factor.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only 1% difference in the contribution of car owners and non-car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Shows cars are not competing directly with bikes in locomotion.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BB2FB-8E85-454D-9093-46F29B79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4" y="2177809"/>
            <a:ext cx="3596116" cy="27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714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Number of cars distribution in States and Car ownership 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cars are maximum in New South Whales.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car owners and non-car owners are almost equally divided.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South Whales being more metropolitan, higher population, lower population density, have more Locomotive needs. </a:t>
            </a:r>
            <a:endParaRPr dirty="0"/>
          </a:p>
        </p:txBody>
      </p:sp>
      <p:sp>
        <p:nvSpPr>
          <p:cNvPr id="134" name="Rectangle"/>
          <p:cNvSpPr/>
          <p:nvPr/>
        </p:nvSpPr>
        <p:spPr>
          <a:xfrm>
            <a:off x="4969973" y="2164723"/>
            <a:ext cx="3800704" cy="2649304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97B9D-518C-4392-A237-01765EBC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73" y="2164723"/>
            <a:ext cx="3800652" cy="2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2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0" y="845975"/>
            <a:ext cx="91440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r"/>
            <a:r>
              <a:rPr lang="en-IN" dirty="0"/>
              <a:t>Profits &amp; 3 year bike related purchase distribution as per industry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067079" y="1829679"/>
            <a:ext cx="4134600" cy="69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Manufacturing, Health, Financial services are the highest contributor to profit.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DD06-4A81-4528-B6AE-87417E4C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" y="1580964"/>
            <a:ext cx="3405933" cy="2055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FC221-0D31-4A3A-9496-B1A57D18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99" y="2498378"/>
            <a:ext cx="3692501" cy="25739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FD8886-F6B9-426A-8EC9-AA557C485F5F}"/>
              </a:ext>
            </a:extLst>
          </p:cNvPr>
          <p:cNvSpPr/>
          <p:nvPr/>
        </p:nvSpPr>
        <p:spPr>
          <a:xfrm>
            <a:off x="323744" y="3967457"/>
            <a:ext cx="5386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three sector generally within the city or at the outskirts.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sector gives profit less than $100K. </a:t>
            </a:r>
          </a:p>
        </p:txBody>
      </p:sp>
    </p:spTree>
    <p:extLst>
      <p:ext uri="{BB962C8B-B14F-4D97-AF65-F5344CB8AC3E}">
        <p14:creationId xmlns:p14="http://schemas.microsoft.com/office/powerpoint/2010/main" val="3769395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44628" y="1097260"/>
            <a:ext cx="48137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customer segmentation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44628" y="173195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Segmentation </a:t>
            </a:r>
          </a:p>
          <a:p>
            <a:r>
              <a:rPr lang="en-IN" dirty="0"/>
              <a:t>1 - BROWNZ - lapsed customer,</a:t>
            </a:r>
          </a:p>
          <a:p>
            <a:r>
              <a:rPr lang="en-IN" dirty="0"/>
              <a:t>2 - GOLD - </a:t>
            </a:r>
            <a:r>
              <a:rPr lang="en-IN" dirty="0" err="1"/>
              <a:t>avg</a:t>
            </a:r>
            <a:r>
              <a:rPr lang="en-IN" dirty="0"/>
              <a:t> customer  </a:t>
            </a:r>
          </a:p>
          <a:p>
            <a:r>
              <a:rPr lang="en-IN" dirty="0"/>
              <a:t>3 - SILVER - new customer </a:t>
            </a:r>
          </a:p>
          <a:p>
            <a:r>
              <a:rPr lang="en-IN" dirty="0"/>
              <a:t>4 - Platinum-  target customer high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CED9C2-98CE-424E-B78A-10B929CA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01" y="2114635"/>
            <a:ext cx="3966248" cy="28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440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1536</Words>
  <Application>Microsoft Office PowerPoint</Application>
  <PresentationFormat>On-screen Show (16:9)</PresentationFormat>
  <Paragraphs>547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29</cp:revision>
  <dcterms:modified xsi:type="dcterms:W3CDTF">2023-07-01T09:06:07Z</dcterms:modified>
</cp:coreProperties>
</file>