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71" r:id="rId7"/>
    <p:sldId id="265" r:id="rId8"/>
    <p:sldId id="268" r:id="rId9"/>
    <p:sldId id="270" r:id="rId10"/>
    <p:sldId id="274" r:id="rId11"/>
    <p:sldId id="273" r:id="rId12"/>
    <p:sldId id="276" r:id="rId13"/>
    <p:sldId id="275" r:id="rId14"/>
    <p:sldId id="260" r:id="rId15"/>
    <p:sldId id="272" r:id="rId16"/>
    <p:sldId id="262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Maitrayi Rajawat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44628" y="1097260"/>
            <a:ext cx="481370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 as per property segmentation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21409" y="1962299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Mid valued Property are biggest contributor to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Buying high valued property will most likely be affluent, high net worth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Mid valued segment coincide with Mass segment of customer.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F9DEA-7FB2-4047-8F50-21B174CF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603" y="1109845"/>
            <a:ext cx="3670042" cy="35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39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44628" y="1097260"/>
            <a:ext cx="481370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 as per tenure segmentation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35370" y="2129823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with 20 or higher are least contributor to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Occupying same property or a long time will less likely prefer as bike locomotive, as their motive is to have least locomotion reasons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182D6-FAA8-4C48-A09E-27DA1BA3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76" y="1277368"/>
            <a:ext cx="4163440" cy="34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177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53A48-80D3-435F-96AF-AB2DEC22C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4"/>
          <a:stretch/>
        </p:blipFill>
        <p:spPr>
          <a:xfrm>
            <a:off x="0" y="2"/>
            <a:ext cx="9143999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436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AAA63-853A-49D0-BC07-70BC2A68B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5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138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47196" y="95867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Classification – Targeting High Value Customer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498191" y="1586201"/>
            <a:ext cx="7061314" cy="32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two customer category to target on should be  - </a:t>
            </a:r>
          </a:p>
          <a:p>
            <a:pPr lvl="4"/>
            <a:r>
              <a:rPr lang="en-IN" dirty="0"/>
              <a:t>		SILVER - New customer </a:t>
            </a:r>
          </a:p>
          <a:p>
            <a:r>
              <a:rPr lang="en-IN" dirty="0"/>
              <a:t>		Platinum-  Highest profit giver with high frequency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 - 47 to 57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Industry – Financial , manufacturing , Health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Gender – Both Male and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 – Mass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 – NSW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Property valuation 6-10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Tenure – 6-10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" y="-19475"/>
            <a:ext cx="91440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141524" y="200475"/>
            <a:ext cx="8742125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  <a:r>
              <a:rPr lang="en-IN" dirty="0"/>
              <a:t> 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93342" y="913124"/>
            <a:ext cx="8994816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New Customer Suggestion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31601" y="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42DAF-8DCA-40C7-BE42-E88746153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33691"/>
              </p:ext>
            </p:extLst>
          </p:nvPr>
        </p:nvGraphicFramePr>
        <p:xfrm>
          <a:off x="62821" y="1640737"/>
          <a:ext cx="9018359" cy="289608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73326">
                  <a:extLst>
                    <a:ext uri="{9D8B030D-6E8A-4147-A177-3AD203B41FA5}">
                      <a16:colId xmlns:a16="http://schemas.microsoft.com/office/drawing/2014/main" val="2006386025"/>
                    </a:ext>
                  </a:extLst>
                </a:gridCol>
                <a:gridCol w="825388">
                  <a:extLst>
                    <a:ext uri="{9D8B030D-6E8A-4147-A177-3AD203B41FA5}">
                      <a16:colId xmlns:a16="http://schemas.microsoft.com/office/drawing/2014/main" val="156440639"/>
                    </a:ext>
                  </a:extLst>
                </a:gridCol>
                <a:gridCol w="687150">
                  <a:extLst>
                    <a:ext uri="{9D8B030D-6E8A-4147-A177-3AD203B41FA5}">
                      <a16:colId xmlns:a16="http://schemas.microsoft.com/office/drawing/2014/main" val="102118543"/>
                    </a:ext>
                  </a:extLst>
                </a:gridCol>
                <a:gridCol w="773326">
                  <a:extLst>
                    <a:ext uri="{9D8B030D-6E8A-4147-A177-3AD203B41FA5}">
                      <a16:colId xmlns:a16="http://schemas.microsoft.com/office/drawing/2014/main" val="583337374"/>
                    </a:ext>
                  </a:extLst>
                </a:gridCol>
                <a:gridCol w="1239599">
                  <a:extLst>
                    <a:ext uri="{9D8B030D-6E8A-4147-A177-3AD203B41FA5}">
                      <a16:colId xmlns:a16="http://schemas.microsoft.com/office/drawing/2014/main" val="4094785564"/>
                    </a:ext>
                  </a:extLst>
                </a:gridCol>
                <a:gridCol w="1103850">
                  <a:extLst>
                    <a:ext uri="{9D8B030D-6E8A-4147-A177-3AD203B41FA5}">
                      <a16:colId xmlns:a16="http://schemas.microsoft.com/office/drawing/2014/main" val="3055436663"/>
                    </a:ext>
                  </a:extLst>
                </a:gridCol>
                <a:gridCol w="684055">
                  <a:extLst>
                    <a:ext uri="{9D8B030D-6E8A-4147-A177-3AD203B41FA5}">
                      <a16:colId xmlns:a16="http://schemas.microsoft.com/office/drawing/2014/main" val="613132524"/>
                    </a:ext>
                  </a:extLst>
                </a:gridCol>
                <a:gridCol w="349007">
                  <a:extLst>
                    <a:ext uri="{9D8B030D-6E8A-4147-A177-3AD203B41FA5}">
                      <a16:colId xmlns:a16="http://schemas.microsoft.com/office/drawing/2014/main" val="3201300710"/>
                    </a:ext>
                  </a:extLst>
                </a:gridCol>
                <a:gridCol w="369948">
                  <a:extLst>
                    <a:ext uri="{9D8B030D-6E8A-4147-A177-3AD203B41FA5}">
                      <a16:colId xmlns:a16="http://schemas.microsoft.com/office/drawing/2014/main" val="3633796658"/>
                    </a:ext>
                  </a:extLst>
                </a:gridCol>
                <a:gridCol w="870761">
                  <a:extLst>
                    <a:ext uri="{9D8B030D-6E8A-4147-A177-3AD203B41FA5}">
                      <a16:colId xmlns:a16="http://schemas.microsoft.com/office/drawing/2014/main" val="1803566495"/>
                    </a:ext>
                  </a:extLst>
                </a:gridCol>
                <a:gridCol w="250194">
                  <a:extLst>
                    <a:ext uri="{9D8B030D-6E8A-4147-A177-3AD203B41FA5}">
                      <a16:colId xmlns:a16="http://schemas.microsoft.com/office/drawing/2014/main" val="572632614"/>
                    </a:ext>
                  </a:extLst>
                </a:gridCol>
                <a:gridCol w="1091755">
                  <a:extLst>
                    <a:ext uri="{9D8B030D-6E8A-4147-A177-3AD203B41FA5}">
                      <a16:colId xmlns:a16="http://schemas.microsoft.com/office/drawing/2014/main" val="253432137"/>
                    </a:ext>
                  </a:extLst>
                </a:gridCol>
              </a:tblGrid>
              <a:tr h="2983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</a:t>
                      </a:r>
                    </a:p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 3 years bike related purchases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industry category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Wealth segment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Owns car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 valuation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279328023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Rutledge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Hallt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8127654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Net Worth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9898660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Alexina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Mabley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9697878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Shepherd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Dutchburn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Net Worth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2261279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Inglebert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Butland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0526742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McReedy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Affluent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1213941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Becky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8767797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O' Mullan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890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195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 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Identifying and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5817" y="1872250"/>
            <a:ext cx="404685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Outline Of Problem</a:t>
            </a:r>
            <a:endParaRPr lang="en-IN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3">
            <a:extLst>
              <a:ext uri="{FF2B5EF4-FFF2-40B4-BE49-F238E27FC236}">
                <a16:creationId xmlns:a16="http://schemas.microsoft.com/office/drawing/2014/main" id="{38142BEC-4BCC-44FA-AE67-641D96CD6694}"/>
              </a:ext>
            </a:extLst>
          </p:cNvPr>
          <p:cNvSpPr/>
          <p:nvPr/>
        </p:nvSpPr>
        <p:spPr>
          <a:xfrm>
            <a:off x="4851399" y="1861745"/>
            <a:ext cx="3445934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Approach for Data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515FDD-508C-48D2-B4C8-C64DFE949146}"/>
              </a:ext>
            </a:extLst>
          </p:cNvPr>
          <p:cNvSpPr/>
          <p:nvPr/>
        </p:nvSpPr>
        <p:spPr>
          <a:xfrm>
            <a:off x="290652" y="2551978"/>
            <a:ext cx="4306747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Sprocket Central Pty Ltd is specialized in high quality bike and bike accessories.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marketing team is looking to boost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1000 new Customer that will bring the highest value to the business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3480FF-F61C-47F2-8AE9-6FF17F1E752C}"/>
              </a:ext>
            </a:extLst>
          </p:cNvPr>
          <p:cNvSpPr/>
          <p:nvPr/>
        </p:nvSpPr>
        <p:spPr>
          <a:xfrm>
            <a:off x="4741654" y="2398934"/>
            <a:ext cx="3912243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Wealth segment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Bike related purchase in last 3 years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Number of car owned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Customer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Gender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Profit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Property valuation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Tenure 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496979" y="157934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Data Quality assessment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62AF01-7BE7-4E04-A4F9-D631864B3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5237"/>
              </p:ext>
            </p:extLst>
          </p:nvPr>
        </p:nvGraphicFramePr>
        <p:xfrm>
          <a:off x="4657202" y="871580"/>
          <a:ext cx="4311071" cy="15170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0944">
                  <a:extLst>
                    <a:ext uri="{9D8B030D-6E8A-4147-A177-3AD203B41FA5}">
                      <a16:colId xmlns:a16="http://schemas.microsoft.com/office/drawing/2014/main" val="619530452"/>
                    </a:ext>
                  </a:extLst>
                </a:gridCol>
                <a:gridCol w="988903">
                  <a:extLst>
                    <a:ext uri="{9D8B030D-6E8A-4147-A177-3AD203B41FA5}">
                      <a16:colId xmlns:a16="http://schemas.microsoft.com/office/drawing/2014/main" val="54416015"/>
                    </a:ext>
                  </a:extLst>
                </a:gridCol>
                <a:gridCol w="1012122">
                  <a:extLst>
                    <a:ext uri="{9D8B030D-6E8A-4147-A177-3AD203B41FA5}">
                      <a16:colId xmlns:a16="http://schemas.microsoft.com/office/drawing/2014/main" val="2061656875"/>
                    </a:ext>
                  </a:extLst>
                </a:gridCol>
                <a:gridCol w="1019102">
                  <a:extLst>
                    <a:ext uri="{9D8B030D-6E8A-4147-A177-3AD203B41FA5}">
                      <a16:colId xmlns:a16="http://schemas.microsoft.com/office/drawing/2014/main" val="269299317"/>
                    </a:ext>
                  </a:extLst>
                </a:gridCol>
              </a:tblGrid>
              <a:tr h="2703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Transaction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Demographic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Address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7840"/>
                  </a:ext>
                </a:extLst>
              </a:tr>
              <a:tr h="258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 records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2000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4000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3999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17683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 unique records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3494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4000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3999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03745"/>
                  </a:ext>
                </a:extLst>
              </a:tr>
              <a:tr h="258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 blank records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*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*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none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92380"/>
                  </a:ext>
                </a:extLst>
              </a:tr>
              <a:tr h="26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Receiving date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24 June 2023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24 June 2023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24 June 2023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77682"/>
                  </a:ext>
                </a:extLst>
              </a:tr>
            </a:tbl>
          </a:graphicData>
        </a:graphic>
      </p:graphicFrame>
      <p:sp>
        <p:nvSpPr>
          <p:cNvPr id="13" name="Shape 80">
            <a:extLst>
              <a:ext uri="{FF2B5EF4-FFF2-40B4-BE49-F238E27FC236}">
                <a16:creationId xmlns:a16="http://schemas.microsoft.com/office/drawing/2014/main" id="{30F4F24D-6CB4-4832-8C72-FE8E20C175B2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B271B8-8553-45B9-BA39-A429EE767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91940"/>
              </p:ext>
            </p:extLst>
          </p:nvPr>
        </p:nvGraphicFramePr>
        <p:xfrm>
          <a:off x="351333" y="3196910"/>
          <a:ext cx="7473417" cy="170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683">
                  <a:extLst>
                    <a:ext uri="{9D8B030D-6E8A-4147-A177-3AD203B41FA5}">
                      <a16:colId xmlns:a16="http://schemas.microsoft.com/office/drawing/2014/main" val="1576495221"/>
                    </a:ext>
                  </a:extLst>
                </a:gridCol>
                <a:gridCol w="1494683">
                  <a:extLst>
                    <a:ext uri="{9D8B030D-6E8A-4147-A177-3AD203B41FA5}">
                      <a16:colId xmlns:a16="http://schemas.microsoft.com/office/drawing/2014/main" val="513234028"/>
                    </a:ext>
                  </a:extLst>
                </a:gridCol>
                <a:gridCol w="1600997">
                  <a:extLst>
                    <a:ext uri="{9D8B030D-6E8A-4147-A177-3AD203B41FA5}">
                      <a16:colId xmlns:a16="http://schemas.microsoft.com/office/drawing/2014/main" val="4259666533"/>
                    </a:ext>
                  </a:extLst>
                </a:gridCol>
                <a:gridCol w="1388371">
                  <a:extLst>
                    <a:ext uri="{9D8B030D-6E8A-4147-A177-3AD203B41FA5}">
                      <a16:colId xmlns:a16="http://schemas.microsoft.com/office/drawing/2014/main" val="542980079"/>
                    </a:ext>
                  </a:extLst>
                </a:gridCol>
                <a:gridCol w="1494683">
                  <a:extLst>
                    <a:ext uri="{9D8B030D-6E8A-4147-A177-3AD203B41FA5}">
                      <a16:colId xmlns:a16="http://schemas.microsoft.com/office/drawing/2014/main" val="3139986240"/>
                    </a:ext>
                  </a:extLst>
                </a:gridCol>
              </a:tblGrid>
              <a:tr h="221174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Accuracy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Completeness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u="none" strike="noStrike" cap="none" spc="0" baseline="0" dirty="0">
                          <a:ln>
                            <a:noFill/>
                          </a:ln>
                          <a:uFillTx/>
                          <a:sym typeface="Arial"/>
                        </a:rPr>
                        <a:t>Relevancy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cap="none" spc="0" baseline="0" dirty="0">
                          <a:ln>
                            <a:noFill/>
                          </a:ln>
                          <a:uFillTx/>
                          <a:sym typeface="Arial"/>
                        </a:rPr>
                        <a:t>Consistency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14511"/>
                  </a:ext>
                </a:extLst>
              </a:tr>
              <a:tr h="59901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Demographics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DOB: outliers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Age :missing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Last name , gender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</a:t>
                      </a:r>
                      <a:r>
                        <a:rPr lang="en-IN" dirty="0" err="1"/>
                        <a:t>job_titile</a:t>
                      </a:r>
                      <a:endParaRPr lang="en-IN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job_industry_category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Default :Meta data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Gender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646511"/>
                  </a:ext>
                </a:extLst>
              </a:tr>
              <a:tr h="316873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Address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State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06233"/>
                  </a:ext>
                </a:extLst>
              </a:tr>
              <a:tr h="497642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Transaction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online_order</a:t>
                      </a:r>
                      <a:r>
                        <a:rPr lang="en-IN" dirty="0"/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Brand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Default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product_first_sold_date</a:t>
                      </a:r>
                      <a:r>
                        <a:rPr lang="en-IN" dirty="0"/>
                        <a:t>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5422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 distribution in Wealth segment and Age category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shows majority profit is distributed in 48-57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all age segment Mass customer are the major contributor to Profit.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Bikes need a certain level of physical fitness and sense of adventure that best coincide with middle age segment and Mass customer segment.  </a:t>
            </a:r>
            <a:endParaRPr dirty="0"/>
          </a:p>
        </p:txBody>
      </p:sp>
      <p:sp>
        <p:nvSpPr>
          <p:cNvPr id="134" name="Rectangle"/>
          <p:cNvSpPr/>
          <p:nvPr/>
        </p:nvSpPr>
        <p:spPr>
          <a:xfrm>
            <a:off x="5018834" y="2383149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69C54-B68F-40F8-A425-334F2EB7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25" y="1738057"/>
            <a:ext cx="4177736" cy="32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191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Ownership of car is not a major deciding factor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728164" y="2381109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Owner ship of car is not a major affecting factor.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only 1% difference in the contribution of car owners and non-car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Shows cars are not competing directly with bikes in locomotion.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BB2FB-8E85-454D-9093-46F29B79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4" y="2177809"/>
            <a:ext cx="3596116" cy="27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714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Number of cars distribution in States and Car ownership 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cars are maximum in New South Whales.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car owners and non-car owners are almost equally divided.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South Whales being more metropolitan, higher population, lower population density, have more Locomotive needs. </a:t>
            </a:r>
            <a:endParaRPr dirty="0"/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97B9D-518C-4392-A237-01765EBC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73" y="2164723"/>
            <a:ext cx="3800652" cy="27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824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845975"/>
            <a:ext cx="91440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r"/>
            <a:r>
              <a:rPr lang="en-IN" dirty="0"/>
              <a:t>Profits &amp; 3 year bike related purchase distribution as per industry category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067079" y="1829679"/>
            <a:ext cx="4134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Manufacturing, Health, Financial services are the highest contributor to profit.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1DD06-4A81-4528-B6AE-87417E4C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1" y="1580964"/>
            <a:ext cx="3405933" cy="2055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FC221-0D31-4A3A-9496-B1A57D189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99" y="2498378"/>
            <a:ext cx="3692501" cy="25739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FD8886-F6B9-426A-8EC9-AA557C485F5F}"/>
              </a:ext>
            </a:extLst>
          </p:cNvPr>
          <p:cNvSpPr/>
          <p:nvPr/>
        </p:nvSpPr>
        <p:spPr>
          <a:xfrm>
            <a:off x="323744" y="3967457"/>
            <a:ext cx="53864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three sector generally within the city or at the outskirts.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sector gives profit less than $100K. </a:t>
            </a:r>
          </a:p>
        </p:txBody>
      </p:sp>
    </p:spTree>
    <p:extLst>
      <p:ext uri="{BB962C8B-B14F-4D97-AF65-F5344CB8AC3E}">
        <p14:creationId xmlns:p14="http://schemas.microsoft.com/office/powerpoint/2010/main" val="37693956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44628" y="1097260"/>
            <a:ext cx="481370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customer segmentation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44628" y="173195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BROWNZ - Lapsed customer,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GOLD - Average customer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SILVER - New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Platinum-  Highest profit giver with high frequency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A7D1C-E97E-48DF-88A8-DB3CF0E6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39" y="1291328"/>
            <a:ext cx="3899059" cy="33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440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1149</Words>
  <Application>Microsoft Office PowerPoint</Application>
  <PresentationFormat>On-screen Show (16:9)</PresentationFormat>
  <Paragraphs>243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35</cp:revision>
  <dcterms:modified xsi:type="dcterms:W3CDTF">2023-07-04T18:09:33Z</dcterms:modified>
</cp:coreProperties>
</file>