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51520" y="250776"/>
            <a:ext cx="8208911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sz="1600" b="1" dirty="0" smtClean="0"/>
              <a:t>동적 명령어 스케줄링 </a:t>
            </a:r>
            <a:r>
              <a:rPr lang="en-US" altLang="ko-KR" sz="1600" b="1" dirty="0" smtClean="0"/>
              <a:t>: Reservation </a:t>
            </a:r>
            <a:r>
              <a:rPr lang="en-US" altLang="ko-KR" sz="1600" b="1" dirty="0" smtClean="0"/>
              <a:t>Station</a:t>
            </a:r>
          </a:p>
          <a:p>
            <a:pPr fontAlgn="base"/>
            <a:endParaRPr lang="en-US" altLang="ko-KR" sz="1600" b="1" dirty="0" smtClean="0"/>
          </a:p>
          <a:p>
            <a:pPr fontAlgn="base"/>
            <a:r>
              <a:rPr lang="ko-KR" altLang="en-US" sz="1200" dirty="0" smtClean="0"/>
              <a:t>명령어를 실행하려면 명령어에서 사용하는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가 준비되어야 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이를 달리 말하면</a:t>
            </a:r>
            <a:r>
              <a:rPr lang="en-US" altLang="ko-KR" sz="1200" dirty="0" smtClean="0"/>
              <a:t>, </a:t>
            </a:r>
            <a:r>
              <a:rPr lang="en-US" altLang="ko-KR" sz="1200" b="1" dirty="0" smtClean="0"/>
              <a:t>operand </a:t>
            </a:r>
            <a:r>
              <a:rPr lang="ko-KR" altLang="en-US" sz="1200" b="1" dirty="0" smtClean="0"/>
              <a:t>만 준비되면 명령어는 수행 가능하다는 의미</a:t>
            </a:r>
            <a:r>
              <a:rPr lang="ko-KR" altLang="en-US" sz="1200" dirty="0" smtClean="0"/>
              <a:t>와 같습니다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그렇다면</a:t>
            </a:r>
            <a:r>
              <a:rPr lang="en-US" altLang="ko-KR" sz="1200" dirty="0" smtClean="0"/>
              <a:t>, operand </a:t>
            </a:r>
            <a:r>
              <a:rPr lang="ko-KR" altLang="en-US" sz="1200" dirty="0" smtClean="0"/>
              <a:t>가 준비안된 명령어는 어딘가에서 눌러앉은 채로 주구장창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만 기다리고 있으면 되겠네요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그렇게 기다리던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가 준비되면 곧 바로 실행장치</a:t>
            </a:r>
            <a:r>
              <a:rPr lang="en-US" altLang="ko-KR" sz="1200" dirty="0" smtClean="0"/>
              <a:t>(Execution Unit)</a:t>
            </a:r>
            <a:r>
              <a:rPr lang="ko-KR" altLang="en-US" sz="1200" dirty="0" smtClean="0"/>
              <a:t>에게 계산하라고 던져주면 될 것입니다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이렇게 주구장창 </a:t>
            </a:r>
            <a:r>
              <a:rPr lang="en-US" altLang="ko-KR" sz="1200" b="1" dirty="0" smtClean="0"/>
              <a:t>operand </a:t>
            </a:r>
            <a:r>
              <a:rPr lang="ko-KR" altLang="en-US" sz="1200" b="1" dirty="0" smtClean="0"/>
              <a:t>를 기다리기 위해 눌러앉는 곳이 </a:t>
            </a:r>
            <a:r>
              <a:rPr lang="en-US" altLang="ko-KR" sz="1200" b="1" dirty="0" smtClean="0"/>
              <a:t>Reservation Station </a:t>
            </a:r>
            <a:r>
              <a:rPr lang="ko-KR" altLang="en-US" sz="1200" b="1" dirty="0" smtClean="0"/>
              <a:t>이라는 </a:t>
            </a:r>
            <a:r>
              <a:rPr lang="en-US" altLang="ko-KR" sz="1200" b="1" dirty="0" smtClean="0"/>
              <a:t>Queue</a:t>
            </a:r>
            <a:r>
              <a:rPr lang="ko-KR" altLang="en-US" sz="1200" dirty="0" smtClean="0"/>
              <a:t> 입니다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Reservation Station </a:t>
            </a:r>
            <a:r>
              <a:rPr lang="ko-KR" altLang="en-US" sz="1200" dirty="0" smtClean="0"/>
              <a:t>에 눌러 앉은 명령어는 두 가지 핵심 작업을 합니다</a:t>
            </a:r>
            <a:r>
              <a:rPr lang="en-US" altLang="ko-KR" sz="1200" dirty="0" smtClean="0"/>
              <a:t>.</a:t>
            </a:r>
          </a:p>
          <a:p>
            <a:pPr fontAlgn="base"/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준비됐다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깨워</a:t>
            </a:r>
            <a:r>
              <a:rPr lang="en-US" altLang="ko-KR" sz="1200" dirty="0" smtClean="0"/>
              <a:t>. -&gt; Wake-up</a:t>
            </a:r>
          </a:p>
          <a:p>
            <a:pPr fontAlgn="base"/>
            <a:r>
              <a:rPr lang="ko-KR" altLang="en-US" sz="1200" dirty="0" smtClean="0"/>
              <a:t>이제 실행하면 되는데 놀고 있는 실행장치 </a:t>
            </a:r>
            <a:r>
              <a:rPr lang="ko-KR" altLang="en-US" sz="1200" dirty="0" err="1" smtClean="0"/>
              <a:t>어떤거야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? -&gt; Select</a:t>
            </a:r>
          </a:p>
          <a:p>
            <a:pPr fontAlgn="base"/>
            <a:r>
              <a:rPr lang="en-US" altLang="ko-KR" sz="1200" dirty="0" smtClean="0"/>
              <a:t>Wake-up </a:t>
            </a:r>
            <a:r>
              <a:rPr lang="ko-KR" altLang="en-US" sz="1200" dirty="0" smtClean="0"/>
              <a:t>작업은 어떤 선행 연산이 끝나서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가 준비가 됐는데</a:t>
            </a:r>
            <a:r>
              <a:rPr lang="en-US" altLang="ko-KR" sz="1200" dirty="0" smtClean="0"/>
              <a:t>, Reservation Station </a:t>
            </a:r>
            <a:r>
              <a:rPr lang="ko-KR" altLang="en-US" sz="1200" dirty="0" smtClean="0"/>
              <a:t>에서 기다리는 어떤 명령어가 이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를 기다리고 있었나 찾는 것을 말합니다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이것을 찾으려면 매번 </a:t>
            </a:r>
            <a:r>
              <a:rPr lang="en-US" altLang="ko-KR" sz="1200" dirty="0" smtClean="0"/>
              <a:t>Reservation Station Queue </a:t>
            </a:r>
            <a:r>
              <a:rPr lang="ko-KR" altLang="en-US" sz="1200" dirty="0" smtClean="0"/>
              <a:t>에 있는 명령어들이 필요로 하는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들을 모두 </a:t>
            </a:r>
            <a:r>
              <a:rPr lang="ko-KR" altLang="en-US" sz="1200" dirty="0" err="1" smtClean="0"/>
              <a:t>체크해봐야하겠죠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 작업이 복잡하고 부하가 많아서 병목 지점이 됩니다</a:t>
            </a:r>
            <a:r>
              <a:rPr lang="en-US" altLang="ko-KR" sz="1200" dirty="0" smtClean="0"/>
              <a:t>.)</a:t>
            </a:r>
            <a:br>
              <a:rPr lang="en-US" altLang="ko-KR" sz="1200" dirty="0" smtClean="0"/>
            </a:br>
            <a:r>
              <a:rPr lang="en-US" altLang="ko-KR" sz="1200" dirty="0" smtClean="0"/>
              <a:t>Select </a:t>
            </a:r>
            <a:r>
              <a:rPr lang="ko-KR" altLang="en-US" sz="1200" dirty="0" smtClean="0"/>
              <a:t>작업은 위에 </a:t>
            </a:r>
            <a:r>
              <a:rPr lang="ko-KR" altLang="en-US" sz="1200" dirty="0" err="1" smtClean="0"/>
              <a:t>말한대로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가 준비되어 실행가능한 상태의 명령어보다 </a:t>
            </a:r>
            <a:r>
              <a:rPr lang="ko-KR" altLang="en-US" sz="1200" dirty="0" err="1" smtClean="0"/>
              <a:t>사용가능한</a:t>
            </a:r>
            <a:r>
              <a:rPr lang="ko-KR" altLang="en-US" sz="1200" dirty="0" smtClean="0"/>
              <a:t> 실행 장치의 숫자가 적은 상황이 있을 수 있으므로 이러한 실행 장치의 할당을 효과적으로 수행할 수 있도록 </a:t>
            </a:r>
            <a:r>
              <a:rPr lang="ko-KR" altLang="en-US" sz="1200" dirty="0" err="1" smtClean="0"/>
              <a:t>스케줄링하는</a:t>
            </a:r>
            <a:r>
              <a:rPr lang="ko-KR" altLang="en-US" sz="1200" dirty="0" smtClean="0"/>
              <a:t> 것을 말합니다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 부분도 당연히 실행가능한 명령어 수보다 처리 가능한 장치수가 훨씬 적을 수 있는 경우들이 있으므로 역시 병목지점이 됩니다</a:t>
            </a:r>
            <a:r>
              <a:rPr lang="en-US" altLang="ko-KR" sz="1200" dirty="0" smtClean="0"/>
              <a:t>.)</a:t>
            </a:r>
            <a:br>
              <a:rPr lang="en-US" altLang="ko-KR" sz="1200" dirty="0" smtClean="0"/>
            </a:br>
            <a:r>
              <a:rPr lang="ko-KR" altLang="en-US" sz="1200" dirty="0" smtClean="0"/>
              <a:t>이러한 병목 현상과 복잡성 때문에 </a:t>
            </a:r>
            <a:r>
              <a:rPr lang="en-US" altLang="ko-KR" sz="1200" dirty="0" smtClean="0"/>
              <a:t>Reservation Station Queue </a:t>
            </a:r>
            <a:r>
              <a:rPr lang="ko-KR" altLang="en-US" sz="1200" dirty="0" smtClean="0"/>
              <a:t>의 크기를 무작정 늘려서 병렬성을 높이는 작업에 한계가 있습니다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b="1" dirty="0" smtClean="0"/>
              <a:t>결국 이러한 </a:t>
            </a:r>
            <a:r>
              <a:rPr lang="en-US" altLang="ko-KR" sz="1200" b="1" dirty="0" smtClean="0"/>
              <a:t>Reservation Station </a:t>
            </a:r>
            <a:r>
              <a:rPr lang="ko-KR" altLang="en-US" sz="1200" b="1" dirty="0" smtClean="0"/>
              <a:t>이 존재함으로 해서 명령어들의 실행이 반드시 순차적이지 않고</a:t>
            </a:r>
            <a:r>
              <a:rPr lang="en-US" altLang="ko-KR" sz="1200" b="1" dirty="0" smtClean="0"/>
              <a:t>, operand </a:t>
            </a:r>
            <a:r>
              <a:rPr lang="ko-KR" altLang="en-US" sz="1200" b="1" dirty="0" smtClean="0"/>
              <a:t>가 준비된대로 비순차적으로 </a:t>
            </a:r>
            <a:r>
              <a:rPr lang="ko-KR" altLang="en-US" sz="1200" b="1" dirty="0" err="1" smtClean="0"/>
              <a:t>스케줄링되어</a:t>
            </a:r>
            <a:r>
              <a:rPr lang="ko-KR" altLang="en-US" sz="1200" b="1" dirty="0" smtClean="0"/>
              <a:t> 실행이 가능한 것입니다</a:t>
            </a:r>
            <a:r>
              <a:rPr lang="en-US" altLang="ko-KR" sz="1200" b="1" dirty="0" smtClean="0"/>
              <a:t>. Reservation Station </a:t>
            </a:r>
            <a:r>
              <a:rPr lang="ko-KR" altLang="en-US" sz="1200" b="1" dirty="0" smtClean="0"/>
              <a:t>에 명령어가 투입되는 순간부터 실행결과가 나오는 때까지는 비순차적일 수 있는 것입니다</a:t>
            </a:r>
            <a:r>
              <a:rPr lang="en-US" altLang="ko-KR" sz="1200" b="1" dirty="0" smtClean="0"/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이렇게 </a:t>
            </a:r>
            <a:r>
              <a:rPr lang="en-US" altLang="ko-KR" sz="1200" dirty="0" smtClean="0"/>
              <a:t>operand </a:t>
            </a:r>
            <a:r>
              <a:rPr lang="ko-KR" altLang="en-US" sz="1200" dirty="0" smtClean="0"/>
              <a:t>의 준비상태에 따라 동적으로 스케줄링하는 알고리즘이 바로 </a:t>
            </a:r>
            <a:r>
              <a:rPr lang="ko-KR" altLang="en-US" sz="1200" b="1" dirty="0" err="1" smtClean="0"/>
              <a:t>토마슐로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Tomasulo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알고리즘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620688"/>
            <a:ext cx="705678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순차적 완료 </a:t>
            </a:r>
            <a:r>
              <a:rPr lang="en-US" altLang="ko-KR" sz="1600" b="1" dirty="0" smtClean="0"/>
              <a:t>: Reorder </a:t>
            </a:r>
            <a:r>
              <a:rPr lang="en-US" altLang="ko-KR" sz="1600" b="1" dirty="0" smtClean="0"/>
              <a:t>Buffer</a:t>
            </a:r>
          </a:p>
          <a:p>
            <a:pPr fontAlgn="base"/>
            <a:endParaRPr lang="en-US" altLang="ko-KR" sz="1600" b="1" dirty="0" smtClean="0"/>
          </a:p>
          <a:p>
            <a:pPr fontAlgn="base"/>
            <a:r>
              <a:rPr lang="ko-KR" altLang="en-US" sz="1200" dirty="0" smtClean="0"/>
              <a:t>위에 보았듯이 명령어의 실행완료까지는 비순차적일 수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그런데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비순차적 결과를 곧 바로 프로그래머에게 “다 벌써 끝냈어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이거봐</a:t>
            </a:r>
            <a:r>
              <a:rPr lang="ko-KR" altLang="en-US" sz="1200" dirty="0" smtClean="0"/>
              <a:t>”하고 자랑하면서 보여주면 프로그래머가 좋아할까요 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ko-KR" altLang="en-US" sz="1200" dirty="0" smtClean="0"/>
              <a:t>컴퓨터 폭파시켜 버리겠죠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ㅋㅋ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자신이 짠 프로그램의 결과를 자신이 전혀 예측할 수 없는데 어떤 프로그래머가 좋아하겠습니까</a:t>
            </a:r>
            <a:r>
              <a:rPr lang="en-US" altLang="ko-KR" sz="1200" dirty="0" smtClean="0"/>
              <a:t>? </a:t>
            </a:r>
            <a:r>
              <a:rPr lang="ko-KR" altLang="en-US" sz="1200" dirty="0" err="1" smtClean="0"/>
              <a:t>ㅎㅎ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그래서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실행은 빠른 놈이 먼저 끝내고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또 명령어 병렬화로 이리 저리 순서가 뒤섞여서 끝났더라도 결론적으로는 어떻게 해서든 프로그래머에게는 원하던 순서대로 결과가 보이도록 해주어야 합니다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이 때 필요한 것이 </a:t>
            </a:r>
            <a:r>
              <a:rPr lang="en-US" altLang="ko-KR" sz="1200" dirty="0" smtClean="0"/>
              <a:t>Reorder Buffer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b="1" dirty="0" smtClean="0"/>
              <a:t>Reorder Buffer </a:t>
            </a:r>
            <a:r>
              <a:rPr lang="ko-KR" altLang="en-US" sz="1200" b="1" dirty="0" smtClean="0"/>
              <a:t>에 차곡차곡 실행끝난 놈들을 모아뒀다가 원래의 프로그램 순서대로 차례차례</a:t>
            </a:r>
            <a:r>
              <a:rPr lang="en-US" altLang="ko-KR" sz="1200" b="1" dirty="0" smtClean="0"/>
              <a:t>(In-order) </a:t>
            </a:r>
            <a:r>
              <a:rPr lang="ko-KR" altLang="en-US" sz="1200" b="1" dirty="0" smtClean="0"/>
              <a:t>데이터 </a:t>
            </a:r>
            <a:r>
              <a:rPr lang="en-US" altLang="ko-KR" sz="1200" b="1" dirty="0" smtClean="0"/>
              <a:t>Commit </a:t>
            </a:r>
            <a:r>
              <a:rPr lang="ko-KR" altLang="en-US" sz="1200" b="1" dirty="0" smtClean="0"/>
              <a:t>을 해주는 겁니다</a:t>
            </a:r>
            <a:r>
              <a:rPr lang="en-US" altLang="ko-KR" sz="1200" b="1" dirty="0" smtClean="0"/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그렇게 하려면</a:t>
            </a:r>
            <a:r>
              <a:rPr lang="en-US" altLang="ko-KR" sz="1200" dirty="0" smtClean="0"/>
              <a:t>, Reorder Buffer </a:t>
            </a:r>
            <a:r>
              <a:rPr lang="ko-KR" altLang="en-US" sz="1200" dirty="0" smtClean="0"/>
              <a:t>에는 당연히 실행순서대로 명령어를 쌓아두는 것이 아니라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원래 명령어의 순서대로 쌓아두어야 하겠네요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실행이 끝난 놈들을 마구잡이로 쌓아두면 원래의 순서를 어떻게 알겠어요 </a:t>
            </a:r>
            <a:r>
              <a:rPr lang="en-US" altLang="ko-KR" sz="1200" dirty="0" smtClean="0"/>
              <a:t>? (Reservation Station </a:t>
            </a:r>
            <a:r>
              <a:rPr lang="ko-KR" altLang="en-US" sz="1200" dirty="0" smtClean="0"/>
              <a:t>등에서는 완료된 것은 </a:t>
            </a:r>
            <a:r>
              <a:rPr lang="en-US" altLang="ko-KR" sz="1200" dirty="0" smtClean="0"/>
              <a:t>Entry </a:t>
            </a:r>
            <a:r>
              <a:rPr lang="ko-KR" altLang="en-US" sz="1200" dirty="0" smtClean="0"/>
              <a:t>삭제합니다</a:t>
            </a:r>
            <a:r>
              <a:rPr lang="en-US" altLang="ko-KR" sz="1200" dirty="0" smtClean="0"/>
              <a:t>.)</a:t>
            </a:r>
            <a:br>
              <a:rPr lang="en-US" altLang="ko-KR" sz="1200" dirty="0" smtClean="0"/>
            </a:br>
            <a:r>
              <a:rPr lang="ko-KR" altLang="en-US" sz="1200" dirty="0" smtClean="0"/>
              <a:t>그러니</a:t>
            </a:r>
            <a:r>
              <a:rPr lang="en-US" altLang="ko-KR" sz="1200" dirty="0" smtClean="0"/>
              <a:t>, </a:t>
            </a:r>
            <a:r>
              <a:rPr lang="en-US" altLang="ko-KR" sz="1200" b="1" dirty="0" smtClean="0"/>
              <a:t>Reorder Buffer </a:t>
            </a:r>
            <a:r>
              <a:rPr lang="ko-KR" altLang="en-US" sz="1200" b="1" dirty="0" smtClean="0"/>
              <a:t>에 명령어를 넣어두는 시점은 초기에 </a:t>
            </a:r>
            <a:r>
              <a:rPr lang="en-US" altLang="ko-KR" sz="1200" b="1" dirty="0" smtClean="0"/>
              <a:t>Reservation Station </a:t>
            </a:r>
            <a:r>
              <a:rPr lang="ko-KR" altLang="en-US" sz="1200" b="1" dirty="0" smtClean="0"/>
              <a:t>으로 명령어를 넣는 시점과 정확히 같아야 합니다</a:t>
            </a:r>
            <a:r>
              <a:rPr lang="en-US" altLang="ko-KR" sz="1200" b="1" dirty="0" smtClean="0"/>
              <a:t>.</a:t>
            </a:r>
            <a:r>
              <a:rPr lang="ko-KR" altLang="en-US" sz="1200" dirty="0" smtClean="0"/>
              <a:t> 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순차적으로 들어온 명령어를 </a:t>
            </a:r>
            <a:r>
              <a:rPr lang="en-US" altLang="ko-KR" sz="1200" dirty="0" smtClean="0"/>
              <a:t>Reservation Station </a:t>
            </a:r>
            <a:r>
              <a:rPr lang="ko-KR" altLang="en-US" sz="1200" dirty="0" smtClean="0"/>
              <a:t>으로 </a:t>
            </a:r>
            <a:r>
              <a:rPr lang="ko-KR" altLang="en-US" sz="1200" dirty="0" err="1" smtClean="0"/>
              <a:t>밀어넣을</a:t>
            </a:r>
            <a:r>
              <a:rPr lang="ko-KR" altLang="en-US" sz="1200" dirty="0" smtClean="0"/>
              <a:t> 때 </a:t>
            </a:r>
            <a:r>
              <a:rPr lang="en-US" altLang="ko-KR" sz="1200" dirty="0" smtClean="0"/>
              <a:t>Reorder Buffer </a:t>
            </a:r>
            <a:r>
              <a:rPr lang="ko-KR" altLang="en-US" sz="1200" dirty="0" smtClean="0"/>
              <a:t>에도 일단 같이 넣어줍니다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b="1" dirty="0" smtClean="0"/>
              <a:t>이렇게 </a:t>
            </a:r>
            <a:r>
              <a:rPr lang="en-US" altLang="ko-KR" sz="1200" b="1" dirty="0" smtClean="0"/>
              <a:t>Reorder Buffer </a:t>
            </a:r>
            <a:r>
              <a:rPr lang="ko-KR" altLang="en-US" sz="1200" b="1" dirty="0" smtClean="0"/>
              <a:t>에 넣어두고 실행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연산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이 끝난 것들만 표시를 해두면 되겠지요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그리고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그렇게 끝나서 표시가 된 놈들 중에서 </a:t>
            </a:r>
            <a:r>
              <a:rPr lang="en-US" altLang="ko-KR" sz="1200" b="1" dirty="0" smtClean="0"/>
              <a:t>Reorder Buffer </a:t>
            </a:r>
            <a:r>
              <a:rPr lang="ko-KR" altLang="en-US" sz="1200" b="1" dirty="0" smtClean="0"/>
              <a:t>에서 제일 오래된 놈은 빼내서 그 결과를 레지스터 등에 차례로 </a:t>
            </a:r>
            <a:r>
              <a:rPr lang="en-US" altLang="ko-KR" sz="1200" b="1" dirty="0" smtClean="0"/>
              <a:t>Commit </a:t>
            </a:r>
            <a:r>
              <a:rPr lang="ko-KR" altLang="en-US" sz="1200" b="1" dirty="0" smtClean="0"/>
              <a:t>해주면 될 것입니다</a:t>
            </a:r>
            <a:r>
              <a:rPr lang="en-US" altLang="ko-KR" sz="1200" b="1" dirty="0" smtClean="0"/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이것이 </a:t>
            </a:r>
            <a:r>
              <a:rPr lang="en-US" altLang="ko-KR" sz="1200" dirty="0" smtClean="0"/>
              <a:t>Reorder Buffer </a:t>
            </a:r>
            <a:r>
              <a:rPr lang="ko-KR" altLang="en-US" sz="1200" dirty="0" smtClean="0"/>
              <a:t>의 핵심 기능이라고 할 수 있습니다</a:t>
            </a:r>
            <a:r>
              <a:rPr lang="en-US" altLang="ko-KR" sz="1200" dirty="0" smtClean="0"/>
              <a:t>.</a:t>
            </a:r>
          </a:p>
          <a:p>
            <a:pPr fontAlgn="base"/>
            <a:r>
              <a:rPr lang="ko-KR" altLang="en-US" sz="1200" dirty="0" smtClean="0"/>
              <a:t>이제 위의 핵심기술에 대한 이해를 바탕으로 </a:t>
            </a:r>
            <a:r>
              <a:rPr lang="ko-KR" altLang="en-US" sz="1200" dirty="0" err="1" smtClean="0"/>
              <a:t>비순차</a:t>
            </a:r>
            <a:r>
              <a:rPr lang="ko-KR" altLang="en-US" sz="1200" dirty="0" smtClean="0"/>
              <a:t> 프로세서의 파이프라인을 그림으로 표현해 보았습니다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위의 내용을 읽고 그림을 보면 아래쪽 </a:t>
            </a:r>
            <a:r>
              <a:rPr lang="en-US" altLang="ko-KR" sz="1200" dirty="0" smtClean="0"/>
              <a:t>Store Buffer 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Cache </a:t>
            </a:r>
            <a:r>
              <a:rPr lang="ko-KR" altLang="en-US" sz="1200" dirty="0" smtClean="0"/>
              <a:t>쪽을 제외하고 중간 위쪽의 것들은 확연히 이해가 갈 것입니다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Store Buffer </a:t>
            </a:r>
            <a:r>
              <a:rPr lang="ko-KR" altLang="en-US" sz="1200" dirty="0" smtClean="0"/>
              <a:t>에 대한 내용은 </a:t>
            </a:r>
            <a:r>
              <a:rPr lang="en-US" altLang="ko-KR" sz="1200" dirty="0" smtClean="0"/>
              <a:t>Cache </a:t>
            </a:r>
            <a:r>
              <a:rPr lang="ko-KR" altLang="en-US" sz="1200" dirty="0" smtClean="0"/>
              <a:t>와 함께 다루어야하기 때문에 다른 </a:t>
            </a:r>
            <a:r>
              <a:rPr lang="ko-KR" altLang="en-US" sz="1200" dirty="0" err="1" smtClean="0"/>
              <a:t>포스팅으로</a:t>
            </a:r>
            <a:r>
              <a:rPr lang="ko-KR" altLang="en-US" sz="1200" dirty="0" smtClean="0"/>
              <a:t> 추가로 </a:t>
            </a:r>
            <a:r>
              <a:rPr lang="ko-KR" altLang="en-US" sz="1200" dirty="0" err="1" smtClean="0"/>
              <a:t>올려야할</a:t>
            </a:r>
            <a:r>
              <a:rPr lang="ko-KR" altLang="en-US" sz="1200" dirty="0" smtClean="0"/>
              <a:t> 것 같네요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그림에 대한 좀더 자세한 설명도 별도의 </a:t>
            </a:r>
            <a:r>
              <a:rPr lang="ko-KR" altLang="en-US" sz="1200" dirty="0" err="1" smtClean="0"/>
              <a:t>포스팅으로</a:t>
            </a:r>
            <a:r>
              <a:rPr lang="ko-KR" altLang="en-US" sz="1200" dirty="0" smtClean="0"/>
              <a:t> 마련하겠습니다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620688"/>
            <a:ext cx="705678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비순차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실행에 대한 간단한 </a:t>
            </a:r>
            <a:r>
              <a:rPr lang="en-US" altLang="ko-KR" sz="1600" b="1" dirty="0" smtClean="0"/>
              <a:t>Flow</a:t>
            </a:r>
          </a:p>
          <a:p>
            <a:pPr fontAlgn="base"/>
            <a:endParaRPr lang="en-US" altLang="ko-KR" sz="1200" dirty="0" smtClean="0"/>
          </a:p>
          <a:p>
            <a:pPr fontAlgn="base"/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명령어를 </a:t>
            </a:r>
            <a:r>
              <a:rPr lang="ko-KR" altLang="en-US" sz="1200" dirty="0" err="1" smtClean="0"/>
              <a:t>읽어들인다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명령어 </a:t>
            </a:r>
            <a:r>
              <a:rPr lang="ko-KR" altLang="en-US" sz="1200" dirty="0" err="1" smtClean="0"/>
              <a:t>대기열</a:t>
            </a:r>
            <a:r>
              <a:rPr lang="en-US" altLang="ko-KR" sz="1200" dirty="0" smtClean="0"/>
              <a:t>(Reservation Station)</a:t>
            </a:r>
            <a:r>
              <a:rPr lang="ko-KR" altLang="en-US" sz="1200" dirty="0" smtClean="0"/>
              <a:t>에 명령어를 배치한다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리오더</a:t>
            </a:r>
            <a:r>
              <a:rPr lang="ko-KR" altLang="en-US" sz="1200" dirty="0" smtClean="0"/>
              <a:t> 버퍼</a:t>
            </a:r>
            <a:r>
              <a:rPr lang="en-US" altLang="ko-KR" sz="1200" dirty="0" smtClean="0"/>
              <a:t>(Reorder buffer)</a:t>
            </a:r>
            <a:r>
              <a:rPr lang="ko-KR" altLang="en-US" sz="1200" dirty="0" smtClean="0"/>
              <a:t>에도 할당한다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/>
              <a:t>대기열에</a:t>
            </a:r>
            <a:r>
              <a:rPr lang="ko-KR" altLang="en-US" sz="1200" dirty="0" smtClean="0"/>
              <a:t> 있는 명령어들은 자신의 </a:t>
            </a:r>
            <a:r>
              <a:rPr lang="ko-KR" altLang="en-US" sz="1200" dirty="0" err="1" smtClean="0"/>
              <a:t>피연산자</a:t>
            </a:r>
            <a:r>
              <a:rPr lang="en-US" altLang="ko-KR" sz="1200" dirty="0" smtClean="0"/>
              <a:t>(operand)</a:t>
            </a:r>
            <a:r>
              <a:rPr lang="ko-KR" altLang="en-US" sz="1200" dirty="0" smtClean="0"/>
              <a:t>가 완료가 되는지 계속 명령어 완료 결과를 엿듣는다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/>
              <a:t>피연산자가</a:t>
            </a:r>
            <a:r>
              <a:rPr lang="ko-KR" altLang="en-US" sz="1200" dirty="0" smtClean="0"/>
              <a:t> 모두 완료되면 이 명령어는 비로서 실행이 될 수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연산 장치</a:t>
            </a:r>
            <a:r>
              <a:rPr lang="en-US" altLang="ko-KR" sz="1200" dirty="0" smtClean="0"/>
              <a:t>(execution unit)</a:t>
            </a:r>
            <a:r>
              <a:rPr lang="ko-KR" altLang="en-US" sz="1200" dirty="0" smtClean="0"/>
              <a:t>에 필요한 장치를 요구한다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필요한 장치를 받으면 </a:t>
            </a:r>
            <a:r>
              <a:rPr lang="ko-KR" altLang="en-US" sz="1200" dirty="0" err="1" smtClean="0"/>
              <a:t>대기열에서</a:t>
            </a:r>
            <a:r>
              <a:rPr lang="ko-KR" altLang="en-US" sz="1200" dirty="0" smtClean="0"/>
              <a:t> 빠지고 실행이 된다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리오더</a:t>
            </a:r>
            <a:r>
              <a:rPr lang="ko-KR" altLang="en-US" sz="1200" dirty="0" smtClean="0"/>
              <a:t> 버퍼에는 계속 남아있어야 한다</a:t>
            </a:r>
            <a:r>
              <a:rPr lang="en-US" altLang="ko-KR" sz="120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실행을 마치면 이 결과를 </a:t>
            </a:r>
            <a:r>
              <a:rPr lang="ko-KR" altLang="en-US" sz="1200" dirty="0" err="1" smtClean="0"/>
              <a:t>대기열에서</a:t>
            </a:r>
            <a:r>
              <a:rPr lang="ko-KR" altLang="en-US" sz="1200" dirty="0" smtClean="0"/>
              <a:t> 기다리는 </a:t>
            </a:r>
            <a:r>
              <a:rPr lang="ko-KR" altLang="en-US" sz="1200" dirty="0" err="1" smtClean="0"/>
              <a:t>명령에들에게</a:t>
            </a:r>
            <a:r>
              <a:rPr lang="ko-KR" altLang="en-US" sz="1200" dirty="0" smtClean="0"/>
              <a:t> 뿌린다</a:t>
            </a:r>
            <a:r>
              <a:rPr lang="en-US" altLang="ko-KR" sz="1200" dirty="0" smtClean="0"/>
              <a:t>(broadcasting).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 smtClean="0"/>
              <a:t>리오더</a:t>
            </a:r>
            <a:r>
              <a:rPr lang="ko-KR" altLang="en-US" sz="1200" dirty="0" smtClean="0"/>
              <a:t> 버퍼에 자신이 완료되었다고 표시한다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만약 </a:t>
            </a:r>
            <a:r>
              <a:rPr lang="ko-KR" altLang="en-US" sz="1200" dirty="0" err="1" smtClean="0"/>
              <a:t>리오더</a:t>
            </a:r>
            <a:r>
              <a:rPr lang="ko-KR" altLang="en-US" sz="1200" dirty="0" smtClean="0"/>
              <a:t> 버퍼에서 자신이 가장 오래된 명령어라면 비로소 자신의 연산 결과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레지스터 혹은 메모리 결과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반영</a:t>
            </a:r>
            <a:r>
              <a:rPr lang="en-US" altLang="ko-KR" sz="1200" dirty="0" smtClean="0"/>
              <a:t>(commit)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pPr fontAlgn="base"/>
            <a:endParaRPr lang="en-US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3501008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Fetch, Decode</a:t>
            </a:r>
            <a:r>
              <a:rPr lang="ko-KR" altLang="en-US" dirty="0" smtClean="0"/>
              <a:t>이후에</a:t>
            </a:r>
            <a:r>
              <a:rPr lang="en-US" altLang="ko-KR" dirty="0" smtClean="0"/>
              <a:t> </a:t>
            </a:r>
            <a:r>
              <a:rPr lang="en-US" altLang="ko-KR" dirty="0" smtClean="0"/>
              <a:t>RS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RB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동시에 명령어가 삽입됨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RS</a:t>
            </a:r>
            <a:r>
              <a:rPr lang="ko-KR" altLang="en-US" dirty="0" smtClean="0"/>
              <a:t>에서는 피연산에 대한 결과를 기다리고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완료 되는 명령어에 한해서 </a:t>
            </a:r>
            <a:r>
              <a:rPr lang="en-US" altLang="ko-KR" dirty="0" smtClean="0"/>
              <a:t>Execution</a:t>
            </a:r>
            <a:r>
              <a:rPr lang="ko-KR" altLang="en-US" dirty="0" smtClean="0"/>
              <a:t>을 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실행이 완료 되면 </a:t>
            </a:r>
            <a:r>
              <a:rPr lang="en-US" altLang="ko-KR" dirty="0" smtClean="0"/>
              <a:t>broadcasting</a:t>
            </a:r>
            <a:r>
              <a:rPr lang="ko-KR" altLang="en-US" dirty="0" smtClean="0"/>
              <a:t>을 통해서 </a:t>
            </a:r>
            <a:r>
              <a:rPr lang="en-US" altLang="ko-KR" dirty="0" smtClean="0"/>
              <a:t>RB</a:t>
            </a:r>
            <a:r>
              <a:rPr lang="ko-KR" altLang="en-US" dirty="0" smtClean="0"/>
              <a:t>에게 완료된 명령어를 알려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완료된 명령어에 대해서 표시를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그 명령어가 제일 오래된 것이면</a:t>
            </a:r>
            <a:r>
              <a:rPr lang="en-US" altLang="ko-KR" dirty="0" smtClean="0"/>
              <a:t>, RB</a:t>
            </a:r>
            <a:r>
              <a:rPr lang="ko-KR" altLang="en-US" dirty="0" smtClean="0"/>
              <a:t>에서 빼내서 결과 값을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RB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된 놈은 자신의 결과 값을 기다리고 있는 </a:t>
            </a:r>
            <a:r>
              <a:rPr lang="en-US" altLang="ko-KR" dirty="0" smtClean="0"/>
              <a:t>RS</a:t>
            </a:r>
            <a:r>
              <a:rPr lang="ko-KR" altLang="en-US" dirty="0" smtClean="0"/>
              <a:t>에게 또 알려 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서로 서로 결과값을 기다리면서 </a:t>
            </a:r>
            <a:r>
              <a:rPr lang="en-US" altLang="ko-KR" dirty="0" smtClean="0"/>
              <a:t>scheduling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비순차적 파이프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628"/>
            <a:ext cx="9144000" cy="6802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 라인 별로 하는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altLang="ko-KR" i="1" dirty="0" smtClean="0"/>
              <a:t>fetch</a:t>
            </a:r>
            <a:br>
              <a:rPr lang="en-US" altLang="ko-KR" i="1" dirty="0" smtClean="0"/>
            </a:br>
            <a:r>
              <a:rPr lang="ko-KR" altLang="en-US" i="1" dirty="0" smtClean="0"/>
              <a:t>명령어를 메모리</a:t>
            </a:r>
            <a:r>
              <a:rPr lang="en-US" altLang="ko-KR" i="1" dirty="0" smtClean="0"/>
              <a:t>(</a:t>
            </a:r>
            <a:r>
              <a:rPr lang="ko-KR" altLang="en-US" i="1" dirty="0" err="1" smtClean="0"/>
              <a:t>캐쉬</a:t>
            </a:r>
            <a:r>
              <a:rPr lang="en-US" altLang="ko-KR" i="1" dirty="0" smtClean="0"/>
              <a:t>)</a:t>
            </a:r>
            <a:r>
              <a:rPr lang="ko-KR" altLang="en-US" i="1" dirty="0" smtClean="0"/>
              <a:t>로부터 가져오는 단계</a:t>
            </a:r>
          </a:p>
          <a:p>
            <a:pPr fontAlgn="base"/>
            <a:r>
              <a:rPr lang="en-US" altLang="ko-KR" i="1" dirty="0" smtClean="0"/>
              <a:t>decode</a:t>
            </a:r>
            <a:br>
              <a:rPr lang="en-US" altLang="ko-KR" i="1" dirty="0" smtClean="0"/>
            </a:br>
            <a:r>
              <a:rPr lang="en-US" altLang="ko-KR" i="1" dirty="0" smtClean="0"/>
              <a:t>fetch buffer </a:t>
            </a:r>
            <a:r>
              <a:rPr lang="ko-KR" altLang="en-US" i="1" dirty="0" smtClean="0"/>
              <a:t>에서 명령어를 하나씩 인출하여 해독하는 단계</a:t>
            </a:r>
            <a:r>
              <a:rPr lang="en-US" altLang="ko-KR" i="1" dirty="0" smtClean="0"/>
              <a:t>.</a:t>
            </a:r>
          </a:p>
          <a:p>
            <a:pPr fontAlgn="base"/>
            <a:r>
              <a:rPr lang="en-US" altLang="ko-KR" i="1" dirty="0" smtClean="0"/>
              <a:t>rename register</a:t>
            </a:r>
            <a:br>
              <a:rPr lang="en-US" altLang="ko-KR" i="1" dirty="0" smtClean="0"/>
            </a:br>
            <a:r>
              <a:rPr lang="ko-KR" altLang="en-US" i="1" dirty="0" smtClean="0"/>
              <a:t>물리 </a:t>
            </a:r>
            <a:r>
              <a:rPr lang="en-US" altLang="ko-KR" i="1" dirty="0" smtClean="0"/>
              <a:t>register </a:t>
            </a:r>
            <a:r>
              <a:rPr lang="ko-KR" altLang="en-US" i="1" dirty="0" smtClean="0"/>
              <a:t>를 이용하여 </a:t>
            </a:r>
            <a:r>
              <a:rPr lang="en-US" altLang="ko-KR" i="1" dirty="0" smtClean="0"/>
              <a:t>operand </a:t>
            </a:r>
            <a:r>
              <a:rPr lang="ko-KR" altLang="en-US" i="1" dirty="0" smtClean="0"/>
              <a:t>의 가짜 의존성을 제거하는 단계</a:t>
            </a:r>
          </a:p>
          <a:p>
            <a:pPr fontAlgn="base"/>
            <a:r>
              <a:rPr lang="en-US" altLang="ko-KR" i="1" dirty="0" smtClean="0"/>
              <a:t>issue</a:t>
            </a:r>
            <a:br>
              <a:rPr lang="en-US" altLang="ko-KR" i="1" dirty="0" smtClean="0"/>
            </a:br>
            <a:r>
              <a:rPr lang="ko-KR" altLang="en-US" i="1" dirty="0" smtClean="0"/>
              <a:t>가짜 의존성 제거까지 끝난 명령어를 실행을 위해 </a:t>
            </a:r>
            <a:r>
              <a:rPr lang="en-US" altLang="ko-KR" i="1" dirty="0" smtClean="0"/>
              <a:t>reservation station </a:t>
            </a:r>
            <a:r>
              <a:rPr lang="ko-KR" altLang="en-US" i="1" dirty="0" smtClean="0"/>
              <a:t>으로 </a:t>
            </a:r>
            <a:r>
              <a:rPr lang="ko-KR" altLang="en-US" i="1" dirty="0" err="1" smtClean="0"/>
              <a:t>밀어넣는</a:t>
            </a:r>
            <a:r>
              <a:rPr lang="ko-KR" altLang="en-US" i="1" dirty="0" smtClean="0"/>
              <a:t> 단계</a:t>
            </a:r>
            <a:r>
              <a:rPr lang="en-US" altLang="ko-KR" i="1" dirty="0" smtClean="0"/>
              <a:t>.</a:t>
            </a:r>
            <a:br>
              <a:rPr lang="en-US" altLang="ko-KR" i="1" dirty="0" smtClean="0"/>
            </a:br>
            <a:r>
              <a:rPr lang="ko-KR" altLang="en-US" i="1" dirty="0" smtClean="0"/>
              <a:t>이 때 명령어를 </a:t>
            </a:r>
            <a:r>
              <a:rPr lang="en-US" altLang="ko-KR" i="1" dirty="0" smtClean="0"/>
              <a:t>reorder buffer </a:t>
            </a:r>
            <a:r>
              <a:rPr lang="ko-KR" altLang="en-US" i="1" dirty="0" smtClean="0"/>
              <a:t>와 </a:t>
            </a:r>
            <a:r>
              <a:rPr lang="en-US" altLang="ko-KR" i="1" dirty="0" smtClean="0"/>
              <a:t>load-store buffer </a:t>
            </a:r>
            <a:r>
              <a:rPr lang="ko-KR" altLang="en-US" i="1" dirty="0" smtClean="0"/>
              <a:t>에도 같이 밀어넣음</a:t>
            </a:r>
            <a:r>
              <a:rPr lang="en-US" altLang="ko-KR" i="1" dirty="0" smtClean="0"/>
              <a:t>.</a:t>
            </a:r>
          </a:p>
          <a:p>
            <a:pPr fontAlgn="base"/>
            <a:r>
              <a:rPr lang="en-US" altLang="ko-KR" i="1" dirty="0" smtClean="0"/>
              <a:t>schedule</a:t>
            </a:r>
            <a:br>
              <a:rPr lang="en-US" altLang="ko-KR" i="1" dirty="0" smtClean="0"/>
            </a:br>
            <a:r>
              <a:rPr lang="en-US" altLang="ko-KR" i="1" dirty="0" smtClean="0"/>
              <a:t>reservation station </a:t>
            </a:r>
            <a:r>
              <a:rPr lang="ko-KR" altLang="en-US" i="1" dirty="0" smtClean="0"/>
              <a:t>에서 대기하며 </a:t>
            </a:r>
            <a:r>
              <a:rPr lang="en-US" altLang="ko-KR" i="1" dirty="0" smtClean="0"/>
              <a:t>operand </a:t>
            </a:r>
            <a:r>
              <a:rPr lang="ko-KR" altLang="en-US" i="1" dirty="0" smtClean="0"/>
              <a:t>가 준비된 순서대로 </a:t>
            </a:r>
            <a:r>
              <a:rPr lang="en-US" altLang="ko-KR" i="1" dirty="0" smtClean="0"/>
              <a:t>execution unit </a:t>
            </a:r>
            <a:r>
              <a:rPr lang="ko-KR" altLang="en-US" i="1" dirty="0" smtClean="0"/>
              <a:t>을 할당하는 단계</a:t>
            </a:r>
          </a:p>
          <a:p>
            <a:pPr fontAlgn="base"/>
            <a:r>
              <a:rPr lang="en-US" altLang="ko-KR" i="1" dirty="0" smtClean="0"/>
              <a:t>execution</a:t>
            </a:r>
            <a:br>
              <a:rPr lang="en-US" altLang="ko-KR" i="1" dirty="0" smtClean="0"/>
            </a:br>
            <a:r>
              <a:rPr lang="ko-KR" altLang="en-US" i="1" dirty="0" smtClean="0"/>
              <a:t>각자 </a:t>
            </a:r>
            <a:r>
              <a:rPr lang="en-US" altLang="ko-KR" i="1" dirty="0" smtClean="0"/>
              <a:t>execution unit </a:t>
            </a:r>
            <a:r>
              <a:rPr lang="ko-KR" altLang="en-US" i="1" dirty="0" smtClean="0"/>
              <a:t>별로 명령어를 실행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연산하는 단계</a:t>
            </a:r>
          </a:p>
          <a:p>
            <a:pPr fontAlgn="base"/>
            <a:r>
              <a:rPr lang="en-US" altLang="ko-KR" i="1" dirty="0" err="1" smtClean="0"/>
              <a:t>writeback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r>
              <a:rPr lang="ko-KR" altLang="en-US" i="1" dirty="0" smtClean="0"/>
              <a:t>연산 결과를 </a:t>
            </a:r>
            <a:r>
              <a:rPr lang="en-US" altLang="ko-KR" i="1" dirty="0" smtClean="0"/>
              <a:t>ROB(Reorder Buffer)</a:t>
            </a:r>
            <a:r>
              <a:rPr lang="ko-KR" altLang="en-US" i="1" dirty="0" smtClean="0"/>
              <a:t>나 물리 </a:t>
            </a:r>
            <a:r>
              <a:rPr lang="en-US" altLang="ko-KR" i="1" dirty="0" smtClean="0"/>
              <a:t>register, load-store buffer </a:t>
            </a:r>
            <a:r>
              <a:rPr lang="ko-KR" altLang="en-US" i="1" dirty="0" smtClean="0"/>
              <a:t>에 기록하는 단계</a:t>
            </a:r>
            <a:r>
              <a:rPr lang="en-US" altLang="ko-KR" i="1" dirty="0" smtClean="0"/>
              <a:t>.</a:t>
            </a:r>
            <a:br>
              <a:rPr lang="en-US" altLang="ko-KR" i="1" dirty="0" smtClean="0"/>
            </a:br>
            <a:r>
              <a:rPr lang="ko-KR" altLang="en-US" i="1" dirty="0" smtClean="0"/>
              <a:t>아직 </a:t>
            </a:r>
            <a:r>
              <a:rPr lang="en-US" altLang="ko-KR" i="1" dirty="0" smtClean="0"/>
              <a:t>commit </a:t>
            </a:r>
            <a:r>
              <a:rPr lang="ko-KR" altLang="en-US" i="1" dirty="0" smtClean="0"/>
              <a:t>이전이므로 결과가 외부에 노출되면 안됨</a:t>
            </a:r>
            <a:r>
              <a:rPr lang="en-US" altLang="ko-KR" i="1" dirty="0" smtClean="0"/>
              <a:t>.</a:t>
            </a:r>
          </a:p>
          <a:p>
            <a:pPr fontAlgn="base"/>
            <a:r>
              <a:rPr lang="en-US" altLang="ko-KR" i="1" dirty="0" smtClean="0"/>
              <a:t>commit</a:t>
            </a:r>
            <a:br>
              <a:rPr lang="en-US" altLang="ko-KR" i="1" dirty="0" smtClean="0"/>
            </a:br>
            <a:r>
              <a:rPr lang="ko-KR" altLang="en-US" i="1" dirty="0" smtClean="0"/>
              <a:t>차지했던 자원을 반환하고 결과를 구조 레지스터 파일이나 메모리에 갱신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08720"/>
            <a:ext cx="70567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altLang="ko-KR" sz="1200" dirty="0" smtClean="0"/>
              <a:t>0x100  add r1, r2, #12</a:t>
            </a:r>
          </a:p>
          <a:p>
            <a:pPr fontAlgn="base"/>
            <a:r>
              <a:rPr lang="pt-BR" altLang="ko-KR" sz="1200" dirty="0" smtClean="0"/>
              <a:t>0x104  str r3, [r1]</a:t>
            </a:r>
          </a:p>
          <a:p>
            <a:pPr fontAlgn="base"/>
            <a:r>
              <a:rPr lang="pt-BR" altLang="ko-KR" sz="1200" dirty="0" smtClean="0"/>
              <a:t>0x108  sub r4, r5, #8</a:t>
            </a:r>
          </a:p>
          <a:p>
            <a:pPr fontAlgn="base"/>
            <a:r>
              <a:rPr lang="pt-BR" altLang="ko-KR" sz="1200" dirty="0" smtClean="0"/>
              <a:t>0x112  ldr r6, [r4</a:t>
            </a:r>
            <a:r>
              <a:rPr lang="pt-BR" altLang="ko-KR" sz="1200" dirty="0" smtClean="0"/>
              <a:t>]</a:t>
            </a:r>
          </a:p>
          <a:p>
            <a:pPr fontAlgn="base"/>
            <a:endParaRPr lang="pt-BR" altLang="ko-KR" sz="1200" dirty="0" smtClean="0"/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smtClean="0"/>
              <a:t>fetch </a:t>
            </a:r>
            <a:r>
              <a:rPr lang="en-US" altLang="ko-KR" sz="1200" dirty="0" smtClean="0"/>
              <a:t>buffer 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 인출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smtClean="0"/>
              <a:t>decode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register renaming </a:t>
            </a:r>
            <a:r>
              <a:rPr lang="ko-KR" altLang="en-US" sz="1200" dirty="0" smtClean="0"/>
              <a:t>처리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smtClean="0"/>
              <a:t>reservation station, reorder buffer, load-store buffer entry </a:t>
            </a:r>
            <a:r>
              <a:rPr lang="ko-KR" altLang="en-US" sz="1200" dirty="0" smtClean="0"/>
              <a:t>할당하여 저장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smtClean="0"/>
              <a:t>r1, r3 operand(source operand)</a:t>
            </a:r>
            <a:r>
              <a:rPr lang="ko-KR" altLang="en-US" sz="1200" dirty="0" smtClean="0"/>
              <a:t>가 이미 준비되었으면 </a:t>
            </a:r>
            <a:r>
              <a:rPr lang="en-US" altLang="ko-KR" sz="1200" dirty="0" smtClean="0"/>
              <a:t>AGU(Address Generation Unit)</a:t>
            </a:r>
            <a:r>
              <a:rPr lang="ko-KR" altLang="en-US" sz="1200" dirty="0" smtClean="0"/>
              <a:t>에게 </a:t>
            </a:r>
            <a:r>
              <a:rPr lang="en-US" altLang="ko-KR" sz="1200" dirty="0" smtClean="0"/>
              <a:t>r1 </a:t>
            </a:r>
            <a:r>
              <a:rPr lang="ko-KR" altLang="en-US" sz="1200" dirty="0" smtClean="0"/>
              <a:t>에 대한 주소계산 요청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명령과 </a:t>
            </a:r>
            <a:r>
              <a:rPr lang="en-US" altLang="ko-KR" sz="1200" dirty="0" smtClean="0"/>
              <a:t>sub </a:t>
            </a:r>
            <a:r>
              <a:rPr lang="ko-KR" altLang="en-US" sz="1200" dirty="0" smtClean="0"/>
              <a:t>명령은 의존성이 없으므로 </a:t>
            </a:r>
            <a:r>
              <a:rPr lang="en-US" altLang="ko-KR" sz="1200" dirty="0" smtClean="0"/>
              <a:t>sub </a:t>
            </a:r>
            <a:r>
              <a:rPr lang="ko-KR" altLang="en-US" sz="1200" dirty="0" smtClean="0"/>
              <a:t>명령은 곧 바로 실행됨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err="1" smtClean="0"/>
              <a:t>ldr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명령은 </a:t>
            </a:r>
            <a:r>
              <a:rPr lang="en-US" altLang="ko-KR" sz="1200" dirty="0" smtClean="0"/>
              <a:t>decode </a:t>
            </a:r>
            <a:r>
              <a:rPr lang="ko-KR" altLang="en-US" sz="1200" dirty="0" smtClean="0"/>
              <a:t>후 </a:t>
            </a:r>
            <a:r>
              <a:rPr lang="en-US" altLang="ko-KR" sz="1200" dirty="0" smtClean="0"/>
              <a:t>reservation station </a:t>
            </a:r>
            <a:r>
              <a:rPr lang="ko-KR" altLang="en-US" sz="1200" dirty="0" smtClean="0"/>
              <a:t>에서 이전 명령</a:t>
            </a:r>
            <a:r>
              <a:rPr lang="en-US" altLang="ko-KR" sz="1200" dirty="0" smtClean="0"/>
              <a:t>(sub)</a:t>
            </a:r>
            <a:r>
              <a:rPr lang="ko-KR" altLang="en-US" sz="1200" dirty="0" smtClean="0"/>
              <a:t>의 결과를 대기 </a:t>
            </a:r>
            <a:r>
              <a:rPr lang="en-US" altLang="ko-KR" sz="1200" dirty="0" smtClean="0"/>
              <a:t>(Read-After-Write </a:t>
            </a:r>
            <a:r>
              <a:rPr lang="ko-KR" altLang="en-US" sz="1200" dirty="0" smtClean="0"/>
              <a:t>의존성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load-store buffer </a:t>
            </a:r>
            <a:r>
              <a:rPr lang="ko-KR" altLang="en-US" sz="1200" dirty="0" smtClean="0"/>
              <a:t>에는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ldr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명령어를 위한 </a:t>
            </a:r>
            <a:r>
              <a:rPr lang="en-US" altLang="ko-KR" sz="1200" dirty="0" smtClean="0"/>
              <a:t>entry </a:t>
            </a:r>
            <a:r>
              <a:rPr lang="ko-KR" altLang="en-US" sz="1200" dirty="0" smtClean="0"/>
              <a:t>가 존재함</a:t>
            </a:r>
            <a:r>
              <a:rPr lang="en-US" altLang="ko-KR" sz="1200" dirty="0" smtClean="0"/>
              <a:t>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명령의 </a:t>
            </a:r>
            <a:r>
              <a:rPr lang="en-US" altLang="ko-KR" sz="1200" dirty="0" smtClean="0"/>
              <a:t>r1 operand </a:t>
            </a:r>
            <a:r>
              <a:rPr lang="ko-KR" altLang="en-US" sz="1200" dirty="0" smtClean="0"/>
              <a:t>주소 계산 결과가 </a:t>
            </a:r>
            <a:r>
              <a:rPr lang="en-US" altLang="ko-KR" sz="1200" dirty="0" smtClean="0"/>
              <a:t>load-store buffer </a:t>
            </a:r>
            <a:r>
              <a:rPr lang="ko-KR" altLang="en-US" sz="1200" dirty="0" smtClean="0"/>
              <a:t>에 기록됨</a:t>
            </a:r>
            <a:r>
              <a:rPr lang="en-US" altLang="ko-KR" sz="1200" dirty="0" smtClean="0"/>
              <a:t>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altLang="ko-KR" sz="1200" dirty="0" smtClean="0"/>
              <a:t>sub </a:t>
            </a:r>
            <a:r>
              <a:rPr lang="ko-KR" altLang="en-US" sz="1200" dirty="0" smtClean="0"/>
              <a:t>의 결과를 받은 </a:t>
            </a:r>
            <a:r>
              <a:rPr lang="en-US" altLang="ko-KR" sz="1200" dirty="0" err="1" smtClean="0"/>
              <a:t>ldr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명령은 해당 </a:t>
            </a:r>
            <a:r>
              <a:rPr lang="en-US" altLang="ko-KR" sz="1200" dirty="0" smtClean="0"/>
              <a:t>r4 operand 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AGU </a:t>
            </a:r>
            <a:r>
              <a:rPr lang="ko-KR" altLang="en-US" sz="1200" dirty="0" smtClean="0"/>
              <a:t>에게 주소계산 요청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주소계산 완료 후 메모리 주소 의존성 검사를 수행하는데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명령의 주소계산이 완료된 상태이면 </a:t>
            </a:r>
            <a:r>
              <a:rPr lang="en-US" altLang="ko-KR" sz="1200" dirty="0" smtClean="0"/>
              <a:t>r1, r4 </a:t>
            </a:r>
            <a:r>
              <a:rPr lang="ko-KR" altLang="en-US" sz="1200" dirty="0" smtClean="0"/>
              <a:t>간의 주소 의존성을 </a:t>
            </a:r>
            <a:r>
              <a:rPr lang="en-US" altLang="ko-KR" sz="1200" dirty="0" err="1" smtClean="0"/>
              <a:t>dependancy</a:t>
            </a:r>
            <a:r>
              <a:rPr lang="en-US" altLang="ko-KR" sz="1200" dirty="0" smtClean="0"/>
              <a:t> matrix </a:t>
            </a:r>
            <a:r>
              <a:rPr lang="ko-KR" altLang="en-US" sz="1200" dirty="0" smtClean="0"/>
              <a:t>를 이용하여 검사함</a:t>
            </a:r>
            <a:r>
              <a:rPr lang="en-US" altLang="ko-KR" sz="1200" dirty="0" smtClean="0"/>
              <a:t>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ko-KR" altLang="en-US" sz="1200" dirty="0" smtClean="0"/>
              <a:t>주소가 일치할 경우 </a:t>
            </a:r>
            <a:r>
              <a:rPr lang="en-US" altLang="ko-KR" sz="1200" dirty="0" err="1" smtClean="0"/>
              <a:t>ldr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는 캐쉬에 요청할 </a:t>
            </a:r>
            <a:r>
              <a:rPr lang="ko-KR" altLang="en-US" sz="1200" dirty="0" err="1" smtClean="0"/>
              <a:t>필요없이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값을 바로 </a:t>
            </a:r>
            <a:r>
              <a:rPr lang="en-US" altLang="ko-KR" sz="1200" dirty="0" smtClean="0"/>
              <a:t>load 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. (Store-to-Load Forwarding)</a:t>
            </a:r>
            <a:br>
              <a:rPr lang="en-US" altLang="ko-KR" sz="1200" dirty="0" smtClean="0"/>
            </a:br>
            <a:r>
              <a:rPr lang="ko-KR" altLang="en-US" sz="1200" dirty="0" smtClean="0"/>
              <a:t>일치하지 않으면 </a:t>
            </a:r>
            <a:r>
              <a:rPr lang="ko-KR" altLang="en-US" sz="1200" dirty="0" err="1" smtClean="0"/>
              <a:t>캐쉬에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load 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ko-KR" altLang="en-US" sz="1200" dirty="0" smtClean="0"/>
              <a:t>저장된 상태에서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load-store buffer </a:t>
            </a:r>
            <a:r>
              <a:rPr lang="ko-KR" altLang="en-US" sz="1200" dirty="0" smtClean="0"/>
              <a:t>에서 가장 오래된 명령어라면 메모리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캐쉬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반영하고 </a:t>
            </a:r>
            <a:r>
              <a:rPr lang="en-US" altLang="ko-KR" sz="1200" dirty="0" smtClean="0"/>
              <a:t>entry </a:t>
            </a:r>
            <a:r>
              <a:rPr lang="ko-KR" altLang="en-US" sz="1200" dirty="0" smtClean="0"/>
              <a:t>삭제함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ldr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명령이 가장 오래된 명령어라면 </a:t>
            </a:r>
            <a:r>
              <a:rPr lang="en-US" altLang="ko-KR" sz="1200" dirty="0" smtClean="0"/>
              <a:t>register </a:t>
            </a:r>
            <a:r>
              <a:rPr lang="ko-KR" altLang="en-US" sz="1200" dirty="0" smtClean="0"/>
              <a:t>에 반영하고 </a:t>
            </a:r>
            <a:r>
              <a:rPr lang="en-US" altLang="ko-KR" sz="1200" dirty="0" smtClean="0"/>
              <a:t>entry </a:t>
            </a:r>
            <a:r>
              <a:rPr lang="ko-KR" altLang="en-US" sz="1200" dirty="0" smtClean="0"/>
              <a:t>삭제함</a:t>
            </a:r>
            <a:r>
              <a:rPr lang="en-US" altLang="ko-KR" sz="1200" dirty="0" smtClean="0"/>
              <a:t>.</a:t>
            </a:r>
          </a:p>
          <a:p>
            <a:pPr fontAlgn="base"/>
            <a:endParaRPr lang="pt-BR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1886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&amp; Store Buffer or Queue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844824"/>
            <a:ext cx="7056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smtClean="0"/>
              <a:t>만약 </a:t>
            </a:r>
            <a:r>
              <a:rPr lang="ko-KR" altLang="en-US" sz="1200" dirty="0" smtClean="0"/>
              <a:t>프로그램의 모든 </a:t>
            </a:r>
            <a:r>
              <a:rPr lang="en-US" altLang="ko-KR" sz="1200" dirty="0" smtClean="0"/>
              <a:t>load/store </a:t>
            </a:r>
            <a:r>
              <a:rPr lang="ko-KR" altLang="en-US" sz="1200" dirty="0" smtClean="0"/>
              <a:t>가 서로 메모리 의존성으로 완벽하게 묶여있다면</a:t>
            </a:r>
            <a:r>
              <a:rPr lang="en-US" altLang="ko-KR" sz="1200" dirty="0" smtClean="0"/>
              <a:t>, load/store </a:t>
            </a:r>
            <a:r>
              <a:rPr lang="ko-KR" altLang="en-US" sz="1200" dirty="0" smtClean="0"/>
              <a:t>를 순차적으로 </a:t>
            </a:r>
            <a:r>
              <a:rPr lang="ko-KR" altLang="en-US" sz="1200" dirty="0" err="1" smtClean="0"/>
              <a:t>처리해야한다는</a:t>
            </a:r>
            <a:r>
              <a:rPr lang="ko-KR" altLang="en-US" sz="1200" dirty="0" smtClean="0"/>
              <a:t> 말이므로 성능이 많이 느릴 수 밖에 없습니다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 </a:t>
            </a:r>
            <a:r>
              <a:rPr lang="ko-KR" altLang="en-US" sz="1200" b="1" dirty="0" smtClean="0"/>
              <a:t>실제적으로는 의존성이 존재하지 않는 메모리 연산들이 상당히 많이 존재하고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이러한 경우 다른 연산들처럼 실행의 완료 순서가 서로 바뀔 수 있습니다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그래서</a:t>
            </a:r>
            <a:r>
              <a:rPr lang="en-US" altLang="ko-KR" sz="1200" b="1" dirty="0" smtClean="0"/>
              <a:t>, load-store queue </a:t>
            </a:r>
            <a:r>
              <a:rPr lang="ko-KR" altLang="en-US" sz="1200" b="1" dirty="0" smtClean="0"/>
              <a:t>도 </a:t>
            </a:r>
            <a:r>
              <a:rPr lang="en-US" altLang="ko-KR" sz="1200" b="1" dirty="0" smtClean="0"/>
              <a:t>reorder buffer </a:t>
            </a:r>
            <a:r>
              <a:rPr lang="ko-KR" altLang="en-US" sz="1200" b="1" dirty="0" smtClean="0"/>
              <a:t>처럼 실행이 완료된 것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주소와 값이 모두 얻어진 것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들을 표시해두고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해당 명령이 </a:t>
            </a:r>
            <a:r>
              <a:rPr lang="en-US" altLang="ko-KR" sz="1200" b="1" dirty="0" smtClean="0"/>
              <a:t>queue </a:t>
            </a:r>
            <a:r>
              <a:rPr lang="ko-KR" altLang="en-US" sz="1200" b="1" dirty="0" smtClean="0"/>
              <a:t>에서 가장 오래된 명령일 경우 </a:t>
            </a:r>
            <a:r>
              <a:rPr lang="en-US" altLang="ko-KR" sz="1200" b="1" dirty="0" smtClean="0"/>
              <a:t>register(</a:t>
            </a:r>
            <a:r>
              <a:rPr lang="en-US" altLang="ko-KR" sz="1200" b="1" dirty="0" err="1" smtClean="0"/>
              <a:t>ldr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및 메모리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캐쉬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str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flush </a:t>
            </a:r>
            <a:r>
              <a:rPr lang="ko-KR" altLang="en-US" sz="1200" b="1" dirty="0" smtClean="0"/>
              <a:t>하게 됩니다</a:t>
            </a:r>
            <a:r>
              <a:rPr lang="en-US" altLang="ko-KR" sz="1200" b="1" dirty="0" smtClean="0"/>
              <a:t>.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이것이 핵심입니다</a:t>
            </a:r>
            <a:r>
              <a:rPr lang="en-US" altLang="ko-KR" sz="1200" b="1" dirty="0" smtClean="0"/>
              <a:t>. reorder buffer </a:t>
            </a:r>
            <a:r>
              <a:rPr lang="ko-KR" altLang="en-US" sz="1200" b="1" dirty="0" smtClean="0"/>
              <a:t>와 동작방식이 상당히 유사하죠</a:t>
            </a:r>
            <a:r>
              <a:rPr lang="en-US" altLang="ko-KR" sz="1200" b="1" dirty="0" smtClean="0"/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만약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연산이 아직 메모리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캐쉬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반영이 안된 채로 </a:t>
            </a:r>
            <a:r>
              <a:rPr lang="en-US" altLang="ko-KR" sz="1200" dirty="0" smtClean="0"/>
              <a:t>load-store queue </a:t>
            </a:r>
            <a:r>
              <a:rPr lang="ko-KR" altLang="en-US" sz="1200" dirty="0" smtClean="0"/>
              <a:t>에 남아있는 상태라면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뒤의 </a:t>
            </a:r>
            <a:r>
              <a:rPr lang="en-US" altLang="ko-KR" sz="1200" dirty="0" err="1" smtClean="0"/>
              <a:t>ldr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연산이 해당 </a:t>
            </a:r>
            <a:r>
              <a:rPr lang="en-US" altLang="ko-KR" sz="1200" dirty="0" smtClean="0"/>
              <a:t>buffer </a:t>
            </a:r>
            <a:r>
              <a:rPr lang="ko-KR" altLang="en-US" sz="1200" dirty="0" smtClean="0"/>
              <a:t>의 내용을 참고할 수 있는데 이를 </a:t>
            </a:r>
            <a:r>
              <a:rPr lang="en-US" altLang="ko-KR" sz="1200" b="1" dirty="0" smtClean="0"/>
              <a:t>Store-to-Load Forwarding</a:t>
            </a:r>
            <a:r>
              <a:rPr lang="ko-KR" altLang="en-US" sz="1200" dirty="0" smtClean="0"/>
              <a:t> 이라고 부릅니다</a:t>
            </a:r>
            <a:r>
              <a:rPr lang="en-US" altLang="ko-KR" sz="1200" dirty="0" smtClean="0"/>
              <a:t>.</a:t>
            </a:r>
          </a:p>
          <a:p>
            <a:pPr fontAlgn="base"/>
            <a:r>
              <a:rPr lang="ko-KR" altLang="en-US" sz="1200" dirty="0" smtClean="0"/>
              <a:t>참고로 </a:t>
            </a:r>
            <a:r>
              <a:rPr lang="en-US" altLang="ko-KR" sz="1200" dirty="0" smtClean="0"/>
              <a:t>load-store queue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entry </a:t>
            </a:r>
            <a:r>
              <a:rPr lang="ko-KR" altLang="en-US" sz="1200" dirty="0" smtClean="0"/>
              <a:t>에 기록되는 내용은 다음과 같습니다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번호와 명령어 타입</a:t>
            </a:r>
            <a:r>
              <a:rPr lang="en-US" altLang="ko-KR" sz="1200" dirty="0" smtClean="0"/>
              <a:t>, PC </a:t>
            </a:r>
            <a:r>
              <a:rPr lang="ko-KR" altLang="en-US" sz="1200" dirty="0" smtClean="0"/>
              <a:t>값은 초기 할당 시 바로 기록이 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반면 위에 설명한대로 </a:t>
            </a:r>
            <a:r>
              <a:rPr lang="en-US" altLang="ko-KR" sz="1200" dirty="0" smtClean="0"/>
              <a:t>Address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AGU </a:t>
            </a:r>
            <a:r>
              <a:rPr lang="ko-KR" altLang="en-US" sz="1200" dirty="0" smtClean="0"/>
              <a:t>의 주소계산 결과가 저장되고</a:t>
            </a:r>
            <a:r>
              <a:rPr lang="en-US" altLang="ko-KR" sz="1200" dirty="0" smtClean="0"/>
              <a:t>, Value </a:t>
            </a:r>
            <a:r>
              <a:rPr lang="ko-KR" altLang="en-US" sz="1200" dirty="0" smtClean="0"/>
              <a:t>의 경우는 </a:t>
            </a:r>
            <a:r>
              <a:rPr lang="en-US" altLang="ko-KR" sz="1200" dirty="0" smtClean="0"/>
              <a:t>Load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Store </a:t>
            </a:r>
            <a:r>
              <a:rPr lang="ko-KR" altLang="en-US" sz="1200" dirty="0" smtClean="0"/>
              <a:t>할 실제 값이 기록되게 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이러한 </a:t>
            </a:r>
            <a:r>
              <a:rPr lang="en-US" altLang="ko-KR" sz="1200" dirty="0" smtClean="0"/>
              <a:t>Value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Store </a:t>
            </a:r>
            <a:r>
              <a:rPr lang="ko-KR" altLang="en-US" sz="1200" dirty="0" smtClean="0"/>
              <a:t>의 경우 </a:t>
            </a:r>
            <a:r>
              <a:rPr lang="en-US" altLang="ko-KR" sz="1200" dirty="0" smtClean="0"/>
              <a:t>Immediate </a:t>
            </a:r>
            <a:r>
              <a:rPr lang="ko-KR" altLang="en-US" sz="1200" dirty="0" smtClean="0"/>
              <a:t>값 또는 이전 연산의 결과를 </a:t>
            </a:r>
            <a:r>
              <a:rPr lang="ko-KR" altLang="en-US" sz="1200" dirty="0" err="1" smtClean="0"/>
              <a:t>읽어들인</a:t>
            </a:r>
            <a:r>
              <a:rPr lang="ko-KR" altLang="en-US" sz="1200" dirty="0" smtClean="0"/>
              <a:t> 값이 될 것이고</a:t>
            </a:r>
            <a:r>
              <a:rPr lang="en-US" altLang="ko-KR" sz="1200" dirty="0" smtClean="0"/>
              <a:t>, Load </a:t>
            </a:r>
            <a:r>
              <a:rPr lang="ko-KR" altLang="en-US" sz="1200" dirty="0" smtClean="0"/>
              <a:t>의 경우는 메모리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캐쉬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읽어들인 값이 될 것입니다</a:t>
            </a:r>
            <a:r>
              <a:rPr lang="en-US" altLang="ko-KR" sz="1200" dirty="0" smtClean="0"/>
              <a:t>.</a:t>
            </a:r>
          </a:p>
          <a:p>
            <a:pPr fontAlgn="base"/>
            <a:endParaRPr lang="pt-BR" altLang="ko-KR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&amp; Store Buffer or Queue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MB(memory barrier)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예제코드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spin_lock</a:t>
            </a:r>
            <a:r>
              <a:rPr lang="en-US" altLang="ko-KR" sz="1200" dirty="0" smtClean="0"/>
              <a:t>(&amp;lock);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smtClean="0"/>
              <a:t>a++;</a:t>
            </a:r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spin_unlock</a:t>
            </a:r>
            <a:r>
              <a:rPr lang="en-US" altLang="ko-KR" sz="1200" dirty="0" smtClean="0"/>
              <a:t>(&amp;lock);</a:t>
            </a:r>
          </a:p>
          <a:p>
            <a:pPr>
              <a:buNone/>
            </a:pPr>
            <a:r>
              <a:rPr lang="ko-KR" altLang="en-US" sz="1200" dirty="0" smtClean="0"/>
              <a:t>위와 같은 경우 일반적으로 순차적으로 실행 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만약 </a:t>
            </a:r>
            <a:r>
              <a:rPr lang="en-US" altLang="ko-KR" sz="1200" dirty="0" smtClean="0"/>
              <a:t>lock</a:t>
            </a:r>
            <a:r>
              <a:rPr lang="ko-KR" altLang="en-US" sz="1200" dirty="0" smtClean="0"/>
              <a:t>변수에 대한 처리가 늦어지면</a:t>
            </a:r>
            <a:r>
              <a:rPr lang="en-US" altLang="ko-KR" sz="1200" dirty="0" smtClean="0"/>
              <a:t>( Reservation Station</a:t>
            </a:r>
            <a:r>
              <a:rPr lang="ko-KR" altLang="en-US" sz="1200" dirty="0" smtClean="0"/>
              <a:t>등에서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비순차</a:t>
            </a:r>
            <a:r>
              <a:rPr lang="ko-KR" altLang="en-US" sz="1200" dirty="0" smtClean="0"/>
              <a:t> 실행에 의해서 </a:t>
            </a:r>
            <a:r>
              <a:rPr lang="en-US" altLang="ko-KR" sz="1200" dirty="0" smtClean="0"/>
              <a:t>a++</a:t>
            </a:r>
            <a:r>
              <a:rPr lang="ko-KR" altLang="en-US" sz="1200" dirty="0" smtClean="0"/>
              <a:t>가 먼저 실행 될 수 있다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이런 경우 </a:t>
            </a:r>
            <a:r>
              <a:rPr lang="en-US" altLang="ko-KR" sz="1200" dirty="0" smtClean="0"/>
              <a:t>a</a:t>
            </a:r>
            <a:r>
              <a:rPr lang="ko-KR" altLang="en-US" sz="1200" dirty="0" err="1" smtClean="0"/>
              <a:t>값는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lock</a:t>
            </a:r>
            <a:r>
              <a:rPr lang="ko-KR" altLang="en-US" sz="1200" dirty="0" smtClean="0"/>
              <a:t>에 의해 보호가 되지 않으므로 사용자가 원하는 결과 값을 얻을 수가 없다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위와 같은 사태를 방지 하기 위하여 </a:t>
            </a:r>
            <a:r>
              <a:rPr lang="en-US" altLang="ko-KR" sz="1200" dirty="0" smtClean="0"/>
              <a:t>Memory barrier</a:t>
            </a:r>
            <a:r>
              <a:rPr lang="ko-KR" altLang="en-US" sz="1200" dirty="0" smtClean="0"/>
              <a:t>라는 메커니즘이 존재한다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MB</a:t>
            </a:r>
            <a:r>
              <a:rPr lang="ko-KR" altLang="en-US" sz="1200" dirty="0" smtClean="0"/>
              <a:t>명령어는 파이프라인에서 실행 </a:t>
            </a:r>
            <a:r>
              <a:rPr lang="ko-KR" altLang="en-US" sz="1200" dirty="0" err="1" smtClean="0"/>
              <a:t>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다음과 같은 조건을 가진다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 fontAlgn="base"/>
            <a:r>
              <a:rPr lang="en-US" altLang="ko-KR" sz="1200" i="1" dirty="0" err="1" smtClean="0">
                <a:latin typeface="+mn-ea"/>
              </a:rPr>
              <a:t>dmb</a:t>
            </a:r>
            <a:r>
              <a:rPr lang="en-US" altLang="ko-KR" sz="1200" i="1" dirty="0" smtClean="0">
                <a:latin typeface="+mn-ea"/>
              </a:rPr>
              <a:t> </a:t>
            </a:r>
            <a:r>
              <a:rPr lang="ko-KR" altLang="en-US" sz="1200" i="1" dirty="0" smtClean="0">
                <a:latin typeface="+mn-ea"/>
              </a:rPr>
              <a:t>명령은 </a:t>
            </a:r>
            <a:r>
              <a:rPr lang="en-US" altLang="ko-KR" sz="1200" i="1" dirty="0" smtClean="0">
                <a:latin typeface="+mn-ea"/>
              </a:rPr>
              <a:t>operand </a:t>
            </a:r>
            <a:r>
              <a:rPr lang="ko-KR" altLang="en-US" sz="1200" i="1" dirty="0" smtClean="0">
                <a:latin typeface="+mn-ea"/>
              </a:rPr>
              <a:t>를 필요로 하는 명령어가 아니므로 </a:t>
            </a:r>
            <a:r>
              <a:rPr lang="en-US" altLang="ko-KR" sz="1200" i="1" dirty="0" smtClean="0">
                <a:latin typeface="+mn-ea"/>
              </a:rPr>
              <a:t>reservation station </a:t>
            </a:r>
            <a:r>
              <a:rPr lang="ko-KR" altLang="en-US" sz="1200" i="1" dirty="0" smtClean="0">
                <a:latin typeface="+mn-ea"/>
              </a:rPr>
              <a:t>을 할당하지 않는다</a:t>
            </a:r>
            <a:r>
              <a:rPr lang="en-US" altLang="ko-KR" sz="1200" i="1" dirty="0" smtClean="0">
                <a:latin typeface="+mn-ea"/>
              </a:rPr>
              <a:t>.</a:t>
            </a:r>
          </a:p>
          <a:p>
            <a:pPr fontAlgn="base"/>
            <a:r>
              <a:rPr lang="en-US" altLang="ko-KR" sz="1200" i="1" dirty="0" err="1" smtClean="0">
                <a:latin typeface="+mn-ea"/>
              </a:rPr>
              <a:t>dmb</a:t>
            </a:r>
            <a:r>
              <a:rPr lang="en-US" altLang="ko-KR" sz="1200" i="1" dirty="0" smtClean="0">
                <a:latin typeface="+mn-ea"/>
              </a:rPr>
              <a:t> </a:t>
            </a:r>
            <a:r>
              <a:rPr lang="ko-KR" altLang="en-US" sz="1200" i="1" dirty="0" smtClean="0">
                <a:latin typeface="+mn-ea"/>
              </a:rPr>
              <a:t>명령은 </a:t>
            </a:r>
            <a:r>
              <a:rPr lang="en-US" altLang="ko-KR" sz="1200" i="1" dirty="0" smtClean="0">
                <a:latin typeface="+mn-ea"/>
              </a:rPr>
              <a:t>ALU </a:t>
            </a:r>
            <a:r>
              <a:rPr lang="ko-KR" altLang="en-US" sz="1200" i="1" dirty="0" smtClean="0">
                <a:latin typeface="+mn-ea"/>
              </a:rPr>
              <a:t>나 </a:t>
            </a:r>
            <a:r>
              <a:rPr lang="en-US" altLang="ko-KR" sz="1200" i="1" dirty="0" smtClean="0">
                <a:latin typeface="+mn-ea"/>
              </a:rPr>
              <a:t>FPU </a:t>
            </a:r>
            <a:r>
              <a:rPr lang="ko-KR" altLang="en-US" sz="1200" i="1" dirty="0" smtClean="0">
                <a:latin typeface="+mn-ea"/>
              </a:rPr>
              <a:t>등과 같은 </a:t>
            </a:r>
            <a:r>
              <a:rPr lang="en-US" altLang="ko-KR" sz="1200" i="1" dirty="0" smtClean="0">
                <a:latin typeface="+mn-ea"/>
              </a:rPr>
              <a:t>Execution Unit </a:t>
            </a:r>
            <a:r>
              <a:rPr lang="ko-KR" altLang="en-US" sz="1200" i="1" dirty="0" smtClean="0">
                <a:latin typeface="+mn-ea"/>
              </a:rPr>
              <a:t>을 사용할 일도 없다</a:t>
            </a:r>
            <a:r>
              <a:rPr lang="en-US" altLang="ko-KR" sz="1200" i="1" dirty="0" smtClean="0">
                <a:latin typeface="+mn-ea"/>
              </a:rPr>
              <a:t>.</a:t>
            </a:r>
          </a:p>
          <a:p>
            <a:pPr fontAlgn="base"/>
            <a:r>
              <a:rPr lang="en-US" altLang="ko-KR" sz="1200" i="1" dirty="0" err="1" smtClean="0">
                <a:latin typeface="+mn-ea"/>
              </a:rPr>
              <a:t>dmb</a:t>
            </a:r>
            <a:r>
              <a:rPr lang="en-US" altLang="ko-KR" sz="1200" i="1" dirty="0" smtClean="0">
                <a:latin typeface="+mn-ea"/>
              </a:rPr>
              <a:t> </a:t>
            </a:r>
            <a:r>
              <a:rPr lang="ko-KR" altLang="en-US" sz="1200" i="1" dirty="0" smtClean="0">
                <a:latin typeface="+mn-ea"/>
              </a:rPr>
              <a:t>명령은 다른 명령들처럼 </a:t>
            </a:r>
            <a:r>
              <a:rPr lang="en-US" altLang="ko-KR" sz="1200" i="1" dirty="0" smtClean="0">
                <a:latin typeface="+mn-ea"/>
              </a:rPr>
              <a:t>reorder buffer </a:t>
            </a:r>
            <a:r>
              <a:rPr lang="ko-KR" altLang="en-US" sz="1200" i="1" dirty="0" smtClean="0">
                <a:latin typeface="+mn-ea"/>
              </a:rPr>
              <a:t>는 똑같이 </a:t>
            </a:r>
            <a:r>
              <a:rPr lang="en-US" altLang="ko-KR" sz="1200" i="1" dirty="0" smtClean="0">
                <a:latin typeface="+mn-ea"/>
              </a:rPr>
              <a:t>entry </a:t>
            </a:r>
            <a:r>
              <a:rPr lang="ko-KR" altLang="en-US" sz="1200" i="1" dirty="0" smtClean="0">
                <a:latin typeface="+mn-ea"/>
              </a:rPr>
              <a:t>를 하나 </a:t>
            </a:r>
            <a:r>
              <a:rPr lang="ko-KR" altLang="en-US" sz="1200" i="1" dirty="0" err="1" smtClean="0">
                <a:latin typeface="+mn-ea"/>
              </a:rPr>
              <a:t>할당받는다</a:t>
            </a:r>
            <a:r>
              <a:rPr lang="en-US" altLang="ko-KR" sz="1200" i="1" dirty="0" smtClean="0">
                <a:latin typeface="+mn-ea"/>
              </a:rPr>
              <a:t>.</a:t>
            </a:r>
            <a:br>
              <a:rPr lang="en-US" altLang="ko-KR" sz="1200" i="1" dirty="0" smtClean="0">
                <a:latin typeface="+mn-ea"/>
              </a:rPr>
            </a:br>
            <a:r>
              <a:rPr lang="ko-KR" altLang="en-US" sz="1200" i="1" dirty="0" smtClean="0">
                <a:latin typeface="+mn-ea"/>
              </a:rPr>
              <a:t>따라서</a:t>
            </a:r>
            <a:r>
              <a:rPr lang="en-US" altLang="ko-KR" sz="1200" i="1" dirty="0" smtClean="0">
                <a:latin typeface="+mn-ea"/>
              </a:rPr>
              <a:t>, </a:t>
            </a:r>
            <a:r>
              <a:rPr lang="ko-KR" altLang="en-US" sz="1200" i="1" dirty="0" smtClean="0">
                <a:latin typeface="+mn-ea"/>
              </a:rPr>
              <a:t>다른 명령들과 함께 </a:t>
            </a:r>
            <a:r>
              <a:rPr lang="en-US" altLang="ko-KR" sz="1200" i="1" dirty="0" err="1" smtClean="0">
                <a:latin typeface="+mn-ea"/>
              </a:rPr>
              <a:t>dmb</a:t>
            </a:r>
            <a:r>
              <a:rPr lang="en-US" altLang="ko-KR" sz="1200" i="1" dirty="0" smtClean="0">
                <a:latin typeface="+mn-ea"/>
              </a:rPr>
              <a:t> </a:t>
            </a:r>
            <a:r>
              <a:rPr lang="ko-KR" altLang="en-US" sz="1200" i="1" dirty="0" smtClean="0">
                <a:latin typeface="+mn-ea"/>
              </a:rPr>
              <a:t>명령이 순차적으로 </a:t>
            </a:r>
            <a:r>
              <a:rPr lang="en-US" altLang="ko-KR" sz="1200" i="1" dirty="0" smtClean="0">
                <a:latin typeface="+mn-ea"/>
              </a:rPr>
              <a:t>reorder buffer </a:t>
            </a:r>
            <a:r>
              <a:rPr lang="ko-KR" altLang="en-US" sz="1200" i="1" dirty="0" smtClean="0">
                <a:latin typeface="+mn-ea"/>
              </a:rPr>
              <a:t>에 들어가게 된다</a:t>
            </a:r>
            <a:r>
              <a:rPr lang="en-US" altLang="ko-KR" sz="1200" i="1" dirty="0" smtClean="0">
                <a:latin typeface="+mn-ea"/>
              </a:rPr>
              <a:t>.</a:t>
            </a:r>
          </a:p>
          <a:p>
            <a:pPr>
              <a:buNone/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MB(memory barrier)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ko-KR" altLang="en-US" sz="1200" dirty="0" smtClean="0">
                <a:latin typeface="+mn-ea"/>
              </a:rPr>
              <a:t>동작 방식은 다음과 같다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fontAlgn="base">
              <a:buNone/>
            </a:pPr>
            <a:endParaRPr lang="en-US" altLang="ko-KR" sz="1200" dirty="0" smtClean="0">
              <a:latin typeface="+mn-ea"/>
            </a:endParaRPr>
          </a:p>
          <a:p>
            <a:pPr fontAlgn="base"/>
            <a:r>
              <a:rPr lang="en-US" altLang="ko-KR" sz="1200" dirty="0" smtClean="0">
                <a:latin typeface="+mn-ea"/>
              </a:rPr>
              <a:t>commit </a:t>
            </a:r>
            <a:r>
              <a:rPr lang="ko-KR" altLang="en-US" sz="1200" dirty="0" smtClean="0">
                <a:latin typeface="+mn-ea"/>
              </a:rPr>
              <a:t>시에 </a:t>
            </a:r>
            <a:r>
              <a:rPr lang="en-US" altLang="ko-KR" sz="1200" dirty="0" smtClean="0">
                <a:latin typeface="+mn-ea"/>
              </a:rPr>
              <a:t>reorder buffer </a:t>
            </a:r>
            <a:r>
              <a:rPr lang="ko-KR" altLang="en-US" sz="1200" dirty="0" smtClean="0">
                <a:latin typeface="+mn-ea"/>
              </a:rPr>
              <a:t>의 제일 오래된 명령어가 </a:t>
            </a:r>
            <a:r>
              <a:rPr lang="en-US" altLang="ko-KR" sz="1200" dirty="0" err="1" smtClean="0">
                <a:latin typeface="+mn-ea"/>
              </a:rPr>
              <a:t>dmb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인지 검사한다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fontAlgn="base"/>
            <a:r>
              <a:rPr lang="en-US" altLang="ko-KR" sz="1200" dirty="0" err="1" smtClean="0">
                <a:latin typeface="+mn-ea"/>
              </a:rPr>
              <a:t>dmb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명령어가 가장 오래된 명령어이면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현재 </a:t>
            </a:r>
            <a:r>
              <a:rPr lang="en-US" altLang="ko-KR" sz="1200" dirty="0" smtClean="0">
                <a:latin typeface="+mn-ea"/>
              </a:rPr>
              <a:t>store buffer </a:t>
            </a:r>
            <a:r>
              <a:rPr lang="ko-KR" altLang="en-US" sz="1200" dirty="0" smtClean="0">
                <a:latin typeface="+mn-ea"/>
              </a:rPr>
              <a:t>에 남아있는 </a:t>
            </a:r>
            <a:r>
              <a:rPr lang="en-US" altLang="ko-KR" sz="1200" dirty="0" smtClean="0">
                <a:latin typeface="+mn-ea"/>
              </a:rPr>
              <a:t>store </a:t>
            </a:r>
            <a:r>
              <a:rPr lang="ko-KR" altLang="en-US" sz="1200" dirty="0" smtClean="0">
                <a:latin typeface="+mn-ea"/>
              </a:rPr>
              <a:t>를 모두 </a:t>
            </a:r>
            <a:r>
              <a:rPr lang="en-US" altLang="ko-KR" sz="1200" dirty="0" smtClean="0">
                <a:latin typeface="+mn-ea"/>
              </a:rPr>
              <a:t>flush </a:t>
            </a:r>
            <a:r>
              <a:rPr lang="ko-KR" altLang="en-US" sz="1200" dirty="0" smtClean="0">
                <a:latin typeface="+mn-ea"/>
              </a:rPr>
              <a:t>시킨다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이 때 만약 </a:t>
            </a:r>
            <a:r>
              <a:rPr lang="en-US" altLang="ko-KR" sz="1200" dirty="0" smtClean="0">
                <a:latin typeface="+mn-ea"/>
              </a:rPr>
              <a:t>store buffer </a:t>
            </a:r>
            <a:r>
              <a:rPr lang="ko-KR" altLang="en-US" sz="1200" dirty="0" smtClean="0">
                <a:latin typeface="+mn-ea"/>
              </a:rPr>
              <a:t>내의 </a:t>
            </a:r>
            <a:r>
              <a:rPr lang="en-US" altLang="ko-KR" sz="1200" dirty="0" smtClean="0">
                <a:latin typeface="+mn-ea"/>
              </a:rPr>
              <a:t>load/store </a:t>
            </a:r>
            <a:r>
              <a:rPr lang="ko-KR" altLang="en-US" sz="1200" dirty="0" smtClean="0">
                <a:latin typeface="+mn-ea"/>
              </a:rPr>
              <a:t>간에 서로 의존성이 있어서 완료가 아직 안되었을 경우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이의 완료까지 기다린 후 </a:t>
            </a:r>
            <a:r>
              <a:rPr lang="en-US" altLang="ko-KR" sz="1200" dirty="0" smtClean="0">
                <a:latin typeface="+mn-ea"/>
              </a:rPr>
              <a:t>flush </a:t>
            </a:r>
            <a:r>
              <a:rPr lang="ko-KR" altLang="en-US" sz="1200" dirty="0" smtClean="0">
                <a:latin typeface="+mn-ea"/>
              </a:rPr>
              <a:t>까지 시킨다</a:t>
            </a:r>
            <a:r>
              <a:rPr lang="en-US" altLang="ko-KR" sz="1200" dirty="0" smtClean="0">
                <a:latin typeface="+mn-ea"/>
              </a:rPr>
              <a:t>. (register </a:t>
            </a:r>
            <a:r>
              <a:rPr lang="ko-KR" altLang="en-US" sz="1200" dirty="0" smtClean="0">
                <a:latin typeface="+mn-ea"/>
              </a:rPr>
              <a:t>로의 </a:t>
            </a:r>
            <a:r>
              <a:rPr lang="en-US" altLang="ko-KR" sz="1200" dirty="0" smtClean="0">
                <a:latin typeface="+mn-ea"/>
              </a:rPr>
              <a:t>load </a:t>
            </a:r>
            <a:r>
              <a:rPr lang="ko-KR" altLang="en-US" sz="1200" dirty="0" smtClean="0">
                <a:latin typeface="+mn-ea"/>
              </a:rPr>
              <a:t>도 모두 완료된다</a:t>
            </a:r>
            <a:r>
              <a:rPr lang="en-US" altLang="ko-KR" sz="1200" dirty="0" smtClean="0">
                <a:latin typeface="+mn-ea"/>
              </a:rPr>
              <a:t>.)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store buffer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flush </a:t>
            </a:r>
            <a:r>
              <a:rPr lang="ko-KR" altLang="en-US" sz="1200" dirty="0" smtClean="0">
                <a:latin typeface="+mn-ea"/>
              </a:rPr>
              <a:t>되는 순서는 물론 순차적</a:t>
            </a:r>
            <a:r>
              <a:rPr lang="en-US" altLang="ko-KR" sz="1200" dirty="0" smtClean="0">
                <a:latin typeface="+mn-ea"/>
              </a:rPr>
              <a:t>(in-order)</a:t>
            </a:r>
            <a:r>
              <a:rPr lang="ko-KR" altLang="en-US" sz="1200" dirty="0" smtClean="0">
                <a:latin typeface="+mn-ea"/>
              </a:rPr>
              <a:t>이 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fontAlgn="base"/>
            <a:r>
              <a:rPr lang="en-US" altLang="ko-KR" sz="1200" dirty="0" smtClean="0">
                <a:latin typeface="+mn-ea"/>
              </a:rPr>
              <a:t>reorder buffer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err="1" smtClean="0">
                <a:latin typeface="+mn-ea"/>
              </a:rPr>
              <a:t>dmb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명령어를 제거한다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fontAlgn="base"/>
            <a:r>
              <a:rPr lang="en-US" altLang="ko-KR" sz="1200" dirty="0" smtClean="0">
                <a:latin typeface="+mn-ea"/>
              </a:rPr>
              <a:t>store buffer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flush </a:t>
            </a:r>
            <a:r>
              <a:rPr lang="ko-KR" altLang="en-US" sz="1200" dirty="0" smtClean="0">
                <a:latin typeface="+mn-ea"/>
              </a:rPr>
              <a:t>하게 되면 </a:t>
            </a:r>
            <a:r>
              <a:rPr lang="en-US" altLang="ko-KR" sz="1200" dirty="0" smtClean="0">
                <a:latin typeface="+mn-ea"/>
              </a:rPr>
              <a:t>Local Cache </a:t>
            </a:r>
            <a:r>
              <a:rPr lang="ko-KR" altLang="en-US" sz="1200" dirty="0" smtClean="0">
                <a:latin typeface="+mn-ea"/>
              </a:rPr>
              <a:t>에 변경사항이 적용된다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fontAlgn="base"/>
            <a:r>
              <a:rPr lang="en-US" altLang="ko-KR" sz="1200" dirty="0" err="1" smtClean="0">
                <a:latin typeface="+mn-ea"/>
              </a:rPr>
              <a:t>dmb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명령은 변경 사항을 </a:t>
            </a:r>
            <a:r>
              <a:rPr lang="en-US" altLang="ko-KR" sz="1200" dirty="0" smtClean="0">
                <a:latin typeface="+mn-ea"/>
              </a:rPr>
              <a:t>Local Cache </a:t>
            </a:r>
            <a:r>
              <a:rPr lang="ko-KR" altLang="en-US" sz="1200" dirty="0" smtClean="0">
                <a:latin typeface="+mn-ea"/>
              </a:rPr>
              <a:t>밖까지 밀어내는 것</a:t>
            </a:r>
            <a:r>
              <a:rPr lang="en-US" altLang="ko-KR" sz="1200" dirty="0" smtClean="0">
                <a:latin typeface="+mn-ea"/>
              </a:rPr>
              <a:t>(flush)</a:t>
            </a:r>
            <a:r>
              <a:rPr lang="ko-KR" altLang="en-US" sz="1200" dirty="0" smtClean="0">
                <a:latin typeface="+mn-ea"/>
              </a:rPr>
              <a:t>을 보장한다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err="1" smtClean="0">
                <a:latin typeface="+mn-ea"/>
              </a:rPr>
              <a:t>이후과정은</a:t>
            </a:r>
            <a:r>
              <a:rPr lang="ko-KR" altLang="en-US" sz="1200" dirty="0" smtClean="0">
                <a:latin typeface="+mn-ea"/>
              </a:rPr>
              <a:t> 공유 </a:t>
            </a:r>
            <a:r>
              <a:rPr lang="en-US" altLang="ko-KR" sz="1200" dirty="0" smtClean="0">
                <a:latin typeface="+mn-ea"/>
              </a:rPr>
              <a:t>cache </a:t>
            </a:r>
            <a:r>
              <a:rPr lang="ko-KR" altLang="en-US" sz="1200" dirty="0" smtClean="0">
                <a:latin typeface="+mn-ea"/>
              </a:rPr>
              <a:t>및 </a:t>
            </a:r>
            <a:r>
              <a:rPr lang="en-US" altLang="ko-KR" sz="1200" dirty="0" smtClean="0">
                <a:latin typeface="+mn-ea"/>
              </a:rPr>
              <a:t>cache coherence </a:t>
            </a:r>
            <a:r>
              <a:rPr lang="ko-KR" altLang="en-US" sz="1200" dirty="0" smtClean="0">
                <a:latin typeface="+mn-ea"/>
              </a:rPr>
              <a:t>에 맡겨진다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fontAlgn="base"/>
            <a:endParaRPr lang="en-US" altLang="ko-KR" sz="1200" dirty="0" smtClean="0">
              <a:latin typeface="+mn-ea"/>
            </a:endParaRPr>
          </a:p>
          <a:p>
            <a:pPr fontAlgn="base"/>
            <a:endParaRPr lang="en-US" altLang="ko-KR" sz="1200" dirty="0" smtClean="0">
              <a:latin typeface="+mn-ea"/>
            </a:endParaRPr>
          </a:p>
          <a:p>
            <a:pPr fontAlgn="base">
              <a:buNone/>
            </a:pPr>
            <a:r>
              <a:rPr lang="ko-KR" altLang="en-US" sz="1200" dirty="0" smtClean="0">
                <a:latin typeface="+mn-ea"/>
              </a:rPr>
              <a:t>즉 </a:t>
            </a:r>
            <a:r>
              <a:rPr lang="en-US" altLang="ko-KR" sz="1200" dirty="0" smtClean="0">
                <a:latin typeface="+mn-ea"/>
              </a:rPr>
              <a:t>DMB </a:t>
            </a:r>
            <a:r>
              <a:rPr lang="ko-KR" altLang="en-US" sz="1200" dirty="0" smtClean="0">
                <a:latin typeface="+mn-ea"/>
              </a:rPr>
              <a:t>명령어가 </a:t>
            </a:r>
            <a:r>
              <a:rPr lang="en-US" altLang="ko-KR" sz="1200" dirty="0" smtClean="0">
                <a:latin typeface="+mn-ea"/>
              </a:rPr>
              <a:t>Reorder Buffer</a:t>
            </a:r>
            <a:r>
              <a:rPr lang="ko-KR" altLang="en-US" sz="1200" dirty="0" smtClean="0">
                <a:latin typeface="+mn-ea"/>
              </a:rPr>
              <a:t>에서 빠져 나오려고 하면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이는 이전에 있는 </a:t>
            </a:r>
            <a:r>
              <a:rPr lang="en-US" altLang="ko-KR" sz="1200" dirty="0" smtClean="0">
                <a:latin typeface="+mn-ea"/>
              </a:rPr>
              <a:t>Store buffer</a:t>
            </a:r>
            <a:r>
              <a:rPr lang="ko-KR" altLang="en-US" sz="1200" dirty="0" smtClean="0">
                <a:latin typeface="+mn-ea"/>
              </a:rPr>
              <a:t>에 있는 값을 다 처리 하라는 표시이다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en-US" altLang="ko-KR" sz="1200" dirty="0" err="1" smtClean="0">
                <a:latin typeface="+mn-ea"/>
              </a:rPr>
              <a:t>Dmb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 시행되기 이전의 메모리값은 다 처리가 되고 이 값들은 </a:t>
            </a:r>
            <a:r>
              <a:rPr lang="en-US" altLang="ko-KR" sz="1200" dirty="0" smtClean="0">
                <a:latin typeface="+mn-ea"/>
              </a:rPr>
              <a:t>register </a:t>
            </a:r>
            <a:r>
              <a:rPr lang="ko-KR" altLang="en-US" sz="1200" dirty="0" smtClean="0">
                <a:latin typeface="+mn-ea"/>
              </a:rPr>
              <a:t>파일들에 </a:t>
            </a:r>
            <a:r>
              <a:rPr lang="en-US" altLang="ko-KR" sz="1200" dirty="0" smtClean="0">
                <a:latin typeface="+mn-ea"/>
              </a:rPr>
              <a:t>commit</a:t>
            </a:r>
            <a:r>
              <a:rPr lang="ko-KR" altLang="en-US" sz="1200" smtClean="0">
                <a:latin typeface="+mn-ea"/>
              </a:rPr>
              <a:t>된 상태임</a:t>
            </a:r>
            <a:endParaRPr lang="en-US" altLang="ko-KR" sz="1200" dirty="0" smtClean="0">
              <a:latin typeface="+mn-ea"/>
            </a:endParaRPr>
          </a:p>
          <a:p>
            <a:pPr>
              <a:buNone/>
            </a:pPr>
            <a:endParaRPr lang="ko-KR" altLang="en-US" sz="12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12824</TotalTime>
  <Words>345</Words>
  <Application>Microsoft Office PowerPoint</Application>
  <PresentationFormat>화면 슬라이드 쇼(4:3)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파이프 라인 별로 하는 일</vt:lpstr>
      <vt:lpstr>슬라이드 6</vt:lpstr>
      <vt:lpstr>슬라이드 7</vt:lpstr>
      <vt:lpstr>MB(memory barrier)</vt:lpstr>
      <vt:lpstr>MB(memory barrier)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heuser</cp:lastModifiedBy>
  <cp:revision>199</cp:revision>
  <dcterms:created xsi:type="dcterms:W3CDTF">2006-10-05T04:04:58Z</dcterms:created>
  <dcterms:modified xsi:type="dcterms:W3CDTF">2015-05-07T03:19:52Z</dcterms:modified>
</cp:coreProperties>
</file>