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63" r:id="rId5"/>
    <p:sldId id="264" r:id="rId6"/>
    <p:sldId id="262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8639" autoAdjust="0"/>
  </p:normalViewPr>
  <p:slideViewPr>
    <p:cSldViewPr>
      <p:cViewPr varScale="1">
        <p:scale>
          <a:sx n="95" d="100"/>
          <a:sy n="95" d="100"/>
        </p:scale>
        <p:origin x="-96" y="-3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ACB37-6532-4DB8-8285-15417A6CE453}" type="datetimeFigureOut">
              <a:rPr lang="ko-KR" altLang="en-US" smtClean="0"/>
              <a:pPr/>
              <a:t>2015-10-01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E9C9-A96E-45BD-8B03-6B0E584FB1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745481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ACB37-6532-4DB8-8285-15417A6CE453}" type="datetimeFigureOut">
              <a:rPr lang="ko-KR" altLang="en-US" smtClean="0"/>
              <a:pPr/>
              <a:t>2015-10-01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E9C9-A96E-45BD-8B03-6B0E584FB1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5103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ACB37-6532-4DB8-8285-15417A6CE453}" type="datetimeFigureOut">
              <a:rPr lang="ko-KR" altLang="en-US" smtClean="0"/>
              <a:pPr/>
              <a:t>2015-10-01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E9C9-A96E-45BD-8B03-6B0E584FB1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28184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ACB37-6532-4DB8-8285-15417A6CE453}" type="datetimeFigureOut">
              <a:rPr lang="ko-KR" altLang="en-US" smtClean="0"/>
              <a:pPr/>
              <a:t>2015-10-01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E9C9-A96E-45BD-8B03-6B0E584FB1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814714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ACB37-6532-4DB8-8285-15417A6CE453}" type="datetimeFigureOut">
              <a:rPr lang="ko-KR" altLang="en-US" smtClean="0"/>
              <a:pPr/>
              <a:t>2015-10-01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E9C9-A96E-45BD-8B03-6B0E584FB1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740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ACB37-6532-4DB8-8285-15417A6CE453}" type="datetimeFigureOut">
              <a:rPr lang="ko-KR" altLang="en-US" smtClean="0"/>
              <a:pPr/>
              <a:t>2015-10-01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E9C9-A96E-45BD-8B03-6B0E584FB1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027598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ACB37-6532-4DB8-8285-15417A6CE453}" type="datetimeFigureOut">
              <a:rPr lang="ko-KR" altLang="en-US" smtClean="0"/>
              <a:pPr/>
              <a:t>2015-10-01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E9C9-A96E-45BD-8B03-6B0E584FB1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288137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ACB37-6532-4DB8-8285-15417A6CE453}" type="datetimeFigureOut">
              <a:rPr lang="ko-KR" altLang="en-US" smtClean="0"/>
              <a:pPr/>
              <a:t>2015-10-01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E9C9-A96E-45BD-8B03-6B0E584FB1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81525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ACB37-6532-4DB8-8285-15417A6CE453}" type="datetimeFigureOut">
              <a:rPr lang="ko-KR" altLang="en-US" smtClean="0"/>
              <a:pPr/>
              <a:t>2015-10-01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E9C9-A96E-45BD-8B03-6B0E584FB1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579888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ACB37-6532-4DB8-8285-15417A6CE453}" type="datetimeFigureOut">
              <a:rPr lang="ko-KR" altLang="en-US" smtClean="0"/>
              <a:pPr/>
              <a:t>2015-10-01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E9C9-A96E-45BD-8B03-6B0E584FB1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531129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ACB37-6532-4DB8-8285-15417A6CE453}" type="datetimeFigureOut">
              <a:rPr lang="ko-KR" altLang="en-US" smtClean="0"/>
              <a:pPr/>
              <a:t>2015-10-01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E9C9-A96E-45BD-8B03-6B0E584FB1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01993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ACB37-6532-4DB8-8285-15417A6CE453}" type="datetimeFigureOut">
              <a:rPr lang="ko-KR" altLang="en-US" smtClean="0"/>
              <a:pPr/>
              <a:t>2015-10-01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0E9C9-A96E-45BD-8B03-6B0E584FB1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857049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oinc.co.kr/modules/moniwiki/wiki.php/Site/Embedded/Documents/LinuxKernelStudyForSystemenginer/arm.mmu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venkateshabbarapu.blogspot.kr/2012/09/interrupt-handling-in-arm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36512" y="-27384"/>
            <a:ext cx="2669417" cy="576064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400" b="1" dirty="0" smtClean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2013.10.19</a:t>
            </a:r>
            <a:endParaRPr lang="ko-KR" altLang="en-US" sz="2400" b="1" dirty="0"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70854" y="215352"/>
            <a:ext cx="2592288" cy="645400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b="1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70854" y="3237086"/>
            <a:ext cx="2592288" cy="89340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파란색 상자가 </a:t>
            </a:r>
            <a:r>
              <a:rPr lang="en-US" altLang="ko-KR" sz="14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4096</a:t>
            </a:r>
            <a:r>
              <a:rPr lang="ko-KR" altLang="en-US" sz="14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개 존재</a:t>
            </a:r>
            <a:endParaRPr lang="en-US" altLang="ko-KR" sz="1400" b="1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page table</a:t>
            </a:r>
            <a:r>
              <a:rPr lang="ko-KR" altLang="en-US" sz="14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을 위한 영역</a:t>
            </a:r>
            <a:endParaRPr lang="ko-KR" altLang="en-US" sz="14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3237606" y="4130496"/>
            <a:ext cx="720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1433" y="387846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TTBR</a:t>
            </a:r>
            <a:endParaRPr lang="ko-KR" alt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05213" y="3034207"/>
            <a:ext cx="1588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0xC000 8000</a:t>
            </a:r>
            <a:endParaRPr lang="ko-KR" alt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970854" y="3805609"/>
            <a:ext cx="2592288" cy="252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altLang="ko-KR" sz="1100" b="1" baseline="30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</a:t>
            </a:r>
            <a:r>
              <a:rPr lang="en-US" altLang="ko-KR" sz="11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level page table entry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3237606" y="3208626"/>
            <a:ext cx="720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왼쪽 중괄호 21"/>
          <p:cNvSpPr/>
          <p:nvPr/>
        </p:nvSpPr>
        <p:spPr>
          <a:xfrm>
            <a:off x="3237606" y="3237086"/>
            <a:ext cx="720000" cy="89341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426751" y="3360624"/>
            <a:ext cx="18261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altLang="ko-KR" sz="1200" b="1" baseline="30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st</a:t>
            </a:r>
            <a:r>
              <a:rPr lang="en-US" altLang="ko-K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level page table</a:t>
            </a:r>
          </a:p>
          <a:p>
            <a:pPr algn="r"/>
            <a:r>
              <a:rPr lang="en-US" altLang="ko-K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16kb </a:t>
            </a:r>
          </a:p>
          <a:p>
            <a:pPr algn="r"/>
            <a:r>
              <a:rPr lang="en-US" altLang="ko-KR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= 4bytes * 4096</a:t>
            </a:r>
            <a:endParaRPr lang="ko-KR" altLang="en-US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3237606" y="4706560"/>
            <a:ext cx="720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649568" y="4454532"/>
            <a:ext cx="1603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0xC000 0000</a:t>
            </a:r>
            <a:endParaRPr lang="ko-KR" alt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3237606" y="215352"/>
            <a:ext cx="720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675216" y="35332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0xFFFF FFFF</a:t>
            </a:r>
            <a:endParaRPr lang="ko-KR" alt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4" name="왼쪽 중괄호 33"/>
          <p:cNvSpPr/>
          <p:nvPr/>
        </p:nvSpPr>
        <p:spPr>
          <a:xfrm flipH="1">
            <a:off x="6563139" y="1412776"/>
            <a:ext cx="778837" cy="329378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683232" y="122811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0xEF80 0000</a:t>
            </a:r>
            <a:endParaRPr lang="ko-KR" alt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7" name="직선 화살표 연결선 36"/>
          <p:cNvCxnSpPr/>
          <p:nvPr/>
        </p:nvCxnSpPr>
        <p:spPr>
          <a:xfrm flipV="1">
            <a:off x="3237606" y="1407654"/>
            <a:ext cx="720000" cy="51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3970854" y="2420889"/>
            <a:ext cx="2592288" cy="8009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Kernel 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Code </a:t>
            </a:r>
            <a:r>
              <a:rPr lang="ko-KR" alt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영역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488625" y="2871087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Low </a:t>
            </a:r>
            <a:r>
              <a:rPr lang="en-US" altLang="ko-KR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mem</a:t>
            </a:r>
            <a:r>
              <a:rPr lang="en-US" altLang="ko-KR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영역</a:t>
            </a:r>
            <a:endParaRPr lang="en-US" altLang="ko-KR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970854" y="4705109"/>
            <a:ext cx="2592288" cy="5493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Module </a:t>
            </a:r>
            <a:r>
              <a:rPr lang="ko-KR" altLang="en-US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영역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3" name="직선 화살표 연결선 42"/>
          <p:cNvCxnSpPr/>
          <p:nvPr/>
        </p:nvCxnSpPr>
        <p:spPr>
          <a:xfrm>
            <a:off x="3237606" y="5255912"/>
            <a:ext cx="720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660789" y="5003884"/>
            <a:ext cx="1592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0xBF00 0000</a:t>
            </a:r>
            <a:endParaRPr lang="ko-KR" alt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5" name="왼쪽 중괄호 44"/>
          <p:cNvSpPr/>
          <p:nvPr/>
        </p:nvSpPr>
        <p:spPr>
          <a:xfrm>
            <a:off x="3237606" y="4717924"/>
            <a:ext cx="720000" cy="53798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561677" y="473074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16MB</a:t>
            </a:r>
            <a:endParaRPr lang="ko-KR" alt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970854" y="5255912"/>
            <a:ext cx="2592288" cy="141344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 </a:t>
            </a:r>
            <a:r>
              <a:rPr lang="ko-KR" altLang="en-US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영역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8" name="직선 화살표 연결선 47"/>
          <p:cNvCxnSpPr/>
          <p:nvPr/>
        </p:nvCxnSpPr>
        <p:spPr>
          <a:xfrm>
            <a:off x="3237606" y="6669360"/>
            <a:ext cx="720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663995" y="6417332"/>
            <a:ext cx="1588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altLang="ko-KR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0000 0000</a:t>
            </a:r>
            <a:endParaRPr lang="ko-KR" alt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675216" y="996488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0xF000 0000</a:t>
            </a:r>
            <a:endParaRPr lang="ko-KR" alt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970854" y="1217864"/>
            <a:ext cx="2592288" cy="18466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Buffer 8MB</a:t>
            </a:r>
            <a:endParaRPr lang="ko-KR" altLang="en-US" sz="14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970854" y="500412"/>
            <a:ext cx="2592288" cy="7183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VMA</a:t>
            </a:r>
            <a:r>
              <a:rPr lang="ko-KR" altLang="en-US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영역 </a:t>
            </a:r>
            <a:r>
              <a:rPr lang="en-US" altLang="ko-KR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240MB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675216" y="332656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0xFF00 0000</a:t>
            </a:r>
            <a:endParaRPr lang="ko-KR" alt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8" name="직선 화살표 연결선 57"/>
          <p:cNvCxnSpPr/>
          <p:nvPr/>
        </p:nvCxnSpPr>
        <p:spPr>
          <a:xfrm flipV="1">
            <a:off x="3237606" y="1185873"/>
            <a:ext cx="720000" cy="51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 flipV="1">
            <a:off x="3237606" y="546937"/>
            <a:ext cx="720000" cy="51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663995" y="3878468"/>
            <a:ext cx="1588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0xC000 4000</a:t>
            </a:r>
            <a:endParaRPr lang="ko-KR" alt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591766" y="231212"/>
            <a:ext cx="2506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Virtual Memory Map</a:t>
            </a:r>
            <a:endParaRPr lang="en-US" altLang="ko-KR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980232" y="215352"/>
            <a:ext cx="2592288" cy="28164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16MB</a:t>
            </a:r>
            <a:endParaRPr lang="ko-KR" altLang="en-US" sz="14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5910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41406" y="5517232"/>
            <a:ext cx="22574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TTBR 0xC000 4000</a:t>
            </a:r>
            <a:endParaRPr lang="en-US" altLang="ko-KR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r"/>
            <a:r>
              <a:rPr lang="en-US" altLang="ko-KR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init_mm.pgd</a:t>
            </a:r>
            <a:endParaRPr lang="en-US" altLang="ko-KR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r"/>
            <a:r>
              <a:rPr lang="en-US" altLang="ko-KR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ko-KR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swapper_pg_dir</a:t>
            </a:r>
            <a:endParaRPr lang="en-US" altLang="ko-KR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36512" y="-27384"/>
            <a:ext cx="9180512" cy="360040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altLang="ko-KR" sz="2400" b="1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2013.10.19 "arch/arm/mm/</a:t>
            </a:r>
            <a:r>
              <a:rPr lang="en-US" altLang="ko-KR" sz="2400" b="1" dirty="0" err="1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mmu.c</a:t>
            </a:r>
            <a:r>
              <a:rPr lang="en-US" altLang="ko-KR" sz="2400" b="1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"</a:t>
            </a:r>
            <a:r>
              <a:rPr lang="en-US" altLang="ko-KR" sz="2400" b="1" dirty="0" smtClean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/>
            </a:r>
            <a:br>
              <a:rPr lang="en-US" altLang="ko-KR" sz="2400" b="1" dirty="0" smtClean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</a:br>
            <a:endParaRPr lang="ko-KR" altLang="en-US" sz="2400" b="1" dirty="0"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162933" y="980728"/>
            <a:ext cx="2880000" cy="56166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b="1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162933" y="2327372"/>
            <a:ext cx="2880000" cy="36486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파란색 상자가 </a:t>
            </a:r>
            <a:r>
              <a:rPr lang="en-US" altLang="ko-KR" sz="12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4096</a:t>
            </a:r>
            <a:r>
              <a:rPr lang="ko-KR" altLang="en-US" sz="12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개 존재</a:t>
            </a:r>
            <a:endParaRPr lang="en-US" altLang="ko-KR" sz="1200" b="1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page table</a:t>
            </a:r>
            <a:r>
              <a:rPr lang="ko-KR" altLang="en-US" sz="12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을 위한 영역</a:t>
            </a:r>
            <a:endParaRPr lang="en-US" altLang="ko-KR" sz="1200" b="1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ko-KR" sz="12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pgd</a:t>
            </a:r>
            <a:r>
              <a:rPr lang="en-US" altLang="ko-KR" sz="12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2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영역</a:t>
            </a:r>
            <a:endParaRPr lang="en-US" altLang="ko-KR" sz="1200" b="1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2363780" y="5975992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62545" y="2132856"/>
            <a:ext cx="1588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0xC000 8000</a:t>
            </a:r>
            <a:endParaRPr lang="ko-KR" alt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162933" y="4534436"/>
            <a:ext cx="2880000" cy="252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Page table address(22bit) | options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2363780" y="2327372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왼쪽 중괄호 21"/>
          <p:cNvSpPr/>
          <p:nvPr/>
        </p:nvSpPr>
        <p:spPr>
          <a:xfrm>
            <a:off x="1482625" y="2780928"/>
            <a:ext cx="434615" cy="233761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7504" y="3640907"/>
            <a:ext cx="18261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altLang="ko-KR" sz="1200" b="1" baseline="30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st</a:t>
            </a:r>
            <a:r>
              <a:rPr lang="en-US" altLang="ko-K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level page table</a:t>
            </a:r>
          </a:p>
          <a:p>
            <a:r>
              <a:rPr lang="en-US" altLang="ko-KR" sz="1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pgd</a:t>
            </a:r>
            <a:r>
              <a:rPr lang="en-US" altLang="ko-K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16kb </a:t>
            </a:r>
          </a:p>
          <a:p>
            <a:r>
              <a:rPr lang="en-US" altLang="ko-KR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= 4bytes * 4096</a:t>
            </a:r>
            <a:endParaRPr lang="ko-KR" altLang="en-US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3" name="직선 화살표 연결선 52"/>
          <p:cNvCxnSpPr>
            <a:stCxn id="12" idx="3"/>
          </p:cNvCxnSpPr>
          <p:nvPr/>
        </p:nvCxnSpPr>
        <p:spPr>
          <a:xfrm flipV="1">
            <a:off x="6042933" y="4650540"/>
            <a:ext cx="381070" cy="99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3162933" y="4282408"/>
            <a:ext cx="2880000" cy="252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Page table address(22bit) | options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" name="꺾인 연결선 3"/>
          <p:cNvCxnSpPr>
            <a:stCxn id="57" idx="3"/>
          </p:cNvCxnSpPr>
          <p:nvPr/>
        </p:nvCxnSpPr>
        <p:spPr>
          <a:xfrm flipV="1">
            <a:off x="6042933" y="4200490"/>
            <a:ext cx="374830" cy="20793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/>
          <p:cNvGrpSpPr/>
          <p:nvPr/>
        </p:nvGrpSpPr>
        <p:grpSpPr>
          <a:xfrm>
            <a:off x="3162933" y="1124744"/>
            <a:ext cx="2880000" cy="491356"/>
            <a:chOff x="3162933" y="1124744"/>
            <a:chExt cx="2592288" cy="491356"/>
          </a:xfrm>
        </p:grpSpPr>
        <p:sp>
          <p:nvSpPr>
            <p:cNvPr id="61" name="직사각형 60"/>
            <p:cNvSpPr/>
            <p:nvPr/>
          </p:nvSpPr>
          <p:spPr>
            <a:xfrm>
              <a:off x="3162933" y="1364072"/>
              <a:ext cx="2592288" cy="25202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H/W page table </a:t>
              </a:r>
              <a:r>
                <a:rPr lang="en-US" altLang="ko-KR" sz="1100" b="1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altLang="ko-KR" sz="11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3162933" y="1124744"/>
              <a:ext cx="2592288" cy="25202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H/W page table 1</a:t>
              </a:r>
            </a:p>
          </p:txBody>
        </p:sp>
      </p:grpSp>
      <p:sp>
        <p:nvSpPr>
          <p:cNvPr id="63" name="제목 1"/>
          <p:cNvSpPr txBox="1">
            <a:spLocks/>
          </p:cNvSpPr>
          <p:nvPr/>
        </p:nvSpPr>
        <p:spPr>
          <a:xfrm>
            <a:off x="0" y="404664"/>
            <a:ext cx="9144000" cy="36004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0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 smtClean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static </a:t>
            </a:r>
            <a:r>
              <a:rPr lang="en-US" altLang="ko-KR" sz="2400" b="1" dirty="0" err="1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pte_t</a:t>
            </a:r>
            <a:r>
              <a:rPr lang="en-US" altLang="ko-KR" sz="2400" b="1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* __</a:t>
            </a:r>
            <a:r>
              <a:rPr lang="en-US" altLang="ko-KR" sz="2400" b="1" dirty="0" err="1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init</a:t>
            </a:r>
            <a:r>
              <a:rPr lang="en-US" altLang="ko-KR" sz="2400" b="1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en-US" altLang="ko-KR" sz="2400" b="1" dirty="0" err="1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early_pte_alloc</a:t>
            </a:r>
            <a:r>
              <a:rPr lang="en-US" altLang="ko-KR" sz="2400" b="1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</a:t>
            </a:r>
            <a:r>
              <a:rPr lang="en-US" altLang="ko-KR" sz="2400" b="1" dirty="0" err="1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pmd_t</a:t>
            </a:r>
            <a:r>
              <a:rPr lang="en-US" altLang="ko-KR" sz="2400" b="1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*</a:t>
            </a:r>
            <a:r>
              <a:rPr lang="en-US" altLang="ko-KR" sz="2400" b="1" dirty="0" err="1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pmd</a:t>
            </a:r>
            <a:r>
              <a:rPr lang="en-US" altLang="ko-KR" sz="2400" b="1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, unsigned long </a:t>
            </a:r>
            <a:r>
              <a:rPr lang="en-US" altLang="ko-KR" sz="2400" b="1" dirty="0" err="1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addr</a:t>
            </a:r>
            <a:r>
              <a:rPr lang="en-US" altLang="ko-KR" sz="2400" b="1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, unsigned long </a:t>
            </a:r>
            <a:r>
              <a:rPr lang="en-US" altLang="ko-KR" sz="2400" b="1" dirty="0" err="1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prot</a:t>
            </a:r>
            <a:r>
              <a:rPr lang="en-US" altLang="ko-KR" sz="2400" b="1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)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511290" y="599174"/>
            <a:ext cx="7400925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그룹 15"/>
          <p:cNvGrpSpPr/>
          <p:nvPr/>
        </p:nvGrpSpPr>
        <p:grpSpPr>
          <a:xfrm>
            <a:off x="6101613" y="3325380"/>
            <a:ext cx="3028393" cy="2225259"/>
            <a:chOff x="6101613" y="3325380"/>
            <a:chExt cx="3028393" cy="2225259"/>
          </a:xfrm>
        </p:grpSpPr>
        <p:sp>
          <p:nvSpPr>
            <p:cNvPr id="39" name="직사각형 38"/>
            <p:cNvSpPr/>
            <p:nvPr/>
          </p:nvSpPr>
          <p:spPr>
            <a:xfrm>
              <a:off x="6417763" y="3750439"/>
              <a:ext cx="2592288" cy="1800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6417763" y="5100589"/>
              <a:ext cx="2592288" cy="4500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Linux page table 0</a:t>
              </a:r>
            </a:p>
            <a:p>
              <a:pPr algn="ctr"/>
              <a:r>
                <a:rPr lang="en-US" altLang="ko-KR" sz="14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1024 </a:t>
              </a:r>
              <a:r>
                <a:rPr lang="en-US" altLang="ko-KR" sz="1400" b="1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bytes</a:t>
              </a:r>
              <a:endParaRPr lang="ko-KR" altLang="en-US" sz="1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6424003" y="4650539"/>
              <a:ext cx="2582193" cy="4500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Linux page table 1</a:t>
              </a:r>
            </a:p>
            <a:p>
              <a:pPr algn="ctr"/>
              <a:r>
                <a:rPr lang="en-US" altLang="ko-KR" sz="14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1024 </a:t>
              </a:r>
              <a:r>
                <a:rPr lang="en-US" altLang="ko-KR" sz="1400" b="1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bytes</a:t>
              </a:r>
              <a:endParaRPr lang="ko-KR" altLang="en-US" sz="1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6417763" y="4200489"/>
              <a:ext cx="2592288" cy="45005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H/W page table 0</a:t>
              </a:r>
            </a:p>
            <a:p>
              <a:pPr algn="ctr"/>
              <a:r>
                <a:rPr lang="en-US" altLang="ko-KR" sz="14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1024 </a:t>
              </a:r>
              <a:r>
                <a:rPr lang="en-US" altLang="ko-KR" sz="1400" b="1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bytes</a:t>
              </a:r>
              <a:endParaRPr lang="ko-KR" altLang="en-US" sz="1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6421617" y="3750439"/>
              <a:ext cx="2582078" cy="45005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H/W page table 1</a:t>
              </a:r>
            </a:p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1024 bytes</a:t>
              </a:r>
              <a:endParaRPr lang="ko-KR" altLang="en-US" sz="1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101613" y="3325380"/>
              <a:ext cx="30283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6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US" altLang="ko-KR" sz="1600" b="1" baseline="30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nd</a:t>
              </a:r>
              <a:r>
                <a:rPr lang="en-US" altLang="ko-KR" sz="16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level page table = 4kb</a:t>
              </a:r>
              <a:endParaRPr lang="ko-KR" altLang="en-US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65" name="왼쪽 중괄호 64"/>
          <p:cNvSpPr/>
          <p:nvPr/>
        </p:nvSpPr>
        <p:spPr>
          <a:xfrm>
            <a:off x="2706761" y="2337620"/>
            <a:ext cx="468000" cy="87535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950056" y="2564904"/>
            <a:ext cx="7793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1024</a:t>
            </a:r>
            <a:r>
              <a:rPr lang="ko-KR" altLang="en-US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개</a:t>
            </a:r>
            <a:endParaRPr lang="en-US" altLang="ko-KR" sz="12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altLang="ko-K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Section</a:t>
            </a:r>
            <a:endParaRPr lang="ko-KR" altLang="en-US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838981" y="4839543"/>
            <a:ext cx="10342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3072</a:t>
            </a:r>
            <a:r>
              <a:rPr lang="ko-KR" altLang="en-US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개</a:t>
            </a:r>
            <a:endParaRPr lang="en-US" altLang="ko-KR" sz="12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altLang="ko-K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Page Table</a:t>
            </a:r>
            <a:endParaRPr lang="ko-KR" altLang="en-US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8" name="왼쪽 중괄호 67"/>
          <p:cNvSpPr/>
          <p:nvPr/>
        </p:nvSpPr>
        <p:spPr>
          <a:xfrm>
            <a:off x="2707242" y="3235218"/>
            <a:ext cx="468000" cy="2718915"/>
          </a:xfrm>
          <a:prstGeom prst="leftBrace">
            <a:avLst>
              <a:gd name="adj1" fmla="val 8333"/>
              <a:gd name="adj2" fmla="val 6728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3162933" y="2952238"/>
            <a:ext cx="2880000" cy="252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Section base </a:t>
            </a:r>
            <a:r>
              <a:rPr lang="en-US" altLang="ko-KR" sz="11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</a:t>
            </a:r>
            <a:r>
              <a:rPr lang="en-US" altLang="ko-KR" sz="11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…options…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3162933" y="1616100"/>
            <a:ext cx="2880000" cy="504056"/>
            <a:chOff x="3162933" y="1616100"/>
            <a:chExt cx="2592288" cy="504056"/>
          </a:xfrm>
        </p:grpSpPr>
        <p:sp>
          <p:nvSpPr>
            <p:cNvPr id="71" name="직사각형 70"/>
            <p:cNvSpPr/>
            <p:nvPr/>
          </p:nvSpPr>
          <p:spPr>
            <a:xfrm>
              <a:off x="3162933" y="1616100"/>
              <a:ext cx="2592288" cy="2520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Linux page table 1</a:t>
              </a: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3162933" y="1868128"/>
              <a:ext cx="2592288" cy="2520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Linux page table </a:t>
              </a:r>
              <a:r>
                <a:rPr lang="en-US" altLang="ko-KR" sz="1100" b="1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altLang="ko-KR" sz="11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73" name="왼쪽 중괄호 72"/>
          <p:cNvSpPr/>
          <p:nvPr/>
        </p:nvSpPr>
        <p:spPr>
          <a:xfrm flipH="1">
            <a:off x="6084168" y="1131188"/>
            <a:ext cx="432048" cy="98896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8" name="꺾인 연결선 17"/>
          <p:cNvCxnSpPr>
            <a:stCxn id="73" idx="1"/>
            <a:endCxn id="64" idx="0"/>
          </p:cNvCxnSpPr>
          <p:nvPr/>
        </p:nvCxnSpPr>
        <p:spPr>
          <a:xfrm>
            <a:off x="6516216" y="1625672"/>
            <a:ext cx="1099594" cy="1699708"/>
          </a:xfrm>
          <a:prstGeom prst="bentConnector2">
            <a:avLst/>
          </a:prstGeom>
          <a:ln w="76200" cmpd="dbl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48072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36512" y="-27384"/>
            <a:ext cx="9180512" cy="360040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altLang="ko-KR" sz="2400" b="1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2013.10.19 </a:t>
            </a:r>
            <a:r>
              <a:rPr lang="en-US" altLang="ko-KR" sz="2400" b="1" dirty="0" smtClean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"arch/arm/mm/</a:t>
            </a:r>
            <a:r>
              <a:rPr lang="en-US" altLang="ko-KR" sz="2400" b="1" dirty="0" err="1" smtClean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mmu.c</a:t>
            </a:r>
            <a:r>
              <a:rPr lang="en-US" altLang="ko-KR" sz="2400" b="1" dirty="0" smtClean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"</a:t>
            </a:r>
            <a:br>
              <a:rPr lang="en-US" altLang="ko-KR" sz="2400" b="1" dirty="0" smtClean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</a:br>
            <a:endParaRPr lang="ko-KR" altLang="en-US" sz="2400" b="1" dirty="0"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cxnSp>
        <p:nvCxnSpPr>
          <p:cNvPr id="53" name="직선 화살표 연결선 52"/>
          <p:cNvCxnSpPr>
            <a:stCxn id="75" idx="3"/>
            <a:endCxn id="39" idx="1"/>
          </p:cNvCxnSpPr>
          <p:nvPr/>
        </p:nvCxnSpPr>
        <p:spPr>
          <a:xfrm>
            <a:off x="3138340" y="2988917"/>
            <a:ext cx="504056" cy="8082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제목 1"/>
          <p:cNvSpPr txBox="1">
            <a:spLocks/>
          </p:cNvSpPr>
          <p:nvPr/>
        </p:nvSpPr>
        <p:spPr>
          <a:xfrm>
            <a:off x="0" y="404664"/>
            <a:ext cx="9144000" cy="36004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2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 err="1" smtClean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set_pte_ext</a:t>
            </a:r>
            <a:r>
              <a:rPr lang="en-US" altLang="ko-KR" sz="2400" b="1" dirty="0" smtClean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</a:t>
            </a:r>
            <a:r>
              <a:rPr lang="en-US" altLang="ko-KR" sz="2400" b="1" dirty="0" err="1" smtClean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pte</a:t>
            </a:r>
            <a:r>
              <a:rPr lang="en-US" altLang="ko-KR" sz="2400" b="1" dirty="0" smtClean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, </a:t>
            </a:r>
            <a:r>
              <a:rPr lang="en-US" altLang="ko-KR" sz="2400" b="1" dirty="0" err="1" smtClean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pfn_pte</a:t>
            </a:r>
            <a:r>
              <a:rPr lang="en-US" altLang="ko-KR" sz="2400" b="1" dirty="0" smtClean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</a:t>
            </a:r>
            <a:r>
              <a:rPr lang="en-US" altLang="ko-KR" sz="2400" b="1" dirty="0" err="1" smtClean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pfn</a:t>
            </a:r>
            <a:r>
              <a:rPr lang="en-US" altLang="ko-KR" sz="2400" b="1" dirty="0" smtClean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, __</a:t>
            </a:r>
            <a:r>
              <a:rPr lang="en-US" altLang="ko-KR" sz="2400" b="1" dirty="0" err="1" smtClean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pgprot</a:t>
            </a:r>
            <a:r>
              <a:rPr lang="en-US" altLang="ko-KR" sz="2400" b="1" dirty="0" smtClean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(type-&gt;</a:t>
            </a:r>
            <a:r>
              <a:rPr lang="en-US" altLang="ko-KR" sz="2400" b="1" dirty="0" err="1" smtClean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prot_pte</a:t>
            </a:r>
            <a:r>
              <a:rPr lang="en-US" altLang="ko-KR" sz="2400" b="1" dirty="0" smtClean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)), 0);</a:t>
            </a:r>
          </a:p>
        </p:txBody>
      </p:sp>
      <p:cxnSp>
        <p:nvCxnSpPr>
          <p:cNvPr id="28" name="직선 화살표 연결선 27"/>
          <p:cNvCxnSpPr>
            <a:stCxn id="76" idx="3"/>
          </p:cNvCxnSpPr>
          <p:nvPr/>
        </p:nvCxnSpPr>
        <p:spPr>
          <a:xfrm flipV="1">
            <a:off x="3138340" y="2342597"/>
            <a:ext cx="504056" cy="3942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882756" y="6502569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0x???? </a:t>
            </a:r>
            <a: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r>
              <a:rPr lang="en-US" altLang="ko-KR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000</a:t>
            </a:r>
            <a:endParaRPr lang="ko-KR" alt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882756" y="5039233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0x???? ?400</a:t>
            </a:r>
            <a:endParaRPr lang="ko-KR" alt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882756" y="3614534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0x???? ?</a:t>
            </a:r>
            <a: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US" altLang="ko-KR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00</a:t>
            </a:r>
            <a:endParaRPr lang="ko-KR" alt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8" name="직선 화살표 연결선 47"/>
          <p:cNvCxnSpPr>
            <a:stCxn id="49" idx="1"/>
          </p:cNvCxnSpPr>
          <p:nvPr/>
        </p:nvCxnSpPr>
        <p:spPr>
          <a:xfrm flipH="1">
            <a:off x="6234684" y="2297227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882756" y="2112561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0x???? ?C00</a:t>
            </a:r>
            <a:endParaRPr lang="ko-KR" alt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540552" y="807702"/>
            <a:ext cx="813435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" name="그룹 12"/>
          <p:cNvGrpSpPr/>
          <p:nvPr/>
        </p:nvGrpSpPr>
        <p:grpSpPr>
          <a:xfrm>
            <a:off x="3642396" y="888008"/>
            <a:ext cx="2592288" cy="5818354"/>
            <a:chOff x="3659344" y="987875"/>
            <a:chExt cx="2592288" cy="1800200"/>
          </a:xfrm>
        </p:grpSpPr>
        <p:sp>
          <p:nvSpPr>
            <p:cNvPr id="39" name="직사각형 38"/>
            <p:cNvSpPr/>
            <p:nvPr/>
          </p:nvSpPr>
          <p:spPr>
            <a:xfrm>
              <a:off x="3659344" y="987875"/>
              <a:ext cx="2592288" cy="1800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659344" y="2338025"/>
              <a:ext cx="2592288" cy="4500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Linux page table 0</a:t>
              </a: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3665584" y="1887975"/>
              <a:ext cx="2582193" cy="4500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Linux page table 1</a:t>
              </a: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3659344" y="1437925"/>
              <a:ext cx="2592288" cy="45005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H/W page table 0</a:t>
              </a: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3669554" y="987875"/>
              <a:ext cx="2582078" cy="45005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H/W page table 1</a:t>
              </a:r>
            </a:p>
          </p:txBody>
        </p:sp>
      </p:grpSp>
      <p:sp>
        <p:nvSpPr>
          <p:cNvPr id="52" name="직사각형 51"/>
          <p:cNvSpPr/>
          <p:nvPr/>
        </p:nvSpPr>
        <p:spPr>
          <a:xfrm>
            <a:off x="3642396" y="6252353"/>
            <a:ext cx="2592288" cy="2520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Small page base </a:t>
            </a:r>
            <a:r>
              <a:rPr lang="en-US" altLang="ko-KR" sz="11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</a:t>
            </a:r>
            <a:r>
              <a:rPr lang="en-US" altLang="ko-KR" sz="11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…..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3642396" y="3387763"/>
            <a:ext cx="2592288" cy="2520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Small page base </a:t>
            </a:r>
            <a:r>
              <a:rPr lang="en-US" altLang="ko-KR" sz="11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</a:t>
            </a:r>
            <a:r>
              <a:rPr lang="en-US" altLang="ko-KR" sz="11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…..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277698" y="2862903"/>
            <a:ext cx="2860642" cy="252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Page table address(22bit) | options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277698" y="2610875"/>
            <a:ext cx="2860642" cy="252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Page table address(22bit) | options</a:t>
            </a:r>
            <a:endParaRPr lang="ko-KR" altLang="en-US" sz="1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05690" y="2267580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Page Table</a:t>
            </a:r>
            <a:endParaRPr lang="ko-KR" alt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84" name="직선 화살표 연결선 83"/>
          <p:cNvCxnSpPr/>
          <p:nvPr/>
        </p:nvCxnSpPr>
        <p:spPr>
          <a:xfrm flipH="1">
            <a:off x="6234684" y="3812309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/>
          <p:nvPr/>
        </p:nvCxnSpPr>
        <p:spPr>
          <a:xfrm flipH="1">
            <a:off x="6234684" y="5251774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/>
          <p:nvPr/>
        </p:nvCxnSpPr>
        <p:spPr>
          <a:xfrm flipH="1">
            <a:off x="6234684" y="6682127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왼쪽 중괄호 86"/>
          <p:cNvSpPr/>
          <p:nvPr/>
        </p:nvSpPr>
        <p:spPr>
          <a:xfrm flipH="1">
            <a:off x="6273797" y="888008"/>
            <a:ext cx="367015" cy="137957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6612287" y="1430073"/>
            <a:ext cx="15440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1024 bytes = 1kb</a:t>
            </a:r>
            <a:endParaRPr lang="ko-KR" altLang="en-US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88151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36512" y="-27384"/>
            <a:ext cx="9180512" cy="360040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altLang="ko-KR" sz="2400" b="1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2013.10.19 </a:t>
            </a:r>
            <a:r>
              <a:rPr lang="en-US" altLang="ko-KR" sz="2200" b="1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"</a:t>
            </a:r>
            <a:r>
              <a:rPr lang="en-US" altLang="ko-KR" sz="2200" b="1" dirty="0" smtClean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arch/arm/mm/</a:t>
            </a:r>
            <a:r>
              <a:rPr lang="en-US" altLang="ko-KR" sz="2200" b="1" dirty="0" err="1" smtClean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mmu.c</a:t>
            </a:r>
            <a:r>
              <a:rPr lang="en-US" altLang="ko-KR" sz="2200" b="1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“, “</a:t>
            </a:r>
            <a:r>
              <a:rPr lang="en-US" altLang="ko-KR" sz="2200" b="1" dirty="0" smtClean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arch/arm/mm/proc-v7-2level.S”</a:t>
            </a:r>
            <a:endParaRPr lang="ko-KR" altLang="en-US" sz="2200" b="1" dirty="0"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63" name="제목 1"/>
          <p:cNvSpPr txBox="1">
            <a:spLocks/>
          </p:cNvSpPr>
          <p:nvPr/>
        </p:nvSpPr>
        <p:spPr>
          <a:xfrm>
            <a:off x="0" y="404664"/>
            <a:ext cx="9144000" cy="48875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7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 err="1" smtClean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set_pte_ext</a:t>
            </a:r>
            <a:r>
              <a:rPr lang="en-US" altLang="ko-KR" sz="2400" b="1" dirty="0" smtClean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</a:t>
            </a:r>
            <a:r>
              <a:rPr lang="en-US" altLang="ko-KR" sz="2400" b="1" dirty="0" err="1" smtClean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pte</a:t>
            </a:r>
            <a:r>
              <a:rPr lang="en-US" altLang="ko-KR" sz="2400" b="1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, </a:t>
            </a:r>
            <a:r>
              <a:rPr lang="en-US" altLang="ko-KR" sz="2400" b="1" dirty="0" err="1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pfn_pte</a:t>
            </a:r>
            <a:r>
              <a:rPr lang="en-US" altLang="ko-KR" sz="2400" b="1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</a:t>
            </a:r>
            <a:r>
              <a:rPr lang="en-US" altLang="ko-KR" sz="2400" b="1" dirty="0" err="1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pfn</a:t>
            </a:r>
            <a:r>
              <a:rPr lang="en-US" altLang="ko-KR" sz="2400" b="1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, __</a:t>
            </a:r>
            <a:r>
              <a:rPr lang="en-US" altLang="ko-KR" sz="2400" b="1" dirty="0" err="1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pgprot</a:t>
            </a:r>
            <a:r>
              <a:rPr lang="en-US" altLang="ko-KR" sz="2400" b="1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(type-&gt;</a:t>
            </a:r>
            <a:r>
              <a:rPr lang="en-US" altLang="ko-KR" sz="2400" b="1" dirty="0" err="1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prot_pte</a:t>
            </a:r>
            <a:r>
              <a:rPr lang="en-US" altLang="ko-KR" sz="2400" b="1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)), 0</a:t>
            </a:r>
            <a:r>
              <a:rPr lang="en-US" altLang="ko-KR" sz="2400" b="1" dirty="0" smtClean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);</a:t>
            </a:r>
          </a:p>
          <a:p>
            <a:pPr algn="l"/>
            <a:r>
              <a:rPr lang="en-US" altLang="ko-KR" sz="2400" b="1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cpu_v7_set_pte_ext</a:t>
            </a:r>
            <a:endParaRPr lang="en-US" altLang="ko-KR" sz="2400" b="1" dirty="0" smtClean="0"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55608" y="618653"/>
            <a:ext cx="813435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직사각형 3076"/>
          <p:cNvSpPr/>
          <p:nvPr/>
        </p:nvSpPr>
        <p:spPr>
          <a:xfrm>
            <a:off x="9755608" y="5421123"/>
            <a:ext cx="81343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http://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www.joinc.co.kr/modules/moniwiki/wiki.php/Site/Embedded/Documents/LinuxKernelStudyForSystemenginer/arm.mmu.html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참고</a:t>
            </a:r>
            <a:endParaRPr lang="en-US" altLang="ko-KR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29" name="그룹 128"/>
          <p:cNvGrpSpPr/>
          <p:nvPr/>
        </p:nvGrpSpPr>
        <p:grpSpPr>
          <a:xfrm>
            <a:off x="-114412" y="1988840"/>
            <a:ext cx="3102236" cy="3846208"/>
            <a:chOff x="29604" y="1815040"/>
            <a:chExt cx="3102236" cy="3846208"/>
          </a:xfrm>
        </p:grpSpPr>
        <p:grpSp>
          <p:nvGrpSpPr>
            <p:cNvPr id="6" name="그룹 5"/>
            <p:cNvGrpSpPr/>
            <p:nvPr/>
          </p:nvGrpSpPr>
          <p:grpSpPr>
            <a:xfrm>
              <a:off x="539552" y="1815040"/>
              <a:ext cx="2592288" cy="3765128"/>
              <a:chOff x="3644590" y="888008"/>
              <a:chExt cx="2592288" cy="5818354"/>
            </a:xfrm>
          </p:grpSpPr>
          <p:grpSp>
            <p:nvGrpSpPr>
              <p:cNvPr id="55" name="그룹 54"/>
              <p:cNvGrpSpPr/>
              <p:nvPr/>
            </p:nvGrpSpPr>
            <p:grpSpPr>
              <a:xfrm>
                <a:off x="3644590" y="888008"/>
                <a:ext cx="2592288" cy="5818354"/>
                <a:chOff x="3659344" y="987875"/>
                <a:chExt cx="2592288" cy="1800200"/>
              </a:xfrm>
            </p:grpSpPr>
            <p:sp>
              <p:nvSpPr>
                <p:cNvPr id="56" name="직사각형 55"/>
                <p:cNvSpPr/>
                <p:nvPr/>
              </p:nvSpPr>
              <p:spPr>
                <a:xfrm>
                  <a:off x="3659344" y="987875"/>
                  <a:ext cx="2592288" cy="18002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b="1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57" name="직사각형 56"/>
                <p:cNvSpPr/>
                <p:nvPr/>
              </p:nvSpPr>
              <p:spPr>
                <a:xfrm>
                  <a:off x="3659344" y="2338025"/>
                  <a:ext cx="2592288" cy="45005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 dirty="0" smtClean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Linux page table 0</a:t>
                  </a:r>
                </a:p>
              </p:txBody>
            </p:sp>
            <p:sp>
              <p:nvSpPr>
                <p:cNvPr id="60" name="직사각형 59"/>
                <p:cNvSpPr/>
                <p:nvPr/>
              </p:nvSpPr>
              <p:spPr>
                <a:xfrm>
                  <a:off x="3665584" y="1887975"/>
                  <a:ext cx="2582193" cy="45005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 dirty="0" smtClean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Linux page table 1</a:t>
                  </a:r>
                </a:p>
              </p:txBody>
            </p:sp>
            <p:sp>
              <p:nvSpPr>
                <p:cNvPr id="61" name="직사각형 60"/>
                <p:cNvSpPr/>
                <p:nvPr/>
              </p:nvSpPr>
              <p:spPr>
                <a:xfrm>
                  <a:off x="3659344" y="1437925"/>
                  <a:ext cx="2592288" cy="450050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 dirty="0" smtClean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H/W page table 0</a:t>
                  </a:r>
                </a:p>
              </p:txBody>
            </p:sp>
            <p:sp>
              <p:nvSpPr>
                <p:cNvPr id="62" name="직사각형 61"/>
                <p:cNvSpPr/>
                <p:nvPr/>
              </p:nvSpPr>
              <p:spPr>
                <a:xfrm>
                  <a:off x="3669554" y="987875"/>
                  <a:ext cx="2582078" cy="450050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 dirty="0" smtClean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H/W page table 1</a:t>
                  </a:r>
                </a:p>
              </p:txBody>
            </p:sp>
          </p:grpSp>
          <p:sp>
            <p:nvSpPr>
              <p:cNvPr id="64" name="직사각형 63"/>
              <p:cNvSpPr/>
              <p:nvPr/>
            </p:nvSpPr>
            <p:spPr>
              <a:xfrm>
                <a:off x="3644590" y="6340527"/>
                <a:ext cx="2592288" cy="252027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 smtClean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Small page base </a:t>
                </a:r>
                <a:r>
                  <a:rPr lang="en-US" altLang="ko-KR" sz="1100" b="1" dirty="0" err="1" smtClean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addr</a:t>
                </a:r>
                <a:r>
                  <a:rPr lang="en-US" altLang="ko-KR" sz="1100" b="1" dirty="0" smtClean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| …..</a:t>
                </a:r>
                <a:endParaRPr lang="ko-KR" altLang="en-US" sz="11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65" name="직사각형 64"/>
              <p:cNvSpPr/>
              <p:nvPr/>
            </p:nvSpPr>
            <p:spPr>
              <a:xfrm>
                <a:off x="3644590" y="3417878"/>
                <a:ext cx="2592288" cy="252027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 smtClean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Small page base </a:t>
                </a:r>
                <a:r>
                  <a:rPr lang="en-US" altLang="ko-KR" sz="1100" b="1" dirty="0" err="1" smtClean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addr</a:t>
                </a:r>
                <a:r>
                  <a:rPr lang="en-US" altLang="ko-KR" sz="1100" b="1" dirty="0" smtClean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| …..</a:t>
                </a:r>
                <a:endParaRPr lang="ko-KR" altLang="en-US" sz="11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71" name="직선 화살표 연결선 170"/>
            <p:cNvCxnSpPr/>
            <p:nvPr/>
          </p:nvCxnSpPr>
          <p:spPr>
            <a:xfrm>
              <a:off x="362339" y="5499996"/>
              <a:ext cx="14631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TextBox 171"/>
            <p:cNvSpPr txBox="1"/>
            <p:nvPr/>
          </p:nvSpPr>
          <p:spPr>
            <a:xfrm>
              <a:off x="29604" y="5291916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r0</a:t>
              </a:r>
              <a:endParaRPr lang="ko-KR" altLang="en-US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131" name="그룹 130"/>
          <p:cNvGrpSpPr/>
          <p:nvPr/>
        </p:nvGrpSpPr>
        <p:grpSpPr>
          <a:xfrm>
            <a:off x="294674" y="1019429"/>
            <a:ext cx="8794914" cy="2841619"/>
            <a:chOff x="294674" y="893416"/>
            <a:chExt cx="8794914" cy="2841619"/>
          </a:xfrm>
        </p:grpSpPr>
        <p:grpSp>
          <p:nvGrpSpPr>
            <p:cNvPr id="3080" name="그룹 3079"/>
            <p:cNvGrpSpPr/>
            <p:nvPr/>
          </p:nvGrpSpPr>
          <p:grpSpPr>
            <a:xfrm>
              <a:off x="323528" y="893416"/>
              <a:ext cx="8599964" cy="606671"/>
              <a:chOff x="323528" y="5963297"/>
              <a:chExt cx="8599964" cy="606671"/>
            </a:xfrm>
          </p:grpSpPr>
          <p:sp>
            <p:nvSpPr>
              <p:cNvPr id="75" name="직사각형 74"/>
              <p:cNvSpPr/>
              <p:nvPr/>
            </p:nvSpPr>
            <p:spPr>
              <a:xfrm>
                <a:off x="323528" y="5963297"/>
                <a:ext cx="3385344" cy="606671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Small page base </a:t>
                </a:r>
                <a:r>
                  <a:rPr lang="en-US" altLang="ko-KR" sz="1400" b="1" dirty="0" err="1" smtClean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addr</a:t>
                </a:r>
                <a:r>
                  <a:rPr lang="en-US" altLang="ko-KR" sz="1400" b="1" dirty="0" smtClean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, PA[31:12]</a:t>
                </a:r>
                <a:endParaRPr lang="ko-KR" altLang="en-US" sz="14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76" name="직사각형 75"/>
              <p:cNvSpPr/>
              <p:nvPr/>
            </p:nvSpPr>
            <p:spPr>
              <a:xfrm>
                <a:off x="3708872" y="5963297"/>
                <a:ext cx="432048" cy="606671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 err="1" smtClean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nG</a:t>
                </a:r>
                <a:endParaRPr lang="ko-KR" altLang="en-US" sz="14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77" name="직사각형 76"/>
              <p:cNvSpPr/>
              <p:nvPr/>
            </p:nvSpPr>
            <p:spPr>
              <a:xfrm>
                <a:off x="4140920" y="5963297"/>
                <a:ext cx="432048" cy="606671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 smtClean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</a:t>
                </a:r>
                <a:endParaRPr lang="ko-KR" altLang="en-US" sz="14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78" name="직사각형 77"/>
              <p:cNvSpPr/>
              <p:nvPr/>
            </p:nvSpPr>
            <p:spPr>
              <a:xfrm>
                <a:off x="4581476" y="5963297"/>
                <a:ext cx="432048" cy="606671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 smtClean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AP[2]</a:t>
                </a:r>
              </a:p>
              <a:p>
                <a:pPr algn="ctr"/>
                <a:r>
                  <a:rPr lang="en-US" altLang="ko-KR" sz="1200" b="1" dirty="0" smtClean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endParaRPr lang="ko-KR" altLang="en-US" sz="12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79" name="직사각형 78"/>
              <p:cNvSpPr/>
              <p:nvPr/>
            </p:nvSpPr>
            <p:spPr>
              <a:xfrm>
                <a:off x="5022032" y="5963297"/>
                <a:ext cx="1296000" cy="606671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 smtClean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TEX[2:0]</a:t>
                </a:r>
              </a:p>
              <a:p>
                <a:pPr algn="ctr"/>
                <a:r>
                  <a:rPr lang="en-US" altLang="ko-KR" sz="1400" b="1" dirty="0" smtClean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001</a:t>
                </a:r>
                <a:endParaRPr lang="ko-KR" altLang="en-US" sz="14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80" name="직사각형 79"/>
              <p:cNvSpPr/>
              <p:nvPr/>
            </p:nvSpPr>
            <p:spPr>
              <a:xfrm>
                <a:off x="6305680" y="5963297"/>
                <a:ext cx="864000" cy="606671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 smtClean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AP[1:0]</a:t>
                </a:r>
              </a:p>
              <a:p>
                <a:pPr algn="ctr"/>
                <a:r>
                  <a:rPr lang="en-US" altLang="ko-KR" sz="1400" b="1" dirty="0" smtClean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01</a:t>
                </a:r>
                <a:endParaRPr lang="ko-KR" altLang="en-US" sz="14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81" name="직사각형 80"/>
              <p:cNvSpPr/>
              <p:nvPr/>
            </p:nvSpPr>
            <p:spPr>
              <a:xfrm>
                <a:off x="7169776" y="5963297"/>
                <a:ext cx="432048" cy="606671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 smtClean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C</a:t>
                </a:r>
              </a:p>
              <a:p>
                <a:pPr algn="ctr"/>
                <a:r>
                  <a:rPr lang="en-US" altLang="ko-KR" sz="1400" b="1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endParaRPr lang="ko-KR" altLang="en-US" sz="14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82" name="직사각형 81"/>
              <p:cNvSpPr/>
              <p:nvPr/>
            </p:nvSpPr>
            <p:spPr>
              <a:xfrm>
                <a:off x="7610332" y="5963297"/>
                <a:ext cx="432048" cy="606671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 smtClean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B</a:t>
                </a:r>
              </a:p>
              <a:p>
                <a:pPr algn="ctr"/>
                <a:r>
                  <a:rPr lang="en-US" altLang="ko-KR" sz="1400" b="1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endParaRPr lang="ko-KR" altLang="en-US" sz="14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83" name="직사각형 82"/>
              <p:cNvSpPr/>
              <p:nvPr/>
            </p:nvSpPr>
            <p:spPr>
              <a:xfrm>
                <a:off x="8050888" y="5963297"/>
                <a:ext cx="432048" cy="606671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 smtClean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endParaRPr lang="ko-KR" altLang="en-US" sz="14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84" name="직사각형 83"/>
              <p:cNvSpPr/>
              <p:nvPr/>
            </p:nvSpPr>
            <p:spPr>
              <a:xfrm>
                <a:off x="8491444" y="5963297"/>
                <a:ext cx="432048" cy="606671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 smtClean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XN</a:t>
                </a:r>
              </a:p>
              <a:p>
                <a:pPr algn="ctr"/>
                <a:r>
                  <a:rPr lang="en-US" altLang="ko-KR" sz="1200" b="1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  <a:endParaRPr lang="ko-KR" altLang="en-US" sz="12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138" name="TextBox 137"/>
            <p:cNvSpPr txBox="1"/>
            <p:nvPr/>
          </p:nvSpPr>
          <p:spPr>
            <a:xfrm>
              <a:off x="4690107" y="2360932"/>
              <a:ext cx="43588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Outer and Inner Write-Back, Write-Allocate</a:t>
              </a:r>
              <a:endParaRPr lang="ko-KR" alt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39" name="직선 화살표 연결선 138"/>
            <p:cNvCxnSpPr>
              <a:stCxn id="81" idx="2"/>
              <a:endCxn id="138" idx="0"/>
            </p:cNvCxnSpPr>
            <p:nvPr/>
          </p:nvCxnSpPr>
          <p:spPr>
            <a:xfrm flipH="1">
              <a:off x="6869550" y="1500087"/>
              <a:ext cx="516250" cy="86084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1" name="직선 화살표 연결선 140"/>
            <p:cNvCxnSpPr>
              <a:stCxn id="79" idx="2"/>
              <a:endCxn id="138" idx="0"/>
            </p:cNvCxnSpPr>
            <p:nvPr/>
          </p:nvCxnSpPr>
          <p:spPr>
            <a:xfrm>
              <a:off x="5670032" y="1500087"/>
              <a:ext cx="1199518" cy="86084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직선 화살표 연결선 143"/>
            <p:cNvCxnSpPr>
              <a:stCxn id="82" idx="2"/>
              <a:endCxn id="138" idx="0"/>
            </p:cNvCxnSpPr>
            <p:nvPr/>
          </p:nvCxnSpPr>
          <p:spPr>
            <a:xfrm flipH="1">
              <a:off x="6869550" y="1500087"/>
              <a:ext cx="956806" cy="86084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직선 화살표 연결선 147"/>
            <p:cNvCxnSpPr>
              <a:stCxn id="83" idx="2"/>
              <a:endCxn id="151" idx="0"/>
            </p:cNvCxnSpPr>
            <p:nvPr/>
          </p:nvCxnSpPr>
          <p:spPr>
            <a:xfrm>
              <a:off x="8266912" y="1500087"/>
              <a:ext cx="233412" cy="43042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1" name="TextBox 150"/>
            <p:cNvSpPr txBox="1"/>
            <p:nvPr/>
          </p:nvSpPr>
          <p:spPr>
            <a:xfrm>
              <a:off x="7911060" y="1930508"/>
              <a:ext cx="11785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Small Page</a:t>
              </a:r>
              <a:endParaRPr lang="ko-KR" alt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3126540" y="1991600"/>
              <a:ext cx="33650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Read-only, only at </a:t>
              </a:r>
              <a:r>
                <a:rPr lang="en-US" altLang="ko-KR" sz="1400" b="1" dirty="0" smtClean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PL1</a:t>
              </a:r>
              <a:r>
                <a:rPr lang="en-US" altLang="ko-KR" sz="14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ko-KR" sz="14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or higher</a:t>
              </a:r>
              <a:endParaRPr lang="ko-KR" alt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55" name="직선 화살표 연결선 154"/>
            <p:cNvCxnSpPr>
              <a:stCxn id="78" idx="2"/>
              <a:endCxn id="154" idx="0"/>
            </p:cNvCxnSpPr>
            <p:nvPr/>
          </p:nvCxnSpPr>
          <p:spPr>
            <a:xfrm>
              <a:off x="4797500" y="1500087"/>
              <a:ext cx="11552" cy="49151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8" name="직선 화살표 연결선 157"/>
            <p:cNvCxnSpPr>
              <a:stCxn id="80" idx="2"/>
              <a:endCxn id="154" idx="0"/>
            </p:cNvCxnSpPr>
            <p:nvPr/>
          </p:nvCxnSpPr>
          <p:spPr>
            <a:xfrm flipH="1">
              <a:off x="4809052" y="1500087"/>
              <a:ext cx="1928628" cy="49151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9" name="TextBox 168"/>
            <p:cNvSpPr txBox="1"/>
            <p:nvPr/>
          </p:nvSpPr>
          <p:spPr>
            <a:xfrm>
              <a:off x="3172892" y="2780928"/>
              <a:ext cx="2669320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*PL0, PL1, PL2.</a:t>
              </a:r>
            </a:p>
            <a:p>
              <a:r>
                <a:rPr lang="en-US" altLang="ko-KR" sz="14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PL0 : User (Application)</a:t>
              </a:r>
            </a:p>
            <a:p>
              <a:r>
                <a:rPr lang="en-US" altLang="ko-KR" sz="14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PL1 : Supervisor (Kernel)</a:t>
              </a:r>
            </a:p>
            <a:p>
              <a:r>
                <a:rPr lang="en-US" altLang="ko-KR" sz="14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PL2 : Hypervisor</a:t>
              </a:r>
              <a:endParaRPr lang="ko-KR" altLang="en-US" sz="14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294674" y="1409460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r3</a:t>
              </a:r>
              <a:endParaRPr lang="ko-KR" altLang="en-US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152" name="그룹 151"/>
          <p:cNvGrpSpPr/>
          <p:nvPr/>
        </p:nvGrpSpPr>
        <p:grpSpPr>
          <a:xfrm>
            <a:off x="257749" y="4715852"/>
            <a:ext cx="9003298" cy="2054513"/>
            <a:chOff x="257749" y="4715852"/>
            <a:chExt cx="9003298" cy="2054513"/>
          </a:xfrm>
        </p:grpSpPr>
        <p:sp>
          <p:nvSpPr>
            <p:cNvPr id="134" name="직사각형 133"/>
            <p:cNvSpPr/>
            <p:nvPr/>
          </p:nvSpPr>
          <p:spPr>
            <a:xfrm>
              <a:off x="6274434" y="6163693"/>
              <a:ext cx="1760200" cy="60667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Memory</a:t>
              </a:r>
            </a:p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Type [2:5]</a:t>
              </a:r>
            </a:p>
            <a:p>
              <a:pPr algn="ctr"/>
              <a:r>
                <a:rPr lang="en-US" altLang="ko-KR" sz="1200" b="1" dirty="0" smtClean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0111</a:t>
              </a:r>
              <a:endParaRPr lang="ko-KR" altLang="en-US" sz="1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884254" y="5157192"/>
              <a:ext cx="53767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SHARED  USER    </a:t>
              </a:r>
              <a:r>
                <a:rPr lang="en-US" altLang="ko-KR" b="1" dirty="0" smtClean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DIRTY    </a:t>
              </a:r>
              <a:r>
                <a:rPr lang="en-US" altLang="ko-KR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PRESENT (=VALID</a:t>
              </a:r>
              <a:r>
                <a:rPr lang="en-US" altLang="ko-KR" b="1" dirty="0" smtClean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endParaRPr lang="ko-KR" alt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422275" y="5704026"/>
              <a:ext cx="52501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NONE          RDONLY         FILE </a:t>
              </a:r>
              <a:r>
                <a:rPr lang="en-US" altLang="ko-KR" b="1" dirty="0" smtClean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YOUNG</a:t>
              </a:r>
              <a:r>
                <a:rPr lang="en-US" altLang="ko-KR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endParaRPr lang="ko-KR" altLang="en-US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03381" y="6163694"/>
              <a:ext cx="3378262" cy="60667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Small page base </a:t>
              </a:r>
              <a:r>
                <a:rPr lang="en-US" altLang="ko-KR" sz="1400" b="1" dirty="0" err="1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addr</a:t>
              </a:r>
              <a:r>
                <a:rPr lang="en-US" altLang="ko-KR" sz="1400" b="1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PA[31:12]</a:t>
              </a:r>
              <a:endParaRPr lang="ko-KR" altLang="en-US" sz="1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3688200" y="6163694"/>
              <a:ext cx="432000" cy="60667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ko-KR" alt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4118703" y="6163694"/>
              <a:ext cx="432000" cy="60667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ko-KR" alt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4549206" y="6163694"/>
              <a:ext cx="432000" cy="60667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XN</a:t>
              </a:r>
            </a:p>
            <a:p>
              <a:pPr algn="ctr"/>
              <a:r>
                <a:rPr lang="en-US" altLang="ko-KR" sz="12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ko-KR" altLang="en-US" sz="1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4979709" y="6163694"/>
              <a:ext cx="432000" cy="60667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ko-KR" alt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5410212" y="6163694"/>
              <a:ext cx="432000" cy="60667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ko-KR" alt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5840715" y="6163694"/>
              <a:ext cx="432000" cy="60667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ko-KR" alt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8006692" y="6163694"/>
              <a:ext cx="432000" cy="60667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ko-KR" alt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8437195" y="6163694"/>
              <a:ext cx="432000" cy="60667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ko-KR" alt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87" name="직선 화살표 연결선 86"/>
            <p:cNvCxnSpPr>
              <a:endCxn id="97" idx="0"/>
            </p:cNvCxnSpPr>
            <p:nvPr/>
          </p:nvCxnSpPr>
          <p:spPr>
            <a:xfrm>
              <a:off x="3708872" y="6067454"/>
              <a:ext cx="195328" cy="962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직선 화살표 연결선 108"/>
            <p:cNvCxnSpPr>
              <a:endCxn id="98" idx="0"/>
            </p:cNvCxnSpPr>
            <p:nvPr/>
          </p:nvCxnSpPr>
          <p:spPr>
            <a:xfrm>
              <a:off x="4334703" y="5526524"/>
              <a:ext cx="0" cy="63717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직선 화살표 연결선 110"/>
            <p:cNvCxnSpPr>
              <a:endCxn id="100" idx="0"/>
            </p:cNvCxnSpPr>
            <p:nvPr/>
          </p:nvCxnSpPr>
          <p:spPr>
            <a:xfrm>
              <a:off x="5195709" y="5526524"/>
              <a:ext cx="0" cy="63717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직선 화살표 연결선 111"/>
            <p:cNvCxnSpPr>
              <a:endCxn id="101" idx="0"/>
            </p:cNvCxnSpPr>
            <p:nvPr/>
          </p:nvCxnSpPr>
          <p:spPr>
            <a:xfrm>
              <a:off x="5626212" y="5995589"/>
              <a:ext cx="0" cy="16810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직선 화살표 연결선 112"/>
            <p:cNvCxnSpPr>
              <a:endCxn id="102" idx="0"/>
            </p:cNvCxnSpPr>
            <p:nvPr/>
          </p:nvCxnSpPr>
          <p:spPr>
            <a:xfrm flipH="1">
              <a:off x="6056715" y="5565133"/>
              <a:ext cx="261317" cy="59856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직선 화살표 연결선 113"/>
            <p:cNvCxnSpPr>
              <a:endCxn id="105" idx="0"/>
            </p:cNvCxnSpPr>
            <p:nvPr/>
          </p:nvCxnSpPr>
          <p:spPr>
            <a:xfrm>
              <a:off x="7563489" y="6009635"/>
              <a:ext cx="216000" cy="15405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직선 화살표 연결선 114"/>
            <p:cNvCxnSpPr>
              <a:endCxn id="106" idx="0"/>
            </p:cNvCxnSpPr>
            <p:nvPr/>
          </p:nvCxnSpPr>
          <p:spPr>
            <a:xfrm>
              <a:off x="8050888" y="6009635"/>
              <a:ext cx="171804" cy="15405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직선 화살표 연결선 117"/>
            <p:cNvCxnSpPr>
              <a:endCxn id="107" idx="0"/>
            </p:cNvCxnSpPr>
            <p:nvPr/>
          </p:nvCxnSpPr>
          <p:spPr>
            <a:xfrm flipH="1">
              <a:off x="8653195" y="5517232"/>
              <a:ext cx="54273" cy="64646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5" name="직사각형 104"/>
            <p:cNvSpPr/>
            <p:nvPr/>
          </p:nvSpPr>
          <p:spPr>
            <a:xfrm>
              <a:off x="7563489" y="6163694"/>
              <a:ext cx="432000" cy="30333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257749" y="5824969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r1</a:t>
              </a:r>
              <a:endParaRPr lang="ko-KR" altLang="en-US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5148064" y="4715852"/>
              <a:ext cx="3477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L_PTE_MT_WRITEALLOC = 0111</a:t>
              </a:r>
              <a:endParaRPr lang="ko-KR" alt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81" name="직선 화살표 연결선 180"/>
            <p:cNvCxnSpPr>
              <a:stCxn id="134" idx="0"/>
              <a:endCxn id="180" idx="2"/>
            </p:cNvCxnSpPr>
            <p:nvPr/>
          </p:nvCxnSpPr>
          <p:spPr>
            <a:xfrm flipH="1" flipV="1">
              <a:off x="6886681" y="5085184"/>
              <a:ext cx="267853" cy="1078509"/>
            </a:xfrm>
            <a:prstGeom prst="straightConnector1">
              <a:avLst/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261999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36512" y="-27384"/>
            <a:ext cx="9180512" cy="360040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altLang="ko-KR" sz="2400" b="1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2013.10.19 </a:t>
            </a:r>
            <a:r>
              <a:rPr lang="en-US" altLang="ko-KR" sz="2200" b="1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"arch/arm/kernel/</a:t>
            </a:r>
            <a:r>
              <a:rPr lang="en-US" altLang="ko-KR" sz="2200" b="1" dirty="0" err="1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traps.c</a:t>
            </a:r>
            <a:r>
              <a:rPr lang="en-US" altLang="ko-KR" sz="2200" b="1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"</a:t>
            </a:r>
            <a:endParaRPr lang="ko-KR" altLang="en-US" sz="2200" b="1" dirty="0"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63" name="제목 1"/>
          <p:cNvSpPr txBox="1">
            <a:spLocks/>
          </p:cNvSpPr>
          <p:nvPr/>
        </p:nvSpPr>
        <p:spPr>
          <a:xfrm>
            <a:off x="0" y="404664"/>
            <a:ext cx="9144000" cy="48875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 smtClean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void </a:t>
            </a:r>
            <a:r>
              <a:rPr lang="en-US" altLang="ko-KR" sz="2400" b="1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__</a:t>
            </a:r>
            <a:r>
              <a:rPr lang="en-US" altLang="ko-KR" sz="2400" b="1" dirty="0" err="1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init</a:t>
            </a:r>
            <a:r>
              <a:rPr lang="en-US" altLang="ko-KR" sz="2400" b="1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en-US" altLang="ko-KR" sz="2400" b="1" dirty="0" err="1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early_trap_init</a:t>
            </a:r>
            <a:r>
              <a:rPr lang="en-US" altLang="ko-KR" sz="2400" b="1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(void *</a:t>
            </a:r>
            <a:r>
              <a:rPr lang="en-US" altLang="ko-KR" sz="2400" b="1" dirty="0" err="1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vectors_base</a:t>
            </a:r>
            <a:r>
              <a:rPr lang="en-US" altLang="ko-KR" sz="2400" b="1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)</a:t>
            </a:r>
            <a:endParaRPr lang="en-US" altLang="ko-KR" sz="2400" b="1" dirty="0" smtClean="0"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23528" y="1196752"/>
            <a:ext cx="8424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2"/>
              </a:rPr>
              <a:t>http://venkateshabbarapu.blogspot.kr/2012/09/interrupt-handling-in-arm.html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94411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1560" y="0"/>
            <a:ext cx="73533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468253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435</Words>
  <Application>Microsoft Office PowerPoint</Application>
  <PresentationFormat>화면 슬라이드 쇼(4:3)</PresentationFormat>
  <Paragraphs>129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2013.10.19</vt:lpstr>
      <vt:lpstr>2013.10.19 "arch/arm/mm/mmu.c" </vt:lpstr>
      <vt:lpstr>2013.10.19 "arch/arm/mm/mmu.c" </vt:lpstr>
      <vt:lpstr>2013.10.19 "arch/arm/mm/mmu.c“, “arch/arm/mm/proc-v7-2level.S”</vt:lpstr>
      <vt:lpstr>2013.10.19 "arch/arm/kernel/traps.c"</vt:lpstr>
      <vt:lpstr>슬라이드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Bae</dc:creator>
  <cp:lastModifiedBy>heuser</cp:lastModifiedBy>
  <cp:revision>51</cp:revision>
  <dcterms:created xsi:type="dcterms:W3CDTF">2013-10-19T06:47:39Z</dcterms:created>
  <dcterms:modified xsi:type="dcterms:W3CDTF">2015-10-01T06:29:10Z</dcterms:modified>
</cp:coreProperties>
</file>