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yak.co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d63d19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d63d19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Hello everyone,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Our topic for the presentation is Predicting Flight Ticket Prices using Machine learning technique.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d63d193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d63d193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Today when airplane ticket prices keep changing a lot, it's hard to pick the best and cheapest travel options. Our objective is to address this issue </a:t>
            </a:r>
            <a:r>
              <a:rPr lang="en" sz="1200">
                <a:solidFill>
                  <a:schemeClr val="dk1"/>
                </a:solidFill>
                <a:highlight>
                  <a:srgbClr val="FFFFFF"/>
                </a:highlight>
              </a:rPr>
              <a:t>by predicting ticket prices for upcoming flights to help customers in selecting the optimum time for travel and the cheapest flight to the desired destination.</a:t>
            </a: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1eb0b109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1eb0b109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first step to achieve our goal is data collection.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have used Selenium and BeautifulSoup to scrape data from the Kayak website.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then Gathered data for 12 specific routes for dates between February 1, 2024, and April 30, 2024.</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organized the data into CSV files for each route.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dataset includes features like Source &amp; Destination, Date of flight scheduled, Price, Duration, Total Stops and Airline name serving as a backbone for model adaptability.</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1eb0b109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1eb0b109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Extra Trees Regressor model has provided insights into the significance of various features concerning their impact on  predicting flight prices</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rPr>
              <a:t>The most influential feature in predicting the flight price is the average price itself. This high importance score suggests that the average price has a substantial impact on determining the final flight price.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Next,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correlation Matrix, we found that There is a moderate positive correlation of approximately 0.55 between the duration of the flight and the total number of stops. This suggests that flights with longer durations tend to have more stops, which is intuitive as longer flights often require layovers or multiple stops.</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rPr>
              <a:t>The correlation between the actual price and the average price is quite strong, with a coefficient of around 0.88. This high positive correlation implies that the actual price and the average price are highly positively correlated, indicating that they tend to move together.</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sum up, our correlation analysis and feature importance assessments have pinpointed the pivotal role of the 'Average Price' feature in forecasting flight costs.</a:t>
            </a:r>
            <a:endParaRPr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1eb0b10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1eb0b10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Our dataset was split into three segments: 60% for Training, 20% for Validation, and 20% for Testing.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dove into various regression models, exploring Polynomial regression up to 5 degrees. In our evaluations, Polynomial regression’s higher degrees showed improvement, but then there was a risk of overfitting.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standout performer was the Random Forest Regression. Its robustness and exceptional predictive accuracy surpassed other models.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To enhance our models, we applied Feature Scaling techniques. However, despite our efforts, we didn't observe a significant performance boost.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After an extensive analysis of regression models, the Random Forest algorithm emerged as the frontrunner. Its favorable performance metrics made it the optimal choice for our predictive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1eb0b10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1eb0b10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Our Random Forest model underwent a crucial retraining phase, incorporating both training and validation datasets to boost its predictive capabilities.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Next, we implemented Hyperparameter tuning using Randomized Search CV. This method rigorously explored various hyperparameter combinations through 5-fold cross-validation, aiming to minimize mean squared error.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However, our findings revealed that the model's performance did not notably improve. This suggests that the initial model configuration may already be quite close to its optimal settings.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conclusion, our RandomForestRegressor model exhibited remarkable predictive performance.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These insights show, That the final model displayed outstanding accuracy, forecasting ticket prices within an approximate range of $61.87 on the test set.</a:t>
            </a:r>
            <a:endParaRPr sz="1300">
              <a:solidFill>
                <a:schemeClr val="dk1"/>
              </a:solidFill>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d63d19306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d63d19306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to achieve our goal is data collection. </a:t>
            </a:r>
            <a:endParaRPr/>
          </a:p>
          <a:p>
            <a:pPr indent="0" lvl="0" marL="0" rtl="0" algn="l">
              <a:spcBef>
                <a:spcPts val="0"/>
              </a:spcBef>
              <a:spcAft>
                <a:spcPts val="0"/>
              </a:spcAft>
              <a:buNone/>
            </a:pPr>
            <a:r>
              <a:rPr lang="en"/>
              <a:t>Our project relies on extracting detailed data from Kayak website (</a:t>
            </a:r>
            <a:r>
              <a:rPr lang="en" u="sng">
                <a:solidFill>
                  <a:schemeClr val="hlink"/>
                </a:solidFill>
                <a:hlinkClick r:id="rId2"/>
              </a:rPr>
              <a:t>https://www.kayak.com/</a:t>
            </a:r>
            <a:r>
              <a:rPr lang="en"/>
              <a:t>). We have </a:t>
            </a:r>
            <a:r>
              <a:rPr lang="en" sz="1200">
                <a:solidFill>
                  <a:srgbClr val="0F0F0F"/>
                </a:solidFill>
                <a:latin typeface="Roboto"/>
                <a:ea typeface="Roboto"/>
                <a:cs typeface="Roboto"/>
                <a:sym typeface="Roboto"/>
              </a:rPr>
              <a:t>used Selenium and BeautifulSoup for web scraping. We then Gathered data for 12 specific routes from Kayak for dates between February 1, 2024, and April 30, 2024. We organised the data into CSV files for each route.</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a:t>This dataset includes features like </a:t>
            </a:r>
            <a:r>
              <a:rPr lang="en">
                <a:solidFill>
                  <a:srgbClr val="262626"/>
                </a:solidFill>
              </a:rPr>
              <a:t>Source &amp; Destination, Date of flight scheduled, Price, Duration, Total Stops and Airline name</a:t>
            </a:r>
            <a:r>
              <a:rPr lang="en"/>
              <a:t> serving as a backbone for model adaptability.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kayak.com/"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65175" y="1578675"/>
            <a:ext cx="6516900" cy="127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Flight Ticket Prices</a:t>
            </a:r>
            <a:br>
              <a:rPr lang="en"/>
            </a:br>
            <a:r>
              <a:rPr lang="en" sz="2155"/>
              <a:t>Web-Scraping/Regression</a:t>
            </a:r>
            <a:endParaRPr sz="2155"/>
          </a:p>
        </p:txBody>
      </p:sp>
      <p:pic>
        <p:nvPicPr>
          <p:cNvPr id="65" name="Google Shape;65;p13"/>
          <p:cNvPicPr preferRelativeResize="0"/>
          <p:nvPr/>
        </p:nvPicPr>
        <p:blipFill>
          <a:blip r:embed="rId3">
            <a:alphaModFix/>
          </a:blip>
          <a:stretch>
            <a:fillRect/>
          </a:stretch>
        </p:blipFill>
        <p:spPr>
          <a:xfrm>
            <a:off x="393088" y="-165300"/>
            <a:ext cx="7993027" cy="1451850"/>
          </a:xfrm>
          <a:prstGeom prst="rect">
            <a:avLst/>
          </a:prstGeom>
          <a:noFill/>
          <a:ln>
            <a:noFill/>
          </a:ln>
        </p:spPr>
      </p:pic>
      <p:sp>
        <p:nvSpPr>
          <p:cNvPr id="66" name="Google Shape;66;p13"/>
          <p:cNvSpPr txBox="1"/>
          <p:nvPr>
            <p:ph type="ctrTitle"/>
          </p:nvPr>
        </p:nvSpPr>
        <p:spPr>
          <a:xfrm>
            <a:off x="2360150" y="3803325"/>
            <a:ext cx="6899400" cy="127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8976"/>
              <a:buNone/>
            </a:pPr>
            <a:r>
              <a:rPr lang="en" sz="2540">
                <a:solidFill>
                  <a:schemeClr val="lt1"/>
                </a:solidFill>
              </a:rPr>
              <a:t>Done By:</a:t>
            </a:r>
            <a:br>
              <a:rPr lang="en" sz="2540">
                <a:solidFill>
                  <a:schemeClr val="lt1"/>
                </a:solidFill>
              </a:rPr>
            </a:br>
            <a:endParaRPr sz="2540">
              <a:solidFill>
                <a:schemeClr val="lt1"/>
              </a:solidFill>
            </a:endParaRPr>
          </a:p>
          <a:p>
            <a:pPr indent="0" lvl="0" marL="0" rtl="0" algn="l">
              <a:spcBef>
                <a:spcPts val="0"/>
              </a:spcBef>
              <a:spcAft>
                <a:spcPts val="0"/>
              </a:spcAft>
              <a:buSzPct val="38976"/>
              <a:buNone/>
            </a:pPr>
            <a:r>
              <a:rPr lang="en" sz="2540">
                <a:solidFill>
                  <a:schemeClr val="lt1"/>
                </a:solidFill>
              </a:rPr>
              <a:t>Maitreyee Gadwe                Divya Mahajan</a:t>
            </a:r>
            <a:endParaRPr sz="254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Problem Statement</a:t>
            </a:r>
            <a:endParaRPr sz="3200"/>
          </a:p>
        </p:txBody>
      </p:sp>
      <p:pic>
        <p:nvPicPr>
          <p:cNvPr id="72" name="Google Shape;72;p14"/>
          <p:cNvPicPr preferRelativeResize="0"/>
          <p:nvPr/>
        </p:nvPicPr>
        <p:blipFill>
          <a:blip r:embed="rId3">
            <a:alphaModFix/>
          </a:blip>
          <a:stretch>
            <a:fillRect/>
          </a:stretch>
        </p:blipFill>
        <p:spPr>
          <a:xfrm>
            <a:off x="8028875" y="4193650"/>
            <a:ext cx="618225" cy="618225"/>
          </a:xfrm>
          <a:prstGeom prst="rect">
            <a:avLst/>
          </a:prstGeom>
          <a:noFill/>
          <a:ln>
            <a:noFill/>
          </a:ln>
        </p:spPr>
      </p:pic>
      <p:sp>
        <p:nvSpPr>
          <p:cNvPr id="73" name="Google Shape;73;p14"/>
          <p:cNvSpPr txBox="1"/>
          <p:nvPr>
            <p:ph type="title"/>
          </p:nvPr>
        </p:nvSpPr>
        <p:spPr>
          <a:xfrm>
            <a:off x="4504400" y="500925"/>
            <a:ext cx="4493100" cy="2871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In an era of dynamic airfare fluctuations, </a:t>
            </a:r>
            <a:r>
              <a:rPr lang="en" sz="1200">
                <a:solidFill>
                  <a:srgbClr val="0F0F0F"/>
                </a:solidFill>
                <a:latin typeface="Roboto"/>
                <a:ea typeface="Roboto"/>
                <a:cs typeface="Roboto"/>
                <a:sym typeface="Roboto"/>
              </a:rPr>
              <a:t>making cost-effective decisions for travelling is very challenging.</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This involves identifying the optimum time for travel and selecting the most economical flight options to their desired destinations.</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Through data-driven insights, we aim to revolutionize the way individuals plan their journeys, ensuring a seamless and budget-friendly travel experience.</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Our goal is to provide a ML solution that enhances the travel experience by offering insights and recommendations for budget-conscious air travel.</a:t>
            </a:r>
            <a:endParaRPr>
              <a:solidFill>
                <a:srgbClr val="000000"/>
              </a:solidFill>
            </a:endParaRPr>
          </a:p>
          <a:p>
            <a:pPr indent="0" lvl="0" marL="0" rtl="0" algn="l">
              <a:spcBef>
                <a:spcPts val="0"/>
              </a:spcBef>
              <a:spcAft>
                <a:spcPts val="0"/>
              </a:spcAft>
              <a:buNone/>
            </a:pPr>
            <a:r>
              <a:rPr lang="en">
                <a:solidFill>
                  <a:srgbClr val="000000"/>
                </a:solidFill>
              </a:rPr>
              <a:t>				</a:t>
            </a:r>
            <a:endParaRPr>
              <a:solidFill>
                <a:srgbClr val="000000"/>
              </a:solidFill>
            </a:endParaRPr>
          </a:p>
          <a:p>
            <a:pPr indent="0" lvl="0" marL="0" rtl="0" algn="l">
              <a:spcBef>
                <a:spcPts val="0"/>
              </a:spcBef>
              <a:spcAft>
                <a:spcPts val="0"/>
              </a:spcAft>
              <a:buNone/>
            </a:pPr>
            <a:r>
              <a:rPr lang="en">
                <a:solidFill>
                  <a:srgbClr val="000000"/>
                </a:solidFill>
              </a:rPr>
              <a:t>			</a:t>
            </a:r>
            <a:endParaRPr>
              <a:solidFill>
                <a:srgbClr val="000000"/>
              </a:solidFill>
            </a:endParaRPr>
          </a:p>
          <a:p>
            <a:pPr indent="0" lvl="0" marL="0" rtl="0" algn="l">
              <a:spcBef>
                <a:spcPts val="0"/>
              </a:spcBef>
              <a:spcAft>
                <a:spcPts val="0"/>
              </a:spcAft>
              <a:buNone/>
            </a:pPr>
            <a:r>
              <a:rPr lang="en">
                <a:solidFill>
                  <a:srgbClr val="000000"/>
                </a:solidFill>
              </a:rPr>
              <a:t>		</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t>
            </a:r>
            <a:endParaRPr/>
          </a:p>
        </p:txBody>
      </p:sp>
      <p:sp>
        <p:nvSpPr>
          <p:cNvPr id="79" name="Google Shape;79;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180">
                <a:solidFill>
                  <a:srgbClr val="262626"/>
                </a:solidFill>
                <a:latin typeface="Merriweather"/>
                <a:ea typeface="Merriweather"/>
                <a:cs typeface="Merriweather"/>
                <a:sym typeface="Merriweather"/>
              </a:rPr>
              <a:t>Scraping : </a:t>
            </a:r>
            <a:r>
              <a:rPr lang="en" sz="1700" u="sng">
                <a:solidFill>
                  <a:srgbClr val="2200CC"/>
                </a:solidFill>
                <a:latin typeface="Arial"/>
                <a:ea typeface="Arial"/>
                <a:cs typeface="Arial"/>
                <a:sym typeface="Arial"/>
                <a:hlinkClick r:id="rId3">
                  <a:extLst>
                    <a:ext uri="{A12FA001-AC4F-418D-AE19-62706E023703}">
                      <ahyp:hlinkClr val="tx"/>
                    </a:ext>
                  </a:extLst>
                </a:hlinkClick>
              </a:rPr>
              <a:t>https://www.kayak.com/</a:t>
            </a:r>
            <a:endParaRPr sz="2780">
              <a:solidFill>
                <a:srgbClr val="262626"/>
              </a:solidFill>
              <a:latin typeface="Merriweather"/>
              <a:ea typeface="Merriweather"/>
              <a:cs typeface="Merriweather"/>
              <a:sym typeface="Merriweather"/>
            </a:endParaRPr>
          </a:p>
          <a:p>
            <a:pPr indent="-367030" lvl="0" marL="457200" rtl="0" algn="l">
              <a:spcBef>
                <a:spcPts val="1200"/>
              </a:spcBef>
              <a:spcAft>
                <a:spcPts val="0"/>
              </a:spcAft>
              <a:buClr>
                <a:srgbClr val="262626"/>
              </a:buClr>
              <a:buSzPts val="2180"/>
              <a:buFont typeface="Merriweather"/>
              <a:buAutoNum type="arabicPeriod"/>
            </a:pPr>
            <a:r>
              <a:rPr lang="en" sz="2180">
                <a:solidFill>
                  <a:srgbClr val="262626"/>
                </a:solidFill>
                <a:latin typeface="Merriweather"/>
                <a:ea typeface="Merriweather"/>
                <a:cs typeface="Merriweather"/>
                <a:sym typeface="Merriweather"/>
              </a:rPr>
              <a:t>Source &amp; Destination</a:t>
            </a:r>
            <a:endParaRPr sz="2180">
              <a:solidFill>
                <a:srgbClr val="262626"/>
              </a:solidFill>
              <a:latin typeface="Merriweather"/>
              <a:ea typeface="Merriweather"/>
              <a:cs typeface="Merriweather"/>
              <a:sym typeface="Merriweather"/>
            </a:endParaRPr>
          </a:p>
          <a:p>
            <a:pPr indent="-367030" lvl="0" marL="457200" rtl="0" algn="l">
              <a:spcBef>
                <a:spcPts val="0"/>
              </a:spcBef>
              <a:spcAft>
                <a:spcPts val="0"/>
              </a:spcAft>
              <a:buClr>
                <a:srgbClr val="262626"/>
              </a:buClr>
              <a:buSzPts val="2180"/>
              <a:buFont typeface="Merriweather"/>
              <a:buAutoNum type="arabicPeriod"/>
            </a:pPr>
            <a:r>
              <a:rPr lang="en" sz="2180">
                <a:solidFill>
                  <a:srgbClr val="262626"/>
                </a:solidFill>
                <a:latin typeface="Merriweather"/>
                <a:ea typeface="Merriweather"/>
                <a:cs typeface="Merriweather"/>
                <a:sym typeface="Merriweather"/>
              </a:rPr>
              <a:t>Date (Feb, 2024) </a:t>
            </a:r>
            <a:endParaRPr sz="2180">
              <a:solidFill>
                <a:srgbClr val="262626"/>
              </a:solidFill>
              <a:latin typeface="Merriweather"/>
              <a:ea typeface="Merriweather"/>
              <a:cs typeface="Merriweather"/>
              <a:sym typeface="Merriweather"/>
            </a:endParaRPr>
          </a:p>
          <a:p>
            <a:pPr indent="-367030" lvl="0" marL="457200" rtl="0" algn="l">
              <a:spcBef>
                <a:spcPts val="0"/>
              </a:spcBef>
              <a:spcAft>
                <a:spcPts val="0"/>
              </a:spcAft>
              <a:buClr>
                <a:srgbClr val="262626"/>
              </a:buClr>
              <a:buSzPts val="2180"/>
              <a:buFont typeface="Merriweather"/>
              <a:buAutoNum type="arabicPeriod"/>
            </a:pPr>
            <a:r>
              <a:rPr lang="en" sz="2180">
                <a:solidFill>
                  <a:srgbClr val="262626"/>
                </a:solidFill>
                <a:latin typeface="Merriweather"/>
                <a:ea typeface="Merriweather"/>
                <a:cs typeface="Merriweather"/>
                <a:sym typeface="Merriweather"/>
              </a:rPr>
              <a:t>Price</a:t>
            </a:r>
            <a:endParaRPr sz="2180">
              <a:solidFill>
                <a:srgbClr val="262626"/>
              </a:solidFill>
              <a:latin typeface="Merriweather"/>
              <a:ea typeface="Merriweather"/>
              <a:cs typeface="Merriweather"/>
              <a:sym typeface="Merriweather"/>
            </a:endParaRPr>
          </a:p>
          <a:p>
            <a:pPr indent="-367030" lvl="0" marL="457200" rtl="0" algn="l">
              <a:spcBef>
                <a:spcPts val="0"/>
              </a:spcBef>
              <a:spcAft>
                <a:spcPts val="0"/>
              </a:spcAft>
              <a:buClr>
                <a:srgbClr val="262626"/>
              </a:buClr>
              <a:buSzPts val="2180"/>
              <a:buFont typeface="Merriweather"/>
              <a:buAutoNum type="arabicPeriod"/>
            </a:pPr>
            <a:r>
              <a:rPr lang="en" sz="2180">
                <a:solidFill>
                  <a:srgbClr val="262626"/>
                </a:solidFill>
                <a:latin typeface="Merriweather"/>
                <a:ea typeface="Merriweather"/>
                <a:cs typeface="Merriweather"/>
                <a:sym typeface="Merriweather"/>
              </a:rPr>
              <a:t>Duration</a:t>
            </a:r>
            <a:endParaRPr sz="2180">
              <a:solidFill>
                <a:srgbClr val="262626"/>
              </a:solidFill>
              <a:latin typeface="Merriweather"/>
              <a:ea typeface="Merriweather"/>
              <a:cs typeface="Merriweather"/>
              <a:sym typeface="Merriweather"/>
            </a:endParaRPr>
          </a:p>
          <a:p>
            <a:pPr indent="-367030" lvl="0" marL="457200" rtl="0" algn="l">
              <a:spcBef>
                <a:spcPts val="0"/>
              </a:spcBef>
              <a:spcAft>
                <a:spcPts val="0"/>
              </a:spcAft>
              <a:buClr>
                <a:srgbClr val="262626"/>
              </a:buClr>
              <a:buSzPts val="2180"/>
              <a:buFont typeface="Merriweather"/>
              <a:buAutoNum type="arabicPeriod"/>
            </a:pPr>
            <a:r>
              <a:rPr lang="en" sz="2180">
                <a:solidFill>
                  <a:srgbClr val="262626"/>
                </a:solidFill>
                <a:latin typeface="Merriweather"/>
                <a:ea typeface="Merriweather"/>
                <a:cs typeface="Merriweather"/>
                <a:sym typeface="Merriweather"/>
              </a:rPr>
              <a:t>Total Stops</a:t>
            </a:r>
            <a:endParaRPr sz="2180">
              <a:solidFill>
                <a:srgbClr val="262626"/>
              </a:solidFill>
              <a:latin typeface="Merriweather"/>
              <a:ea typeface="Merriweather"/>
              <a:cs typeface="Merriweather"/>
              <a:sym typeface="Merriweather"/>
            </a:endParaRPr>
          </a:p>
          <a:p>
            <a:pPr indent="-367030" lvl="0" marL="457200" rtl="0" algn="l">
              <a:spcBef>
                <a:spcPts val="0"/>
              </a:spcBef>
              <a:spcAft>
                <a:spcPts val="0"/>
              </a:spcAft>
              <a:buClr>
                <a:srgbClr val="262626"/>
              </a:buClr>
              <a:buSzPts val="2180"/>
              <a:buFont typeface="Merriweather"/>
              <a:buAutoNum type="arabicPeriod"/>
            </a:pPr>
            <a:r>
              <a:rPr lang="en" sz="2180">
                <a:solidFill>
                  <a:srgbClr val="262626"/>
                </a:solidFill>
                <a:latin typeface="Merriweather"/>
                <a:ea typeface="Merriweather"/>
                <a:cs typeface="Merriweather"/>
                <a:sym typeface="Merriweather"/>
              </a:rPr>
              <a:t>Airline</a:t>
            </a:r>
            <a:endParaRPr sz="905">
              <a:latin typeface="Merriweather"/>
              <a:ea typeface="Merriweather"/>
              <a:cs typeface="Merriweather"/>
              <a:sym typeface="Merriweather"/>
            </a:endParaRPr>
          </a:p>
        </p:txBody>
      </p:sp>
      <p:sp>
        <p:nvSpPr>
          <p:cNvPr id="80" name="Google Shape;80;p1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5"/>
          <p:cNvPicPr preferRelativeResize="0"/>
          <p:nvPr/>
        </p:nvPicPr>
        <p:blipFill rotWithShape="1">
          <a:blip r:embed="rId4">
            <a:alphaModFix/>
          </a:blip>
          <a:srcRect b="6050" l="0" r="0" t="0"/>
          <a:stretch/>
        </p:blipFill>
        <p:spPr>
          <a:xfrm>
            <a:off x="4832400" y="1505700"/>
            <a:ext cx="3999898" cy="3076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Analysis and Importance</a:t>
            </a:r>
            <a:endParaRPr/>
          </a:p>
        </p:txBody>
      </p:sp>
      <p:sp>
        <p:nvSpPr>
          <p:cNvPr id="87" name="Google Shape;87;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6"/>
          <p:cNvPicPr preferRelativeResize="0"/>
          <p:nvPr/>
        </p:nvPicPr>
        <p:blipFill>
          <a:blip r:embed="rId3">
            <a:alphaModFix/>
          </a:blip>
          <a:stretch>
            <a:fillRect/>
          </a:stretch>
        </p:blipFill>
        <p:spPr>
          <a:xfrm>
            <a:off x="4227900" y="1310950"/>
            <a:ext cx="4855150" cy="3674949"/>
          </a:xfrm>
          <a:prstGeom prst="rect">
            <a:avLst/>
          </a:prstGeom>
          <a:noFill/>
          <a:ln>
            <a:noFill/>
          </a:ln>
        </p:spPr>
      </p:pic>
      <p:pic>
        <p:nvPicPr>
          <p:cNvPr descr="A graph with a bar&#10;&#10;Description automatically generated" id="89" name="Google Shape;89;p16"/>
          <p:cNvPicPr preferRelativeResize="0"/>
          <p:nvPr/>
        </p:nvPicPr>
        <p:blipFill>
          <a:blip r:embed="rId4">
            <a:alphaModFix/>
          </a:blip>
          <a:stretch>
            <a:fillRect/>
          </a:stretch>
        </p:blipFill>
        <p:spPr>
          <a:xfrm>
            <a:off x="86825" y="1379775"/>
            <a:ext cx="3830075" cy="324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a:t>
            </a:r>
            <a:r>
              <a:rPr lang="en"/>
              <a:t>Data Modeling and Model Selection</a:t>
            </a:r>
            <a:endParaRPr/>
          </a:p>
        </p:txBody>
      </p:sp>
      <p:pic>
        <p:nvPicPr>
          <p:cNvPr id="95" name="Google Shape;95;p17"/>
          <p:cNvPicPr preferRelativeResize="0"/>
          <p:nvPr/>
        </p:nvPicPr>
        <p:blipFill>
          <a:blip r:embed="rId3">
            <a:alphaModFix/>
          </a:blip>
          <a:stretch>
            <a:fillRect/>
          </a:stretch>
        </p:blipFill>
        <p:spPr>
          <a:xfrm>
            <a:off x="427850" y="1888975"/>
            <a:ext cx="8288350" cy="2755250"/>
          </a:xfrm>
          <a:prstGeom prst="rect">
            <a:avLst/>
          </a:prstGeom>
          <a:noFill/>
          <a:ln>
            <a:noFill/>
          </a:ln>
        </p:spPr>
      </p:pic>
      <p:sp>
        <p:nvSpPr>
          <p:cNvPr id="96" name="Google Shape;96;p17"/>
          <p:cNvSpPr/>
          <p:nvPr/>
        </p:nvSpPr>
        <p:spPr>
          <a:xfrm>
            <a:off x="308025" y="4183575"/>
            <a:ext cx="8520600" cy="5157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a:t>Model Evaluation (Random forest)</a:t>
            </a:r>
            <a:endParaRPr/>
          </a:p>
          <a:p>
            <a:pPr indent="0" lvl="0" marL="0" rtl="0" algn="l">
              <a:spcBef>
                <a:spcPts val="0"/>
              </a:spcBef>
              <a:spcAft>
                <a:spcPts val="0"/>
              </a:spcAft>
              <a:buNone/>
            </a:pPr>
            <a:r>
              <a:t/>
            </a:r>
            <a:endParaRPr/>
          </a:p>
        </p:txBody>
      </p:sp>
      <p:sp>
        <p:nvSpPr>
          <p:cNvPr id="102" name="Google Shape;102;p18"/>
          <p:cNvSpPr txBox="1"/>
          <p:nvPr/>
        </p:nvSpPr>
        <p:spPr>
          <a:xfrm>
            <a:off x="2055350" y="2358325"/>
            <a:ext cx="4965000" cy="146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0"/>
              </a:spcAft>
              <a:buNone/>
            </a:pPr>
            <a:r>
              <a:rPr lang="en" sz="1800">
                <a:latin typeface="Merriweather"/>
                <a:ea typeface="Merriweather"/>
                <a:cs typeface="Merriweather"/>
                <a:sym typeface="Merriweather"/>
              </a:rPr>
              <a:t>R2 Score: 0.945</a:t>
            </a:r>
            <a:endParaRPr sz="1800">
              <a:latin typeface="Merriweather"/>
              <a:ea typeface="Merriweather"/>
              <a:cs typeface="Merriweather"/>
              <a:sym typeface="Merriweather"/>
            </a:endParaRPr>
          </a:p>
          <a:p>
            <a:pPr indent="0" lvl="0" marL="0" rtl="0" algn="just">
              <a:lnSpc>
                <a:spcPct val="115000"/>
              </a:lnSpc>
              <a:spcBef>
                <a:spcPts val="400"/>
              </a:spcBef>
              <a:spcAft>
                <a:spcPts val="2800"/>
              </a:spcAft>
              <a:buNone/>
            </a:pPr>
            <a:r>
              <a:rPr lang="en" sz="1800">
                <a:latin typeface="Merriweather"/>
                <a:ea typeface="Merriweather"/>
                <a:cs typeface="Merriweather"/>
                <a:sym typeface="Merriweather"/>
              </a:rPr>
              <a:t>M</a:t>
            </a:r>
            <a:r>
              <a:rPr lang="en" sz="1800">
                <a:latin typeface="Merriweather"/>
                <a:ea typeface="Merriweather"/>
                <a:cs typeface="Merriweather"/>
                <a:sym typeface="Merriweather"/>
              </a:rPr>
              <a:t>ean Absolute Error (MAE): $61.87</a:t>
            </a:r>
            <a:br>
              <a:rPr lang="en" sz="1800">
                <a:latin typeface="Merriweather"/>
                <a:ea typeface="Merriweather"/>
                <a:cs typeface="Merriweather"/>
                <a:sym typeface="Merriweather"/>
              </a:rPr>
            </a:br>
            <a:r>
              <a:rPr lang="en" sz="1800">
                <a:latin typeface="Merriweather"/>
                <a:ea typeface="Merriweather"/>
                <a:cs typeface="Merriweather"/>
                <a:sym typeface="Merriweather"/>
              </a:rPr>
              <a:t>Mean Squared Error (MSE): 40409.87</a:t>
            </a:r>
            <a:br>
              <a:rPr lang="en" sz="1800">
                <a:latin typeface="Merriweather"/>
                <a:ea typeface="Merriweather"/>
                <a:cs typeface="Merriweather"/>
                <a:sym typeface="Merriweather"/>
              </a:rPr>
            </a:br>
            <a:r>
              <a:rPr lang="en" sz="1800">
                <a:latin typeface="Merriweather"/>
                <a:ea typeface="Merriweather"/>
                <a:cs typeface="Merriweather"/>
                <a:sym typeface="Merriweather"/>
              </a:rPr>
              <a:t>Root Mean Squared Error (RMSE): $201.02</a:t>
            </a:r>
            <a:endParaRPr sz="1800">
              <a:latin typeface="Merriweather"/>
              <a:ea typeface="Merriweather"/>
              <a:cs typeface="Merriweather"/>
              <a:sym typeface="Merriweather"/>
            </a:endParaRPr>
          </a:p>
        </p:txBody>
      </p:sp>
      <p:sp>
        <p:nvSpPr>
          <p:cNvPr id="103" name="Google Shape;103;p18"/>
          <p:cNvSpPr txBox="1"/>
          <p:nvPr/>
        </p:nvSpPr>
        <p:spPr>
          <a:xfrm>
            <a:off x="423450" y="1472700"/>
            <a:ext cx="8297100" cy="13083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lang="en" sz="1800">
                <a:solidFill>
                  <a:srgbClr val="262626"/>
                </a:solidFill>
                <a:latin typeface="Merriweather"/>
                <a:ea typeface="Merriweather"/>
                <a:cs typeface="Merriweather"/>
                <a:sym typeface="Merriweather"/>
              </a:rPr>
              <a:t>Retraining the random forest model on train + val and scoring on test and hyperparameter  tuning using random search CV</a:t>
            </a:r>
            <a:endParaRPr sz="1800">
              <a:solidFill>
                <a:srgbClr val="262626"/>
              </a:solidFill>
              <a:latin typeface="Merriweather"/>
              <a:ea typeface="Merriweather"/>
              <a:cs typeface="Merriweather"/>
              <a:sym typeface="Merriweather"/>
            </a:endParaRPr>
          </a:p>
          <a:p>
            <a:pPr indent="0" lvl="0" marL="0" rtl="0" algn="l">
              <a:spcBef>
                <a:spcPts val="1200"/>
              </a:spcBef>
              <a:spcAft>
                <a:spcPts val="0"/>
              </a:spcAft>
              <a:buNone/>
            </a:pPr>
            <a:r>
              <a:t/>
            </a:r>
            <a:endParaRPr sz="1800">
              <a:solidFill>
                <a:schemeClr val="dk2"/>
              </a:solidFill>
              <a:latin typeface="Merriweather"/>
              <a:ea typeface="Merriweather"/>
              <a:cs typeface="Merriweather"/>
              <a:sym typeface="Merriweather"/>
            </a:endParaRPr>
          </a:p>
        </p:txBody>
      </p:sp>
      <p:sp>
        <p:nvSpPr>
          <p:cNvPr id="104" name="Google Shape;104;p18"/>
          <p:cNvSpPr txBox="1"/>
          <p:nvPr/>
        </p:nvSpPr>
        <p:spPr>
          <a:xfrm>
            <a:off x="423475" y="3998100"/>
            <a:ext cx="8297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This exceptional performance validates its effectiveness in forecasting ticket prices within an approximate margin of $61.87. </a:t>
            </a:r>
            <a:endParaRPr sz="1800">
              <a:solidFill>
                <a:srgbClr val="262626"/>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1" type="body"/>
          </p:nvPr>
        </p:nvSpPr>
        <p:spPr>
          <a:xfrm>
            <a:off x="3606975" y="2694850"/>
            <a:ext cx="1780200" cy="6237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2180">
                <a:solidFill>
                  <a:srgbClr val="262626"/>
                </a:solidFill>
                <a:latin typeface="Merriweather"/>
                <a:ea typeface="Merriweather"/>
                <a:cs typeface="Merriweather"/>
                <a:sym typeface="Merriweather"/>
              </a:rPr>
              <a:t>Thank you!</a:t>
            </a:r>
            <a:endParaRPr sz="905">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