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3BF"/>
    <a:srgbClr val="C0D3AD"/>
    <a:srgbClr val="DCE6D5"/>
    <a:srgbClr val="84A860"/>
    <a:srgbClr val="DDF5D3"/>
    <a:srgbClr val="FF7065"/>
    <a:srgbClr val="E6F2E0"/>
    <a:srgbClr val="B3C99C"/>
    <a:srgbClr val="C7E8B4"/>
    <a:srgbClr val="D4E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1" d="100"/>
          <a:sy n="21" d="100"/>
        </p:scale>
        <p:origin x="324" y="-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58332-DE1B-43D9-8345-0D4279389196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IN"/>
        </a:p>
      </dgm:t>
    </dgm:pt>
    <dgm:pt modelId="{7222380C-D1D6-4C6A-906A-0E880AAF292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3600" kern="1200" dirty="0">
              <a:solidFill>
                <a:schemeClr val="tx1"/>
              </a:solidFill>
              <a:latin typeface="Century Schoolbook" panose="02040604050505020304" pitchFamily="18" charset="0"/>
            </a:rPr>
            <a:t>SST/macro enables </a:t>
          </a:r>
          <a:r>
            <a:rPr lang="en-IN" sz="3600" b="1" kern="1200" dirty="0">
              <a:solidFill>
                <a:schemeClr val="tx1"/>
              </a:solidFill>
              <a:latin typeface="Century Schoolbook" panose="02040604050505020304" pitchFamily="18" charset="0"/>
            </a:rPr>
            <a:t>scalable, controlled interconnect simulations.</a:t>
          </a:r>
        </a:p>
      </dgm:t>
    </dgm:pt>
    <dgm:pt modelId="{6AD6BB01-BBB7-4FD0-9A96-E6E5A1AAF4FD}" type="parTrans" cxnId="{93897C52-F910-4808-93FC-64C12C7A3303}">
      <dgm:prSet/>
      <dgm:spPr/>
      <dgm:t>
        <a:bodyPr/>
        <a:lstStyle/>
        <a:p>
          <a:endParaRPr lang="en-IN"/>
        </a:p>
      </dgm:t>
    </dgm:pt>
    <dgm:pt modelId="{ABBB7FEE-0CE4-4981-8B34-0A3AA57E108D}" type="sibTrans" cxnId="{93897C52-F910-4808-93FC-64C12C7A3303}">
      <dgm:prSet/>
      <dgm:spPr/>
      <dgm:t>
        <a:bodyPr/>
        <a:lstStyle/>
        <a:p>
          <a:endParaRPr lang="en-IN"/>
        </a:p>
      </dgm:t>
    </dgm:pt>
    <dgm:pt modelId="{86D7AFE4-8D38-4709-B6BA-C26D67C9DF6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600" b="0" kern="1200" dirty="0">
              <a:solidFill>
                <a:schemeClr val="tx1"/>
              </a:solidFill>
              <a:latin typeface="Century Schoolbook" panose="02040604050505020304" pitchFamily="18" charset="0"/>
              <a:ea typeface="+mn-ea"/>
              <a:cs typeface="+mn-cs"/>
            </a:rPr>
            <a:t>Performance depends on </a:t>
          </a:r>
          <a:r>
            <a:rPr lang="en-US" sz="3600" b="1" kern="1200" dirty="0">
              <a:solidFill>
                <a:schemeClr val="tx1"/>
              </a:solidFill>
              <a:latin typeface="Century Schoolbook" panose="02040604050505020304" pitchFamily="18" charset="0"/>
              <a:ea typeface="+mn-ea"/>
              <a:cs typeface="+mn-cs"/>
            </a:rPr>
            <a:t>topology, placement, and communication patterns</a:t>
          </a:r>
          <a:r>
            <a:rPr lang="en-US" sz="3600" b="0" kern="1200" dirty="0">
              <a:solidFill>
                <a:schemeClr val="tx1"/>
              </a:solidFill>
              <a:latin typeface="Century Schoolbook" panose="02040604050505020304" pitchFamily="18" charset="0"/>
              <a:ea typeface="+mn-ea"/>
              <a:cs typeface="+mn-cs"/>
            </a:rPr>
            <a:t>.</a:t>
          </a:r>
          <a:endParaRPr lang="en-IN" sz="3600" b="0" kern="1200" dirty="0">
            <a:solidFill>
              <a:schemeClr val="tx1"/>
            </a:solidFill>
          </a:endParaRPr>
        </a:p>
      </dgm:t>
    </dgm:pt>
    <dgm:pt modelId="{6F79537E-A0C8-4727-AA61-DE5969524479}" type="parTrans" cxnId="{AFEF5AE0-24F6-4048-BFA7-25A126141185}">
      <dgm:prSet/>
      <dgm:spPr/>
      <dgm:t>
        <a:bodyPr/>
        <a:lstStyle/>
        <a:p>
          <a:endParaRPr lang="en-IN"/>
        </a:p>
      </dgm:t>
    </dgm:pt>
    <dgm:pt modelId="{47CDFDAC-290C-4438-A0C1-5EACF77ECDDE}" type="sibTrans" cxnId="{AFEF5AE0-24F6-4048-BFA7-25A126141185}">
      <dgm:prSet/>
      <dgm:spPr/>
      <dgm:t>
        <a:bodyPr/>
        <a:lstStyle/>
        <a:p>
          <a:endParaRPr lang="en-IN"/>
        </a:p>
      </dgm:t>
    </dgm:pt>
    <dgm:pt modelId="{8B22CDB5-C219-42EF-8BB2-D62C47E8ACC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600" dirty="0">
              <a:solidFill>
                <a:schemeClr val="tx1"/>
              </a:solidFill>
              <a:latin typeface="Century Schoolbook" panose="02040604050505020304" pitchFamily="18" charset="0"/>
            </a:rPr>
            <a:t>Future work: </a:t>
          </a:r>
          <a:r>
            <a:rPr lang="en-US" sz="3600" b="1" dirty="0">
              <a:solidFill>
                <a:schemeClr val="tx1"/>
              </a:solidFill>
              <a:latin typeface="Century Schoolbook" panose="02040604050505020304" pitchFamily="18" charset="0"/>
            </a:rPr>
            <a:t>custom topologies and focus on routing </a:t>
          </a:r>
          <a:r>
            <a:rPr lang="en-US" sz="3600" dirty="0">
              <a:solidFill>
                <a:schemeClr val="tx1"/>
              </a:solidFill>
              <a:latin typeface="Century Schoolbook" panose="02040604050505020304" pitchFamily="18" charset="0"/>
            </a:rPr>
            <a:t>to study specific impact. </a:t>
          </a:r>
          <a:endParaRPr lang="en-IN" sz="3600" dirty="0">
            <a:solidFill>
              <a:schemeClr val="tx1"/>
            </a:solidFill>
          </a:endParaRPr>
        </a:p>
      </dgm:t>
    </dgm:pt>
    <dgm:pt modelId="{23D4446E-1124-4265-B0A1-891F50F0A18E}" type="parTrans" cxnId="{2CD152FE-C976-4DF2-8083-9B99E9FC4D0C}">
      <dgm:prSet/>
      <dgm:spPr/>
      <dgm:t>
        <a:bodyPr/>
        <a:lstStyle/>
        <a:p>
          <a:endParaRPr lang="en-IN"/>
        </a:p>
      </dgm:t>
    </dgm:pt>
    <dgm:pt modelId="{24B21EFC-3926-49A0-B2DC-5FB825C8D555}" type="sibTrans" cxnId="{2CD152FE-C976-4DF2-8083-9B99E9FC4D0C}">
      <dgm:prSet/>
      <dgm:spPr/>
      <dgm:t>
        <a:bodyPr/>
        <a:lstStyle/>
        <a:p>
          <a:endParaRPr lang="en-IN"/>
        </a:p>
      </dgm:t>
    </dgm:pt>
    <dgm:pt modelId="{77827BFA-4278-4435-B9E2-D1832BDDCDF6}" type="pres">
      <dgm:prSet presAssocID="{55A58332-DE1B-43D9-8345-0D4279389196}" presName="Name0" presStyleCnt="0">
        <dgm:presLayoutVars>
          <dgm:chMax val="7"/>
          <dgm:chPref val="7"/>
          <dgm:dir/>
        </dgm:presLayoutVars>
      </dgm:prSet>
      <dgm:spPr/>
    </dgm:pt>
    <dgm:pt modelId="{E53AE420-2D2E-4DBE-A928-444982FAD821}" type="pres">
      <dgm:prSet presAssocID="{55A58332-DE1B-43D9-8345-0D4279389196}" presName="Name1" presStyleCnt="0"/>
      <dgm:spPr/>
    </dgm:pt>
    <dgm:pt modelId="{C2385FE5-7EB0-4BDE-81E1-30FE7BD0DFF3}" type="pres">
      <dgm:prSet presAssocID="{55A58332-DE1B-43D9-8345-0D4279389196}" presName="cycle" presStyleCnt="0"/>
      <dgm:spPr/>
    </dgm:pt>
    <dgm:pt modelId="{8E996ED2-3084-4E73-B0EE-88B0A2D17A95}" type="pres">
      <dgm:prSet presAssocID="{55A58332-DE1B-43D9-8345-0D4279389196}" presName="srcNode" presStyleLbl="node1" presStyleIdx="0" presStyleCnt="3"/>
      <dgm:spPr/>
    </dgm:pt>
    <dgm:pt modelId="{6573D02F-33DD-486A-A47B-8CFA6D41C9DA}" type="pres">
      <dgm:prSet presAssocID="{55A58332-DE1B-43D9-8345-0D4279389196}" presName="conn" presStyleLbl="parChTrans1D2" presStyleIdx="0" presStyleCnt="1"/>
      <dgm:spPr/>
    </dgm:pt>
    <dgm:pt modelId="{53621546-B549-459A-B17B-E3BDC723219D}" type="pres">
      <dgm:prSet presAssocID="{55A58332-DE1B-43D9-8345-0D4279389196}" presName="extraNode" presStyleLbl="node1" presStyleIdx="0" presStyleCnt="3"/>
      <dgm:spPr/>
    </dgm:pt>
    <dgm:pt modelId="{EB84D8C4-95B7-447C-8DBD-135C13CA7EC0}" type="pres">
      <dgm:prSet presAssocID="{55A58332-DE1B-43D9-8345-0D4279389196}" presName="dstNode" presStyleLbl="node1" presStyleIdx="0" presStyleCnt="3"/>
      <dgm:spPr/>
    </dgm:pt>
    <dgm:pt modelId="{49AA58A9-80DA-45D4-A491-E9823A529FD7}" type="pres">
      <dgm:prSet presAssocID="{7222380C-D1D6-4C6A-906A-0E880AAF2927}" presName="text_1" presStyleLbl="node1" presStyleIdx="0" presStyleCnt="3">
        <dgm:presLayoutVars>
          <dgm:bulletEnabled val="1"/>
        </dgm:presLayoutVars>
      </dgm:prSet>
      <dgm:spPr/>
    </dgm:pt>
    <dgm:pt modelId="{F03ED3C8-1F38-4BDB-B28E-2447D4EC5807}" type="pres">
      <dgm:prSet presAssocID="{7222380C-D1D6-4C6A-906A-0E880AAF2927}" presName="accent_1" presStyleCnt="0"/>
      <dgm:spPr/>
    </dgm:pt>
    <dgm:pt modelId="{4A53F6C0-543E-427B-9C97-4E9A751646C5}" type="pres">
      <dgm:prSet presAssocID="{7222380C-D1D6-4C6A-906A-0E880AAF2927}" presName="accentRepeatNode" presStyleLbl="solidFgAcc1" presStyleIdx="0" presStyleCnt="3"/>
      <dgm:spPr/>
    </dgm:pt>
    <dgm:pt modelId="{9A9AB9FE-2709-4980-BBEC-C2C4A93A22DC}" type="pres">
      <dgm:prSet presAssocID="{86D7AFE4-8D38-4709-B6BA-C26D67C9DF6D}" presName="text_2" presStyleLbl="node1" presStyleIdx="1" presStyleCnt="3" custScaleY="124249">
        <dgm:presLayoutVars>
          <dgm:bulletEnabled val="1"/>
        </dgm:presLayoutVars>
      </dgm:prSet>
      <dgm:spPr/>
    </dgm:pt>
    <dgm:pt modelId="{42B9F9F9-7B7E-4DB7-ACFE-B650B1988D5A}" type="pres">
      <dgm:prSet presAssocID="{86D7AFE4-8D38-4709-B6BA-C26D67C9DF6D}" presName="accent_2" presStyleCnt="0"/>
      <dgm:spPr/>
    </dgm:pt>
    <dgm:pt modelId="{6B326BEC-0E5D-4215-B140-EBAF602CE41C}" type="pres">
      <dgm:prSet presAssocID="{86D7AFE4-8D38-4709-B6BA-C26D67C9DF6D}" presName="accentRepeatNode" presStyleLbl="solidFgAcc1" presStyleIdx="1" presStyleCnt="3"/>
      <dgm:spPr/>
    </dgm:pt>
    <dgm:pt modelId="{6B9077BB-F029-4FA9-898E-DA216943EB41}" type="pres">
      <dgm:prSet presAssocID="{8B22CDB5-C219-42EF-8BB2-D62C47E8ACC3}" presName="text_3" presStyleLbl="node1" presStyleIdx="2" presStyleCnt="3" custScaleY="119638">
        <dgm:presLayoutVars>
          <dgm:bulletEnabled val="1"/>
        </dgm:presLayoutVars>
      </dgm:prSet>
      <dgm:spPr/>
    </dgm:pt>
    <dgm:pt modelId="{89DC18BE-AB10-438A-B29B-0D8493F399A5}" type="pres">
      <dgm:prSet presAssocID="{8B22CDB5-C219-42EF-8BB2-D62C47E8ACC3}" presName="accent_3" presStyleCnt="0"/>
      <dgm:spPr/>
    </dgm:pt>
    <dgm:pt modelId="{DA7673F3-B498-41F5-A5C4-8A5C06C058C1}" type="pres">
      <dgm:prSet presAssocID="{8B22CDB5-C219-42EF-8BB2-D62C47E8ACC3}" presName="accentRepeatNode" presStyleLbl="solidFgAcc1" presStyleIdx="2" presStyleCnt="3"/>
      <dgm:spPr/>
    </dgm:pt>
  </dgm:ptLst>
  <dgm:cxnLst>
    <dgm:cxn modelId="{161E5D0A-C84D-42B4-B09A-11296550349F}" type="presOf" srcId="{7222380C-D1D6-4C6A-906A-0E880AAF2927}" destId="{49AA58A9-80DA-45D4-A491-E9823A529FD7}" srcOrd="0" destOrd="0" presId="urn:microsoft.com/office/officeart/2008/layout/VerticalCurvedList"/>
    <dgm:cxn modelId="{93897C52-F910-4808-93FC-64C12C7A3303}" srcId="{55A58332-DE1B-43D9-8345-0D4279389196}" destId="{7222380C-D1D6-4C6A-906A-0E880AAF2927}" srcOrd="0" destOrd="0" parTransId="{6AD6BB01-BBB7-4FD0-9A96-E6E5A1AAF4FD}" sibTransId="{ABBB7FEE-0CE4-4981-8B34-0A3AA57E108D}"/>
    <dgm:cxn modelId="{7950B390-0C82-4A95-82F9-EA132BAC61AD}" type="presOf" srcId="{86D7AFE4-8D38-4709-B6BA-C26D67C9DF6D}" destId="{9A9AB9FE-2709-4980-BBEC-C2C4A93A22DC}" srcOrd="0" destOrd="0" presId="urn:microsoft.com/office/officeart/2008/layout/VerticalCurvedList"/>
    <dgm:cxn modelId="{9B607DDD-788A-48FD-9F5C-DC0B0D981896}" type="presOf" srcId="{8B22CDB5-C219-42EF-8BB2-D62C47E8ACC3}" destId="{6B9077BB-F029-4FA9-898E-DA216943EB41}" srcOrd="0" destOrd="0" presId="urn:microsoft.com/office/officeart/2008/layout/VerticalCurvedList"/>
    <dgm:cxn modelId="{AFEF5AE0-24F6-4048-BFA7-25A126141185}" srcId="{55A58332-DE1B-43D9-8345-0D4279389196}" destId="{86D7AFE4-8D38-4709-B6BA-C26D67C9DF6D}" srcOrd="1" destOrd="0" parTransId="{6F79537E-A0C8-4727-AA61-DE5969524479}" sibTransId="{47CDFDAC-290C-4438-A0C1-5EACF77ECDDE}"/>
    <dgm:cxn modelId="{7F0BD6EC-23F6-45E9-95B7-993D5BA654CA}" type="presOf" srcId="{55A58332-DE1B-43D9-8345-0D4279389196}" destId="{77827BFA-4278-4435-B9E2-D1832BDDCDF6}" srcOrd="0" destOrd="0" presId="urn:microsoft.com/office/officeart/2008/layout/VerticalCurvedList"/>
    <dgm:cxn modelId="{2CD152FE-C976-4DF2-8083-9B99E9FC4D0C}" srcId="{55A58332-DE1B-43D9-8345-0D4279389196}" destId="{8B22CDB5-C219-42EF-8BB2-D62C47E8ACC3}" srcOrd="2" destOrd="0" parTransId="{23D4446E-1124-4265-B0A1-891F50F0A18E}" sibTransId="{24B21EFC-3926-49A0-B2DC-5FB825C8D555}"/>
    <dgm:cxn modelId="{EBD500FF-5FD9-4EEF-A5B2-C17F06FB526B}" type="presOf" srcId="{ABBB7FEE-0CE4-4981-8B34-0A3AA57E108D}" destId="{6573D02F-33DD-486A-A47B-8CFA6D41C9DA}" srcOrd="0" destOrd="0" presId="urn:microsoft.com/office/officeart/2008/layout/VerticalCurvedList"/>
    <dgm:cxn modelId="{25CC3547-1EDB-40D0-9F17-FF93EABCA393}" type="presParOf" srcId="{77827BFA-4278-4435-B9E2-D1832BDDCDF6}" destId="{E53AE420-2D2E-4DBE-A928-444982FAD821}" srcOrd="0" destOrd="0" presId="urn:microsoft.com/office/officeart/2008/layout/VerticalCurvedList"/>
    <dgm:cxn modelId="{01C15CD4-B886-4774-AF13-7BA722ECF8EC}" type="presParOf" srcId="{E53AE420-2D2E-4DBE-A928-444982FAD821}" destId="{C2385FE5-7EB0-4BDE-81E1-30FE7BD0DFF3}" srcOrd="0" destOrd="0" presId="urn:microsoft.com/office/officeart/2008/layout/VerticalCurvedList"/>
    <dgm:cxn modelId="{CAE047FE-A368-42BA-96FE-FC71AE9B657F}" type="presParOf" srcId="{C2385FE5-7EB0-4BDE-81E1-30FE7BD0DFF3}" destId="{8E996ED2-3084-4E73-B0EE-88B0A2D17A95}" srcOrd="0" destOrd="0" presId="urn:microsoft.com/office/officeart/2008/layout/VerticalCurvedList"/>
    <dgm:cxn modelId="{FDC96077-D85F-4585-9462-FFF2EB4E07E6}" type="presParOf" srcId="{C2385FE5-7EB0-4BDE-81E1-30FE7BD0DFF3}" destId="{6573D02F-33DD-486A-A47B-8CFA6D41C9DA}" srcOrd="1" destOrd="0" presId="urn:microsoft.com/office/officeart/2008/layout/VerticalCurvedList"/>
    <dgm:cxn modelId="{5DADF5A7-E0DF-47D6-A7E3-E9DAA9E5C160}" type="presParOf" srcId="{C2385FE5-7EB0-4BDE-81E1-30FE7BD0DFF3}" destId="{53621546-B549-459A-B17B-E3BDC723219D}" srcOrd="2" destOrd="0" presId="urn:microsoft.com/office/officeart/2008/layout/VerticalCurvedList"/>
    <dgm:cxn modelId="{DA42C7F3-0A48-42A0-92A8-19453F501655}" type="presParOf" srcId="{C2385FE5-7EB0-4BDE-81E1-30FE7BD0DFF3}" destId="{EB84D8C4-95B7-447C-8DBD-135C13CA7EC0}" srcOrd="3" destOrd="0" presId="urn:microsoft.com/office/officeart/2008/layout/VerticalCurvedList"/>
    <dgm:cxn modelId="{3926A45C-A14C-46EB-A755-652747F8B914}" type="presParOf" srcId="{E53AE420-2D2E-4DBE-A928-444982FAD821}" destId="{49AA58A9-80DA-45D4-A491-E9823A529FD7}" srcOrd="1" destOrd="0" presId="urn:microsoft.com/office/officeart/2008/layout/VerticalCurvedList"/>
    <dgm:cxn modelId="{7BE07258-5850-421C-9B27-236C8E9F4849}" type="presParOf" srcId="{E53AE420-2D2E-4DBE-A928-444982FAD821}" destId="{F03ED3C8-1F38-4BDB-B28E-2447D4EC5807}" srcOrd="2" destOrd="0" presId="urn:microsoft.com/office/officeart/2008/layout/VerticalCurvedList"/>
    <dgm:cxn modelId="{FFD96E98-1774-4B87-B629-CBE3E1FF1328}" type="presParOf" srcId="{F03ED3C8-1F38-4BDB-B28E-2447D4EC5807}" destId="{4A53F6C0-543E-427B-9C97-4E9A751646C5}" srcOrd="0" destOrd="0" presId="urn:microsoft.com/office/officeart/2008/layout/VerticalCurvedList"/>
    <dgm:cxn modelId="{B5174C43-E321-4C92-A27D-6F3C5F9822E8}" type="presParOf" srcId="{E53AE420-2D2E-4DBE-A928-444982FAD821}" destId="{9A9AB9FE-2709-4980-BBEC-C2C4A93A22DC}" srcOrd="3" destOrd="0" presId="urn:microsoft.com/office/officeart/2008/layout/VerticalCurvedList"/>
    <dgm:cxn modelId="{B163806F-9BA7-48AE-97D7-A3CC592758C1}" type="presParOf" srcId="{E53AE420-2D2E-4DBE-A928-444982FAD821}" destId="{42B9F9F9-7B7E-4DB7-ACFE-B650B1988D5A}" srcOrd="4" destOrd="0" presId="urn:microsoft.com/office/officeart/2008/layout/VerticalCurvedList"/>
    <dgm:cxn modelId="{2C5B4A0B-C5F1-4D56-B139-2B58627D8329}" type="presParOf" srcId="{42B9F9F9-7B7E-4DB7-ACFE-B650B1988D5A}" destId="{6B326BEC-0E5D-4215-B140-EBAF602CE41C}" srcOrd="0" destOrd="0" presId="urn:microsoft.com/office/officeart/2008/layout/VerticalCurvedList"/>
    <dgm:cxn modelId="{E2FAC97E-8C6A-4646-8AEF-3039EEDD0A15}" type="presParOf" srcId="{E53AE420-2D2E-4DBE-A928-444982FAD821}" destId="{6B9077BB-F029-4FA9-898E-DA216943EB41}" srcOrd="5" destOrd="0" presId="urn:microsoft.com/office/officeart/2008/layout/VerticalCurvedList"/>
    <dgm:cxn modelId="{3ACE79F1-AE20-4A9C-B2DA-93477A90BD0A}" type="presParOf" srcId="{E53AE420-2D2E-4DBE-A928-444982FAD821}" destId="{89DC18BE-AB10-438A-B29B-0D8493F399A5}" srcOrd="6" destOrd="0" presId="urn:microsoft.com/office/officeart/2008/layout/VerticalCurvedList"/>
    <dgm:cxn modelId="{A56FEC38-D2D5-4AA9-A466-2A04C19FC4C6}" type="presParOf" srcId="{89DC18BE-AB10-438A-B29B-0D8493F399A5}" destId="{DA7673F3-B498-41F5-A5C4-8A5C06C058C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3D02F-33DD-486A-A47B-8CFA6D41C9DA}">
      <dsp:nvSpPr>
        <dsp:cNvPr id="0" name=""/>
        <dsp:cNvSpPr/>
      </dsp:nvSpPr>
      <dsp:spPr>
        <a:xfrm>
          <a:off x="-12948574" y="-1976579"/>
          <a:ext cx="15413503" cy="15413503"/>
        </a:xfrm>
        <a:prstGeom prst="blockArc">
          <a:avLst>
            <a:gd name="adj1" fmla="val 18900000"/>
            <a:gd name="adj2" fmla="val 2700000"/>
            <a:gd name="adj3" fmla="val 140"/>
          </a:avLst>
        </a:pr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A58A9-80DA-45D4-A491-E9823A529FD7}">
      <dsp:nvSpPr>
        <dsp:cNvPr id="0" name=""/>
        <dsp:cNvSpPr/>
      </dsp:nvSpPr>
      <dsp:spPr>
        <a:xfrm>
          <a:off x="1590695" y="1146034"/>
          <a:ext cx="8973857" cy="2292069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33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3600" kern="1200" dirty="0">
              <a:solidFill>
                <a:schemeClr val="tx1"/>
              </a:solidFill>
              <a:latin typeface="Century Schoolbook" panose="02040604050505020304" pitchFamily="18" charset="0"/>
            </a:rPr>
            <a:t>SST/macro enables </a:t>
          </a:r>
          <a:r>
            <a:rPr lang="en-IN" sz="3600" b="1" kern="1200" dirty="0">
              <a:solidFill>
                <a:schemeClr val="tx1"/>
              </a:solidFill>
              <a:latin typeface="Century Schoolbook" panose="02040604050505020304" pitchFamily="18" charset="0"/>
            </a:rPr>
            <a:t>scalable, controlled interconnect simulations.</a:t>
          </a:r>
        </a:p>
      </dsp:txBody>
      <dsp:txXfrm>
        <a:off x="1590695" y="1146034"/>
        <a:ext cx="8973857" cy="2292069"/>
      </dsp:txXfrm>
    </dsp:sp>
    <dsp:sp modelId="{4A53F6C0-543E-427B-9C97-4E9A751646C5}">
      <dsp:nvSpPr>
        <dsp:cNvPr id="0" name=""/>
        <dsp:cNvSpPr/>
      </dsp:nvSpPr>
      <dsp:spPr>
        <a:xfrm>
          <a:off x="158152" y="859525"/>
          <a:ext cx="2865086" cy="28650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AB9FE-2709-4980-BBEC-C2C4A93A22DC}">
      <dsp:nvSpPr>
        <dsp:cNvPr id="0" name=""/>
        <dsp:cNvSpPr/>
      </dsp:nvSpPr>
      <dsp:spPr>
        <a:xfrm>
          <a:off x="2423862" y="4306236"/>
          <a:ext cx="8140690" cy="2847872"/>
        </a:xfrm>
        <a:prstGeom prst="rect">
          <a:avLst/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33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600" b="0" kern="1200" dirty="0">
              <a:solidFill>
                <a:schemeClr val="tx1"/>
              </a:solidFill>
              <a:latin typeface="Century Schoolbook" panose="02040604050505020304" pitchFamily="18" charset="0"/>
              <a:ea typeface="+mn-ea"/>
              <a:cs typeface="+mn-cs"/>
            </a:rPr>
            <a:t>Performance depends on </a:t>
          </a:r>
          <a:r>
            <a:rPr lang="en-US" sz="3600" b="1" kern="1200" dirty="0">
              <a:solidFill>
                <a:schemeClr val="tx1"/>
              </a:solidFill>
              <a:latin typeface="Century Schoolbook" panose="02040604050505020304" pitchFamily="18" charset="0"/>
              <a:ea typeface="+mn-ea"/>
              <a:cs typeface="+mn-cs"/>
            </a:rPr>
            <a:t>topology, placement, and communication patterns</a:t>
          </a:r>
          <a:r>
            <a:rPr lang="en-US" sz="3600" b="0" kern="1200" dirty="0">
              <a:solidFill>
                <a:schemeClr val="tx1"/>
              </a:solidFill>
              <a:latin typeface="Century Schoolbook" panose="02040604050505020304" pitchFamily="18" charset="0"/>
              <a:ea typeface="+mn-ea"/>
              <a:cs typeface="+mn-cs"/>
            </a:rPr>
            <a:t>.</a:t>
          </a:r>
          <a:endParaRPr lang="en-IN" sz="3600" b="0" kern="1200" dirty="0">
            <a:solidFill>
              <a:schemeClr val="tx1"/>
            </a:solidFill>
          </a:endParaRPr>
        </a:p>
      </dsp:txBody>
      <dsp:txXfrm>
        <a:off x="2423862" y="4306236"/>
        <a:ext cx="8140690" cy="2847872"/>
      </dsp:txXfrm>
    </dsp:sp>
    <dsp:sp modelId="{6B326BEC-0E5D-4215-B140-EBAF602CE41C}">
      <dsp:nvSpPr>
        <dsp:cNvPr id="0" name=""/>
        <dsp:cNvSpPr/>
      </dsp:nvSpPr>
      <dsp:spPr>
        <a:xfrm>
          <a:off x="991319" y="4297629"/>
          <a:ext cx="2865086" cy="28650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60640"/>
              <a:satOff val="-6455"/>
              <a:lumOff val="138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077BB-F029-4FA9-898E-DA216943EB41}">
      <dsp:nvSpPr>
        <dsp:cNvPr id="0" name=""/>
        <dsp:cNvSpPr/>
      </dsp:nvSpPr>
      <dsp:spPr>
        <a:xfrm>
          <a:off x="1590695" y="7797183"/>
          <a:ext cx="8973857" cy="2742185"/>
        </a:xfrm>
        <a:prstGeom prst="rect">
          <a:avLst/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33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600" kern="1200" dirty="0">
              <a:solidFill>
                <a:schemeClr val="tx1"/>
              </a:solidFill>
              <a:latin typeface="Century Schoolbook" panose="02040604050505020304" pitchFamily="18" charset="0"/>
            </a:rPr>
            <a:t>Future work: </a:t>
          </a:r>
          <a:r>
            <a:rPr lang="en-US" sz="3600" b="1" kern="1200" dirty="0">
              <a:solidFill>
                <a:schemeClr val="tx1"/>
              </a:solidFill>
              <a:latin typeface="Century Schoolbook" panose="02040604050505020304" pitchFamily="18" charset="0"/>
            </a:rPr>
            <a:t>custom topologies and focus on routing </a:t>
          </a:r>
          <a:r>
            <a:rPr lang="en-US" sz="3600" kern="1200" dirty="0">
              <a:solidFill>
                <a:schemeClr val="tx1"/>
              </a:solidFill>
              <a:latin typeface="Century Schoolbook" panose="02040604050505020304" pitchFamily="18" charset="0"/>
            </a:rPr>
            <a:t>to study specific impact. </a:t>
          </a:r>
          <a:endParaRPr lang="en-IN" sz="3600" kern="1200" dirty="0">
            <a:solidFill>
              <a:schemeClr val="tx1"/>
            </a:solidFill>
          </a:endParaRPr>
        </a:p>
      </dsp:txBody>
      <dsp:txXfrm>
        <a:off x="1590695" y="7797183"/>
        <a:ext cx="8973857" cy="2742185"/>
      </dsp:txXfrm>
    </dsp:sp>
    <dsp:sp modelId="{DA7673F3-B498-41F5-A5C4-8A5C06C058C1}">
      <dsp:nvSpPr>
        <dsp:cNvPr id="0" name=""/>
        <dsp:cNvSpPr/>
      </dsp:nvSpPr>
      <dsp:spPr>
        <a:xfrm>
          <a:off x="158152" y="7735732"/>
          <a:ext cx="2865086" cy="28650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D077-792B-4702-8F84-FEBD3E26F41D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73EE-19BA-40E0-AC76-BF47EFBB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1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D077-792B-4702-8F84-FEBD3E26F41D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73EE-19BA-40E0-AC76-BF47EFBB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3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D077-792B-4702-8F84-FEBD3E26F41D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73EE-19BA-40E0-AC76-BF47EFBB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3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D077-792B-4702-8F84-FEBD3E26F41D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73EE-19BA-40E0-AC76-BF47EFBB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5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D077-792B-4702-8F84-FEBD3E26F41D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73EE-19BA-40E0-AC76-BF47EFBB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79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D077-792B-4702-8F84-FEBD3E26F41D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73EE-19BA-40E0-AC76-BF47EFBB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35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D077-792B-4702-8F84-FEBD3E26F41D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73EE-19BA-40E0-AC76-BF47EFBB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1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D077-792B-4702-8F84-FEBD3E26F41D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73EE-19BA-40E0-AC76-BF47EFBB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52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D077-792B-4702-8F84-FEBD3E26F41D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73EE-19BA-40E0-AC76-BF47EFBB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80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D077-792B-4702-8F84-FEBD3E26F41D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73EE-19BA-40E0-AC76-BF47EFBB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4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D077-792B-4702-8F84-FEBD3E26F41D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73EE-19BA-40E0-AC76-BF47EFBB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7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CD077-792B-4702-8F84-FEBD3E26F41D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373EE-19BA-40E0-AC76-BF47EFBB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26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github.com/sstsimulator/sst-macro/blob/master/docs/manual/manual.md" TargetMode="External"/><Relationship Id="rId18" Type="http://schemas.openxmlformats.org/officeDocument/2006/relationships/diagramQuickStyle" Target="../diagrams/quickStyle1.xml"/><Relationship Id="rId26" Type="http://schemas.openxmlformats.org/officeDocument/2006/relationships/image" Target="../media/image19.svg"/><Relationship Id="rId3" Type="http://schemas.openxmlformats.org/officeDocument/2006/relationships/image" Target="../media/image2.png"/><Relationship Id="rId21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diagramLayout" Target="../diagrams/layout1.xml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diagramData" Target="../diagrams/data1.xml"/><Relationship Id="rId20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17.sv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16.png"/><Relationship Id="rId28" Type="http://schemas.openxmlformats.org/officeDocument/2006/relationships/hyperlink" Target="https://www.top500.org/" TargetMode="External"/><Relationship Id="rId10" Type="http://schemas.openxmlformats.org/officeDocument/2006/relationships/image" Target="../media/image9.png"/><Relationship Id="rId19" Type="http://schemas.openxmlformats.org/officeDocument/2006/relationships/diagramColors" Target="../diagrams/colors1.xml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15.svg"/><Relationship Id="rId2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8B4">
            <a:alpha val="3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29C4C9-CBDD-4197-A81E-7629BF2EF8CE}"/>
              </a:ext>
            </a:extLst>
          </p:cNvPr>
          <p:cNvSpPr/>
          <p:nvPr/>
        </p:nvSpPr>
        <p:spPr>
          <a:xfrm>
            <a:off x="32015427" y="28383321"/>
            <a:ext cx="11176520" cy="3603955"/>
          </a:xfrm>
          <a:prstGeom prst="roundRect">
            <a:avLst>
              <a:gd name="adj" fmla="val 5875"/>
            </a:avLst>
          </a:prstGeom>
          <a:solidFill>
            <a:srgbClr val="DCE6D5"/>
          </a:solidFill>
          <a:ln w="22225">
            <a:solidFill>
              <a:srgbClr val="84A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2E06E9-4C9D-428F-915D-F75DDD79237C}"/>
              </a:ext>
            </a:extLst>
          </p:cNvPr>
          <p:cNvGrpSpPr/>
          <p:nvPr/>
        </p:nvGrpSpPr>
        <p:grpSpPr>
          <a:xfrm>
            <a:off x="742796" y="367895"/>
            <a:ext cx="27504346" cy="4056577"/>
            <a:chOff x="196857" y="172760"/>
            <a:chExt cx="5958885" cy="5630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3C9020-5D5B-48C6-92C0-6D8054BD373C}"/>
                </a:ext>
              </a:extLst>
            </p:cNvPr>
            <p:cNvSpPr txBox="1"/>
            <p:nvPr/>
          </p:nvSpPr>
          <p:spPr>
            <a:xfrm>
              <a:off x="196857" y="172760"/>
              <a:ext cx="5958885" cy="32040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latin typeface="Century Schoolbook" panose="02040604050505020304" pitchFamily="18" charset="0"/>
                </a:rPr>
                <a:t>Modeling Network </a:t>
              </a:r>
              <a:r>
                <a:rPr lang="en-US" sz="7200" b="1" dirty="0" err="1">
                  <a:latin typeface="Century Schoolbook" panose="02040604050505020304" pitchFamily="18" charset="0"/>
                </a:rPr>
                <a:t>Behaviour</a:t>
              </a:r>
              <a:r>
                <a:rPr lang="en-US" sz="7200" b="1" dirty="0">
                  <a:latin typeface="Century Schoolbook" panose="02040604050505020304" pitchFamily="18" charset="0"/>
                </a:rPr>
                <a:t> and Interference in HPC Networks at Scale </a:t>
              </a:r>
              <a:endParaRPr lang="en-IN" sz="7200" b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8020A4-F252-47D9-862B-873C2027E243}"/>
                </a:ext>
              </a:extLst>
            </p:cNvPr>
            <p:cNvSpPr txBox="1"/>
            <p:nvPr/>
          </p:nvSpPr>
          <p:spPr>
            <a:xfrm>
              <a:off x="211056" y="492319"/>
              <a:ext cx="5944686" cy="24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latin typeface="Century Schoolbook" panose="02040604050505020304" pitchFamily="18" charset="0"/>
                </a:rPr>
                <a:t>Maitreyee Sar, </a:t>
              </a:r>
              <a:r>
                <a:rPr lang="en-US" sz="5400" dirty="0">
                  <a:latin typeface="Century Schoolbook" panose="02040604050505020304" pitchFamily="18" charset="0"/>
                </a:rPr>
                <a:t>under the mentorship of </a:t>
              </a:r>
              <a:r>
                <a:rPr lang="en-US" sz="6000" b="1" dirty="0">
                  <a:latin typeface="Century Schoolbook" panose="02040604050505020304" pitchFamily="18" charset="0"/>
                </a:rPr>
                <a:t>Dr </a:t>
              </a:r>
              <a:r>
                <a:rPr lang="en-US" sz="6000" b="1" dirty="0" err="1">
                  <a:latin typeface="Century Schoolbook" panose="02040604050505020304" pitchFamily="18" charset="0"/>
                </a:rPr>
                <a:t>Preeti</a:t>
              </a:r>
              <a:r>
                <a:rPr lang="en-US" sz="6000" b="1" dirty="0">
                  <a:latin typeface="Century Schoolbook" panose="02040604050505020304" pitchFamily="18" charset="0"/>
                </a:rPr>
                <a:t> </a:t>
              </a:r>
              <a:r>
                <a:rPr lang="en-US" sz="6000" b="1" dirty="0" err="1">
                  <a:latin typeface="Century Schoolbook" panose="02040604050505020304" pitchFamily="18" charset="0"/>
                </a:rPr>
                <a:t>Malakar</a:t>
              </a:r>
              <a:endParaRPr lang="en-US" sz="6000" b="1" dirty="0">
                <a:latin typeface="Century Schoolbook" panose="02040604050505020304" pitchFamily="18" charset="0"/>
              </a:endParaRPr>
            </a:p>
            <a:p>
              <a:r>
                <a:rPr lang="en-US" sz="4800" b="1" dirty="0">
                  <a:latin typeface="Century Schoolbook" panose="02040604050505020304" pitchFamily="18" charset="0"/>
                </a:rPr>
                <a:t>Department of Computer Science and Engineering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790CAA-62CC-4294-A011-A6BDF4F9D832}"/>
              </a:ext>
            </a:extLst>
          </p:cNvPr>
          <p:cNvGrpSpPr/>
          <p:nvPr/>
        </p:nvGrpSpPr>
        <p:grpSpPr>
          <a:xfrm>
            <a:off x="801768" y="4725374"/>
            <a:ext cx="11176520" cy="7421872"/>
            <a:chOff x="1407366" y="6003805"/>
            <a:chExt cx="13795620" cy="8682013"/>
          </a:xfrm>
          <a:solidFill>
            <a:srgbClr val="C0D3AD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3654B69-C0D9-4E31-996C-3AB1DCEFE343}"/>
                </a:ext>
              </a:extLst>
            </p:cNvPr>
            <p:cNvSpPr/>
            <p:nvPr/>
          </p:nvSpPr>
          <p:spPr>
            <a:xfrm>
              <a:off x="1407366" y="6003805"/>
              <a:ext cx="13795620" cy="8682013"/>
            </a:xfrm>
            <a:prstGeom prst="roundRect">
              <a:avLst>
                <a:gd name="adj" fmla="val 823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1CD9745-F540-4D36-A95E-53CE18DF4FC3}"/>
                </a:ext>
              </a:extLst>
            </p:cNvPr>
            <p:cNvGrpSpPr/>
            <p:nvPr/>
          </p:nvGrpSpPr>
          <p:grpSpPr>
            <a:xfrm>
              <a:off x="1901022" y="6113296"/>
              <a:ext cx="12860007" cy="7935213"/>
              <a:chOff x="270547" y="1499869"/>
              <a:chExt cx="3415207" cy="1396490"/>
            </a:xfrm>
            <a:grpFill/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203A711-6CDD-46A5-BD97-376328BA7D05}"/>
                  </a:ext>
                </a:extLst>
              </p:cNvPr>
              <p:cNvSpPr/>
              <p:nvPr/>
            </p:nvSpPr>
            <p:spPr>
              <a:xfrm>
                <a:off x="270547" y="1613125"/>
                <a:ext cx="3415207" cy="1283234"/>
              </a:xfrm>
              <a:prstGeom prst="roundRect">
                <a:avLst>
                  <a:gd name="adj" fmla="val 7699"/>
                </a:avLst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EAB3EB-A85B-4B26-B88A-F25B232F6E17}"/>
                  </a:ext>
                </a:extLst>
              </p:cNvPr>
              <p:cNvSpPr txBox="1"/>
              <p:nvPr/>
            </p:nvSpPr>
            <p:spPr>
              <a:xfrm>
                <a:off x="644901" y="1499869"/>
                <a:ext cx="2786957" cy="254560"/>
              </a:xfrm>
              <a:prstGeom prst="roundRect">
                <a:avLst>
                  <a:gd name="adj" fmla="val 50000"/>
                </a:avLst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900" b="1" dirty="0">
                    <a:latin typeface="Century Schoolbook" panose="02040604050505020304" pitchFamily="18" charset="0"/>
                  </a:rPr>
                  <a:t>Problem Statement</a:t>
                </a:r>
                <a:endParaRPr lang="en-IN" sz="5900" b="1" dirty="0">
                  <a:latin typeface="Century Schoolbook" panose="02040604050505020304" pitchFamily="18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079E25-A595-400B-99B3-51DF8258D6CD}"/>
                </a:ext>
              </a:extLst>
            </p:cNvPr>
            <p:cNvSpPr txBox="1"/>
            <p:nvPr/>
          </p:nvSpPr>
          <p:spPr>
            <a:xfrm>
              <a:off x="2238991" y="7509886"/>
              <a:ext cx="12232196" cy="57920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4000" dirty="0">
                  <a:latin typeface="Century Schoolbook" panose="02040604050505020304" pitchFamily="18" charset="0"/>
                </a:rPr>
                <a:t>As supercomputers </a:t>
              </a:r>
              <a:r>
                <a:rPr lang="en-US" sz="4000" b="1" dirty="0">
                  <a:latin typeface="Century Schoolbook" panose="02040604050505020304" pitchFamily="18" charset="0"/>
                </a:rPr>
                <a:t>scale up </a:t>
              </a:r>
              <a:r>
                <a:rPr lang="en-US" sz="4000" dirty="0">
                  <a:latin typeface="Century Schoolbook" panose="02040604050505020304" pitchFamily="18" charset="0"/>
                </a:rPr>
                <a:t>to support modern workloads, their underlying networks experience </a:t>
              </a:r>
              <a:r>
                <a:rPr lang="en-US" sz="4000" b="1" dirty="0">
                  <a:latin typeface="Century Schoolbook" panose="02040604050505020304" pitchFamily="18" charset="0"/>
                </a:rPr>
                <a:t>increasing communication and I/O demands</a:t>
              </a:r>
              <a:r>
                <a:rPr lang="en-US" sz="4000" dirty="0">
                  <a:latin typeface="Century Schoolbook" panose="02040604050505020304" pitchFamily="18" charset="0"/>
                </a:rPr>
                <a:t>, leading to </a:t>
              </a:r>
              <a:r>
                <a:rPr lang="en-US" sz="4000" b="1" dirty="0">
                  <a:latin typeface="Century Schoolbook" panose="02040604050505020304" pitchFamily="18" charset="0"/>
                </a:rPr>
                <a:t>potential performance bottlenecks</a:t>
              </a:r>
              <a:r>
                <a:rPr lang="en-US" sz="4000" dirty="0">
                  <a:latin typeface="Century Schoolbook" panose="02040604050505020304" pitchFamily="18" charset="0"/>
                </a:rPr>
                <a:t>. This study uses </a:t>
              </a:r>
              <a:r>
                <a:rPr lang="en-US" sz="4000" b="1" dirty="0">
                  <a:latin typeface="Century Schoolbook" panose="02040604050505020304" pitchFamily="18" charset="0"/>
                </a:rPr>
                <a:t>simulation</a:t>
              </a:r>
              <a:r>
                <a:rPr lang="en-US" sz="4000" dirty="0">
                  <a:latin typeface="Century Schoolbook" panose="02040604050505020304" pitchFamily="18" charset="0"/>
                </a:rPr>
                <a:t> to analyze how different </a:t>
              </a:r>
              <a:r>
                <a:rPr lang="en-US" sz="4000" dirty="0">
                  <a:highlight>
                    <a:srgbClr val="FAC3BF"/>
                  </a:highlight>
                  <a:latin typeface="Century Schoolbook" panose="02040604050505020304" pitchFamily="18" charset="0"/>
                </a:rPr>
                <a:t>network topologies and communication patterns affect performance.</a:t>
              </a:r>
              <a:endParaRPr lang="en-IN" sz="4000" dirty="0">
                <a:latin typeface="Century Schoolbook" panose="020406040505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0823FB-6163-4E5C-80A3-7F2CAB566869}"/>
              </a:ext>
            </a:extLst>
          </p:cNvPr>
          <p:cNvGrpSpPr/>
          <p:nvPr/>
        </p:nvGrpSpPr>
        <p:grpSpPr>
          <a:xfrm>
            <a:off x="32038349" y="406575"/>
            <a:ext cx="11110054" cy="8930347"/>
            <a:chOff x="4171446" y="15329369"/>
            <a:chExt cx="11031540" cy="3991119"/>
          </a:xfrm>
          <a:solidFill>
            <a:srgbClr val="DCE6D5"/>
          </a:soli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EFBFFB-7CDE-444E-8B27-B2DA2B36F673}"/>
                </a:ext>
              </a:extLst>
            </p:cNvPr>
            <p:cNvSpPr/>
            <p:nvPr/>
          </p:nvSpPr>
          <p:spPr>
            <a:xfrm>
              <a:off x="4171446" y="15329369"/>
              <a:ext cx="11031540" cy="3991119"/>
            </a:xfrm>
            <a:prstGeom prst="roundRect">
              <a:avLst>
                <a:gd name="adj" fmla="val 6142"/>
              </a:avLst>
            </a:prstGeom>
            <a:grpFill/>
            <a:ln w="22225">
              <a:solidFill>
                <a:srgbClr val="84A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4116710-2E1E-42DA-B5B6-CA1F08DC5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3385" y="15544181"/>
              <a:ext cx="6998624" cy="3561495"/>
            </a:xfrm>
            <a:prstGeom prst="rect">
              <a:avLst/>
            </a:prstGeom>
            <a:grpFill/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C2B24A-7662-4F1D-9A94-7D94EEABB3AA}"/>
              </a:ext>
            </a:extLst>
          </p:cNvPr>
          <p:cNvGrpSpPr/>
          <p:nvPr/>
        </p:nvGrpSpPr>
        <p:grpSpPr>
          <a:xfrm>
            <a:off x="831599" y="12638526"/>
            <a:ext cx="11176520" cy="19348752"/>
            <a:chOff x="1407366" y="12434748"/>
            <a:chExt cx="12221548" cy="19569253"/>
          </a:xfrm>
          <a:solidFill>
            <a:srgbClr val="DCE6D5"/>
          </a:solidFill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C51AAAE-7DAA-4834-AB59-3B9616E4F546}"/>
                </a:ext>
              </a:extLst>
            </p:cNvPr>
            <p:cNvSpPr/>
            <p:nvPr/>
          </p:nvSpPr>
          <p:spPr>
            <a:xfrm>
              <a:off x="1407366" y="13067150"/>
              <a:ext cx="12221548" cy="18936851"/>
            </a:xfrm>
            <a:prstGeom prst="roundRect">
              <a:avLst>
                <a:gd name="adj" fmla="val 5875"/>
              </a:avLst>
            </a:prstGeom>
            <a:grpFill/>
            <a:ln w="22225">
              <a:solidFill>
                <a:srgbClr val="84A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695689-8012-46AA-BA20-6E2E4B559A93}"/>
                </a:ext>
              </a:extLst>
            </p:cNvPr>
            <p:cNvSpPr txBox="1"/>
            <p:nvPr/>
          </p:nvSpPr>
          <p:spPr>
            <a:xfrm>
              <a:off x="5443678" y="12434748"/>
              <a:ext cx="7928290" cy="1595316"/>
            </a:xfrm>
            <a:prstGeom prst="roundRect">
              <a:avLst>
                <a:gd name="adj" fmla="val 12368"/>
              </a:avLst>
            </a:prstGeom>
            <a:solidFill>
              <a:srgbClr val="C0D3AD"/>
            </a:solid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0" bIns="0" rtlCol="0">
              <a:spAutoFit/>
            </a:bodyPr>
            <a:lstStyle/>
            <a:p>
              <a:pPr algn="r"/>
              <a:r>
                <a:rPr lang="en-US" sz="4800" b="1" dirty="0">
                  <a:latin typeface="Century Schoolbook" panose="02040604050505020304" pitchFamily="18" charset="0"/>
                </a:rPr>
                <a:t>Interconnect Design and Performance</a:t>
              </a:r>
              <a:endParaRPr lang="en-IN" sz="4800" b="1" dirty="0">
                <a:latin typeface="Century Schoolbook" panose="02040604050505020304" pitchFamily="18" charset="0"/>
              </a:endParaRP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E103C96-B40E-4A01-AA64-713E2ABF5FD4}"/>
              </a:ext>
            </a:extLst>
          </p:cNvPr>
          <p:cNvSpPr/>
          <p:nvPr/>
        </p:nvSpPr>
        <p:spPr>
          <a:xfrm>
            <a:off x="12479567" y="4725373"/>
            <a:ext cx="19184836" cy="27261904"/>
          </a:xfrm>
          <a:prstGeom prst="roundRect">
            <a:avLst>
              <a:gd name="adj" fmla="val 2835"/>
            </a:avLst>
          </a:prstGeom>
          <a:solidFill>
            <a:srgbClr val="E6F2E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53A7F3-1B3A-4CBA-BAB5-2491ABC4ECB9}"/>
              </a:ext>
            </a:extLst>
          </p:cNvPr>
          <p:cNvSpPr txBox="1"/>
          <p:nvPr/>
        </p:nvSpPr>
        <p:spPr>
          <a:xfrm>
            <a:off x="12936334" y="5230187"/>
            <a:ext cx="6356081" cy="774788"/>
          </a:xfrm>
          <a:prstGeom prst="roundRect">
            <a:avLst>
              <a:gd name="adj" fmla="val 20414"/>
            </a:avLst>
          </a:prstGeom>
          <a:solidFill>
            <a:srgbClr val="C0D3A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88000" tIns="36000" rIns="288000" bIns="36000" rtlCol="0">
            <a:spAutoFit/>
          </a:bodyPr>
          <a:lstStyle/>
          <a:p>
            <a:r>
              <a:rPr lang="en-US" sz="4000" b="1" dirty="0">
                <a:latin typeface="Century Schoolbook" panose="02040604050505020304" pitchFamily="18" charset="0"/>
              </a:rPr>
              <a:t>Example: </a:t>
            </a:r>
            <a:r>
              <a:rPr lang="en-US" sz="4000" b="1" dirty="0" err="1">
                <a:latin typeface="Century Schoolbook" panose="02040604050505020304" pitchFamily="18" charset="0"/>
              </a:rPr>
              <a:t>MPI_bcast</a:t>
            </a:r>
            <a:endParaRPr lang="en-IN" sz="4000" b="1" dirty="0">
              <a:latin typeface="Century Schoolbook" panose="020406040505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5C5CE8-142C-4E19-AE32-31D5BB925353}"/>
              </a:ext>
            </a:extLst>
          </p:cNvPr>
          <p:cNvSpPr txBox="1"/>
          <p:nvPr/>
        </p:nvSpPr>
        <p:spPr>
          <a:xfrm>
            <a:off x="13132538" y="6365088"/>
            <a:ext cx="6325077" cy="7946887"/>
          </a:xfrm>
          <a:prstGeom prst="roundRect">
            <a:avLst>
              <a:gd name="adj" fmla="val 8558"/>
            </a:avLst>
          </a:prstGeom>
          <a:noFill/>
        </p:spPr>
        <p:txBody>
          <a:bodyPr wrap="square" lIns="180000" tIns="180000" rIns="180000" bIns="36000" rtlCol="0">
            <a:spAutoFit/>
          </a:bodyPr>
          <a:lstStyle/>
          <a:p>
            <a:r>
              <a:rPr lang="en-I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I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mpi.h</a:t>
            </a:r>
            <a:r>
              <a:rPr lang="en-I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r>
              <a:rPr lang="en-I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I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I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IN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I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I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I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I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I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I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I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I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I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I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IN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highlight>
                  <a:srgbClr val="FAC3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300" b="1" dirty="0" err="1">
                <a:highlight>
                  <a:srgbClr val="FAC3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3300" b="1" dirty="0">
                <a:highlight>
                  <a:srgbClr val="FAC3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300" b="1" dirty="0" err="1">
                <a:highlight>
                  <a:srgbClr val="FAC3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send_buf</a:t>
            </a:r>
            <a:r>
              <a:rPr lang="en-US" sz="3300" b="1" dirty="0">
                <a:highlight>
                  <a:srgbClr val="FAC3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300" b="1" dirty="0" err="1">
                <a:highlight>
                  <a:srgbClr val="FAC3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nelems</a:t>
            </a:r>
            <a:r>
              <a:rPr lang="en-US" sz="3300" b="1" dirty="0">
                <a:highlight>
                  <a:srgbClr val="FAC3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MPI_INT,0, MPI_COMM_WORLD);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BC3570-A907-45E0-8559-BBFAD6689B0F}"/>
              </a:ext>
            </a:extLst>
          </p:cNvPr>
          <p:cNvSpPr txBox="1"/>
          <p:nvPr/>
        </p:nvSpPr>
        <p:spPr>
          <a:xfrm>
            <a:off x="22419129" y="18141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1BECB6-7609-4358-8E4B-A82F10A8F92D}"/>
              </a:ext>
            </a:extLst>
          </p:cNvPr>
          <p:cNvSpPr txBox="1"/>
          <p:nvPr/>
        </p:nvSpPr>
        <p:spPr>
          <a:xfrm>
            <a:off x="20054968" y="5269414"/>
            <a:ext cx="10608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highlight>
                  <a:srgbClr val="FAC3BF"/>
                </a:highlight>
                <a:latin typeface="Century Schoolbook" panose="02040604050505020304" pitchFamily="18" charset="0"/>
              </a:rPr>
              <a:t>One-to-many</a:t>
            </a:r>
            <a:r>
              <a:rPr lang="en-US" sz="3600" b="1" dirty="0">
                <a:latin typeface="Century Schoolbook" panose="02040604050505020304" pitchFamily="18" charset="0"/>
              </a:rPr>
              <a:t>, </a:t>
            </a:r>
            <a:r>
              <a:rPr lang="en-US" sz="3600" dirty="0">
                <a:latin typeface="Century Schoolbook" panose="02040604050505020304" pitchFamily="18" charset="0"/>
              </a:rPr>
              <a:t>process with rank </a:t>
            </a:r>
            <a:r>
              <a:rPr lang="en-US" sz="3600" i="1" dirty="0">
                <a:latin typeface="Century Schoolbook" panose="02040604050505020304" pitchFamily="18" charset="0"/>
              </a:rPr>
              <a:t>root</a:t>
            </a:r>
            <a:r>
              <a:rPr lang="en-US" sz="3600" dirty="0">
                <a:latin typeface="Century Schoolbook" panose="02040604050505020304" pitchFamily="18" charset="0"/>
              </a:rPr>
              <a:t> (0) sends a message to all other processes of the group.</a:t>
            </a:r>
            <a:endParaRPr lang="en-IN" sz="3600" dirty="0">
              <a:latin typeface="Century Schoolbook" panose="02040604050505020304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E7F246-0A43-4F06-89BB-79C10BF3D6B9}"/>
              </a:ext>
            </a:extLst>
          </p:cNvPr>
          <p:cNvGrpSpPr/>
          <p:nvPr/>
        </p:nvGrpSpPr>
        <p:grpSpPr>
          <a:xfrm rot="16200000">
            <a:off x="17410792" y="8284862"/>
            <a:ext cx="6575378" cy="3747235"/>
            <a:chOff x="8286378" y="9601449"/>
            <a:chExt cx="25165049" cy="11087100"/>
          </a:xfrm>
        </p:grpSpPr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2ABEFD0C-B9C9-4EBB-8F24-53617368B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6378" y="9601449"/>
              <a:ext cx="25165049" cy="110871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96C42CB-AF44-4866-AFC5-FB0ECADAEA87}"/>
                </a:ext>
              </a:extLst>
            </p:cNvPr>
            <p:cNvSpPr txBox="1"/>
            <p:nvPr/>
          </p:nvSpPr>
          <p:spPr>
            <a:xfrm rot="5400000">
              <a:off x="20900530" y="10327648"/>
              <a:ext cx="1405026" cy="1863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entury Schoolbook" panose="02040604050505020304" pitchFamily="18" charset="0"/>
                </a:rPr>
                <a:t>0</a:t>
              </a:r>
              <a:endParaRPr lang="en-IN" sz="2800" b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845FAD8-0D3B-48FA-B899-DF6886118394}"/>
                </a:ext>
              </a:extLst>
            </p:cNvPr>
            <p:cNvSpPr txBox="1"/>
            <p:nvPr/>
          </p:nvSpPr>
          <p:spPr>
            <a:xfrm rot="5400000">
              <a:off x="18824680" y="10375933"/>
              <a:ext cx="2652213" cy="1766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highlight>
                    <a:srgbClr val="92A5C0"/>
                  </a:highlight>
                  <a:latin typeface="Century Schoolbook" panose="02040604050505020304" pitchFamily="18" charset="0"/>
                </a:rPr>
                <a:t>data</a:t>
              </a:r>
              <a:endParaRPr lang="en-IN" sz="2400" b="1" dirty="0">
                <a:highlight>
                  <a:srgbClr val="92A5C0"/>
                </a:highlight>
                <a:latin typeface="Century Schoolbook" panose="020406040505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F34886-D9AB-49B6-B8AC-86B74270FCEE}"/>
                </a:ext>
              </a:extLst>
            </p:cNvPr>
            <p:cNvSpPr txBox="1"/>
            <p:nvPr/>
          </p:nvSpPr>
          <p:spPr>
            <a:xfrm rot="5400000">
              <a:off x="27993039" y="14322888"/>
              <a:ext cx="3217400" cy="1644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highlight>
                    <a:srgbClr val="92A5C0"/>
                  </a:highlight>
                  <a:latin typeface="Century Schoolbook" panose="02040604050505020304" pitchFamily="18" charset="0"/>
                </a:rPr>
                <a:t>data</a:t>
              </a:r>
              <a:endParaRPr lang="en-IN" sz="2400" b="1" dirty="0">
                <a:highlight>
                  <a:srgbClr val="92A5C0"/>
                </a:highlight>
                <a:latin typeface="Century Schoolbook" panose="020406040505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9E7982-90E5-42CC-8985-879D206A7087}"/>
                </a:ext>
              </a:extLst>
            </p:cNvPr>
            <p:cNvSpPr txBox="1"/>
            <p:nvPr/>
          </p:nvSpPr>
          <p:spPr>
            <a:xfrm rot="5400000">
              <a:off x="23144584" y="14880949"/>
              <a:ext cx="2652213" cy="1766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highlight>
                    <a:srgbClr val="92A5C0"/>
                  </a:highlight>
                  <a:latin typeface="Century Schoolbook" panose="02040604050505020304" pitchFamily="18" charset="0"/>
                </a:rPr>
                <a:t>data</a:t>
              </a:r>
              <a:endParaRPr lang="en-IN" sz="2400" b="1" dirty="0">
                <a:highlight>
                  <a:srgbClr val="92A5C0"/>
                </a:highlight>
                <a:latin typeface="Century Schoolbook" panose="020406040505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DC857DF-C6AC-44FD-9414-9718BAA91CEF}"/>
                </a:ext>
              </a:extLst>
            </p:cNvPr>
            <p:cNvSpPr txBox="1"/>
            <p:nvPr/>
          </p:nvSpPr>
          <p:spPr>
            <a:xfrm rot="5400000">
              <a:off x="18429668" y="15297624"/>
              <a:ext cx="3217400" cy="1644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highlight>
                    <a:srgbClr val="92A5C0"/>
                  </a:highlight>
                  <a:latin typeface="Century Schoolbook" panose="02040604050505020304" pitchFamily="18" charset="0"/>
                </a:rPr>
                <a:t>data</a:t>
              </a:r>
              <a:endParaRPr lang="en-IN" sz="2400" b="1" dirty="0">
                <a:highlight>
                  <a:srgbClr val="92A5C0"/>
                </a:highlight>
                <a:latin typeface="Century Schoolbook" panose="020406040505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893C98-D339-416D-88E2-8D4CB0AC38D1}"/>
                </a:ext>
              </a:extLst>
            </p:cNvPr>
            <p:cNvSpPr txBox="1"/>
            <p:nvPr/>
          </p:nvSpPr>
          <p:spPr>
            <a:xfrm rot="5400000">
              <a:off x="10826765" y="14322885"/>
              <a:ext cx="3217400" cy="1644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highlight>
                    <a:srgbClr val="92A5C0"/>
                  </a:highlight>
                  <a:latin typeface="Century Schoolbook" panose="02040604050505020304" pitchFamily="18" charset="0"/>
                </a:rPr>
                <a:t>data</a:t>
              </a:r>
              <a:endParaRPr lang="en-IN" sz="2400" b="1" dirty="0">
                <a:highlight>
                  <a:srgbClr val="92A5C0"/>
                </a:highlight>
                <a:latin typeface="Century Schoolbook" panose="020406040505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A1DB9A4-79D4-4AB0-B521-28979965A43D}"/>
                </a:ext>
              </a:extLst>
            </p:cNvPr>
            <p:cNvSpPr txBox="1"/>
            <p:nvPr/>
          </p:nvSpPr>
          <p:spPr>
            <a:xfrm rot="5400000">
              <a:off x="31019319" y="17790316"/>
              <a:ext cx="1405026" cy="1863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entury Schoolbook" panose="02040604050505020304" pitchFamily="18" charset="0"/>
                </a:rPr>
                <a:t>1</a:t>
              </a:r>
              <a:endParaRPr lang="en-IN" sz="2800" b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49DB5D8-1C9B-4BA8-9107-6B5273E4FE43}"/>
                </a:ext>
              </a:extLst>
            </p:cNvPr>
            <p:cNvSpPr txBox="1"/>
            <p:nvPr/>
          </p:nvSpPr>
          <p:spPr>
            <a:xfrm rot="5400000">
              <a:off x="23625222" y="17985679"/>
              <a:ext cx="1405026" cy="1863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entury Schoolbook" panose="02040604050505020304" pitchFamily="18" charset="0"/>
                </a:rPr>
                <a:t>2</a:t>
              </a:r>
              <a:endParaRPr lang="en-IN" sz="2800" b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1D6C9D0-DDCB-47E6-BD10-A4B062F02AE5}"/>
                </a:ext>
              </a:extLst>
            </p:cNvPr>
            <p:cNvSpPr txBox="1"/>
            <p:nvPr/>
          </p:nvSpPr>
          <p:spPr>
            <a:xfrm rot="5400000">
              <a:off x="16502518" y="18175144"/>
              <a:ext cx="1405026" cy="1863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entury Schoolbook" panose="02040604050505020304" pitchFamily="18" charset="0"/>
                </a:rPr>
                <a:t>3</a:t>
              </a:r>
              <a:endParaRPr lang="en-IN" sz="2800" b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F3BCEE9-0E65-4A71-B902-AF899C83B3BF}"/>
                </a:ext>
              </a:extLst>
            </p:cNvPr>
            <p:cNvSpPr txBox="1"/>
            <p:nvPr/>
          </p:nvSpPr>
          <p:spPr>
            <a:xfrm rot="5400000">
              <a:off x="9213535" y="18175144"/>
              <a:ext cx="1405026" cy="1863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entury Schoolbook" panose="02040604050505020304" pitchFamily="18" charset="0"/>
                </a:rPr>
                <a:t>4</a:t>
              </a:r>
              <a:endParaRPr lang="en-IN" sz="2800" b="1" dirty="0">
                <a:latin typeface="Century Schoolbook" panose="02040604050505020304" pitchFamily="18" charset="0"/>
              </a:endParaRPr>
            </a:p>
          </p:txBody>
        </p:sp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B3BE674B-C4C7-4233-8CEA-4C80953A7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991464" y="6709499"/>
            <a:ext cx="6482002" cy="5112047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0924B644-8EAB-4505-A8A3-FB7029A270B9}"/>
              </a:ext>
            </a:extLst>
          </p:cNvPr>
          <p:cNvSpPr/>
          <p:nvPr/>
        </p:nvSpPr>
        <p:spPr>
          <a:xfrm>
            <a:off x="22908019" y="11946838"/>
            <a:ext cx="8357137" cy="1754326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700" b="1" dirty="0">
                <a:latin typeface="Century Schoolbook" panose="02040604050505020304" pitchFamily="18" charset="0"/>
              </a:rPr>
              <a:t>A 4x4 2-D Torus network to explain “hops” between endpoints for a broadcast operation</a:t>
            </a:r>
          </a:p>
          <a:p>
            <a:pPr algn="just"/>
            <a:r>
              <a:rPr lang="en-US" sz="2700" b="1" dirty="0">
                <a:latin typeface="Century Schoolbook" panose="02040604050505020304" pitchFamily="18" charset="0"/>
              </a:rPr>
              <a:t>(2 hops to 1, 2 hops to 2, 3 hops to 3, 1 hop to 4)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2A7842-7975-4658-9268-7EE5A8F37580}"/>
              </a:ext>
            </a:extLst>
          </p:cNvPr>
          <p:cNvSpPr txBox="1"/>
          <p:nvPr/>
        </p:nvSpPr>
        <p:spPr>
          <a:xfrm>
            <a:off x="12936334" y="14486160"/>
            <a:ext cx="18378704" cy="856631"/>
          </a:xfrm>
          <a:prstGeom prst="roundRect">
            <a:avLst>
              <a:gd name="adj" fmla="val 20414"/>
            </a:avLst>
          </a:prstGeom>
          <a:solidFill>
            <a:srgbClr val="C0D3A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88000" tIns="72000" rIns="288000" bIns="72000" rtlCol="0">
            <a:spAutoFit/>
          </a:bodyPr>
          <a:lstStyle/>
          <a:p>
            <a:r>
              <a:rPr lang="en-US" sz="4000" b="1" dirty="0">
                <a:latin typeface="Century Schoolbook" panose="02040604050505020304" pitchFamily="18" charset="0"/>
              </a:rPr>
              <a:t>Structural Simulation Toolkit (SST)/macro and Simulation Results</a:t>
            </a:r>
            <a:endParaRPr lang="en-IN" sz="4000" b="1" dirty="0">
              <a:latin typeface="Century Schoolbook" panose="020406040505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FCDED2-856B-42C0-BD33-9D86D28A6BF1}"/>
              </a:ext>
            </a:extLst>
          </p:cNvPr>
          <p:cNvSpPr txBox="1"/>
          <p:nvPr/>
        </p:nvSpPr>
        <p:spPr>
          <a:xfrm>
            <a:off x="12915038" y="15610064"/>
            <a:ext cx="18500138" cy="1237793"/>
          </a:xfrm>
          <a:prstGeom prst="roundRect">
            <a:avLst>
              <a:gd name="adj" fmla="val 8558"/>
            </a:avLst>
          </a:prstGeom>
          <a:solidFill>
            <a:schemeClr val="bg1">
              <a:alpha val="43000"/>
            </a:schemeClr>
          </a:solidFill>
        </p:spPr>
        <p:txBody>
          <a:bodyPr wrap="square" lIns="180000" tIns="36000" rIns="180000" bIns="36000" rtlCol="0">
            <a:spAutoFit/>
          </a:bodyPr>
          <a:lstStyle/>
          <a:p>
            <a:pPr algn="just"/>
            <a:r>
              <a:rPr lang="en-US" sz="3600" b="1" dirty="0">
                <a:latin typeface="Century Schoolbook" panose="02040604050505020304" pitchFamily="18" charset="0"/>
              </a:rPr>
              <a:t>SST/macro package allows simulation of full scale machines using a coarse-grained simulation approach</a:t>
            </a:r>
            <a:r>
              <a:rPr lang="en-US" sz="3600" dirty="0">
                <a:latin typeface="Century Schoolbook" panose="02040604050505020304" pitchFamily="18" charset="0"/>
              </a:rPr>
              <a:t>. </a:t>
            </a:r>
            <a:endParaRPr lang="en-IN" sz="3600" dirty="0">
              <a:latin typeface="Century Schoolbook" panose="020406040505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85" name="Picture 2" descr="SURGE IIT Kanpur">
            <a:extLst>
              <a:ext uri="{FF2B5EF4-FFF2-40B4-BE49-F238E27FC236}">
                <a16:creationId xmlns:a16="http://schemas.microsoft.com/office/drawing/2014/main" id="{7821FAC0-D41B-4590-8856-A849F6DE3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512" y="496055"/>
            <a:ext cx="3097630" cy="274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5DCD3F46-B2B5-42DC-A8AF-5F663E09D069}"/>
              </a:ext>
            </a:extLst>
          </p:cNvPr>
          <p:cNvSpPr txBox="1"/>
          <p:nvPr/>
        </p:nvSpPr>
        <p:spPr>
          <a:xfrm>
            <a:off x="36651578" y="31542885"/>
            <a:ext cx="6496825" cy="941835"/>
          </a:xfrm>
          <a:prstGeom prst="roundRect">
            <a:avLst>
              <a:gd name="adj" fmla="val 22633"/>
            </a:avLst>
          </a:prstGeom>
          <a:solidFill>
            <a:srgbClr val="C0D3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288000" tIns="72000" rIns="288000" bIns="72000" rtlCol="0">
            <a:spAutoFit/>
          </a:bodyPr>
          <a:lstStyle/>
          <a:p>
            <a:pPr algn="r"/>
            <a:r>
              <a:rPr lang="en-US" sz="4400" b="1" dirty="0">
                <a:latin typeface="Century Schoolbook" panose="02040604050505020304" pitchFamily="18" charset="0"/>
              </a:rPr>
              <a:t>Acknowledgements</a:t>
            </a:r>
            <a:endParaRPr lang="en-IN" sz="4400" b="1" dirty="0">
              <a:latin typeface="Century Schoolbook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FB577-FDE5-4CB8-9100-B5F200DFCA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467" y="16684060"/>
            <a:ext cx="6731943" cy="4458436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C8EA9AF-7974-4FE4-97DF-8E3F4E82BB76}"/>
              </a:ext>
            </a:extLst>
          </p:cNvPr>
          <p:cNvSpPr/>
          <p:nvPr/>
        </p:nvSpPr>
        <p:spPr>
          <a:xfrm>
            <a:off x="20242466" y="19981458"/>
            <a:ext cx="4353325" cy="824389"/>
          </a:xfrm>
          <a:prstGeom prst="roundRect">
            <a:avLst>
              <a:gd name="adj" fmla="val 18130"/>
            </a:avLst>
          </a:prstGeom>
          <a:solidFill>
            <a:schemeClr val="bg1">
              <a:alpha val="39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entury Schoolbook" panose="02040604050505020304" pitchFamily="18" charset="0"/>
              </a:rPr>
              <a:t>Workflow of SST/macro</a:t>
            </a:r>
          </a:p>
          <a:p>
            <a:pPr algn="r"/>
            <a:r>
              <a:rPr lang="en-US" b="1" dirty="0">
                <a:latin typeface="Century Schoolbook" panose="02040604050505020304" pitchFamily="18" charset="0"/>
              </a:rPr>
              <a:t>(Source: SST/macro User’s Manual</a:t>
            </a:r>
            <a:endParaRPr lang="en-US" sz="2400" b="1" dirty="0">
              <a:latin typeface="Century Schoolbook" panose="020406040505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940F23-8FF1-4A44-9F5A-D8053CF37988}"/>
              </a:ext>
            </a:extLst>
          </p:cNvPr>
          <p:cNvGrpSpPr/>
          <p:nvPr/>
        </p:nvGrpSpPr>
        <p:grpSpPr>
          <a:xfrm>
            <a:off x="12214665" y="16992369"/>
            <a:ext cx="12180461" cy="4139310"/>
            <a:chOff x="-5209519" y="2157738"/>
            <a:chExt cx="21014861" cy="8292051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0E70C8A-192E-4051-886D-5B1109880358}"/>
                </a:ext>
              </a:extLst>
            </p:cNvPr>
            <p:cNvSpPr/>
            <p:nvPr/>
          </p:nvSpPr>
          <p:spPr>
            <a:xfrm>
              <a:off x="-3445252" y="2234464"/>
              <a:ext cx="2299060" cy="2606828"/>
            </a:xfrm>
            <a:prstGeom prst="roundRect">
              <a:avLst/>
            </a:prstGeom>
            <a:solidFill>
              <a:srgbClr val="B3C99C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MPI-C code</a:t>
              </a:r>
              <a:endParaRPr lang="en-IN" sz="2800" b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11C41B35-EF89-43F0-8025-0CA805FAE9B6}"/>
                </a:ext>
              </a:extLst>
            </p:cNvPr>
            <p:cNvSpPr/>
            <p:nvPr/>
          </p:nvSpPr>
          <p:spPr>
            <a:xfrm>
              <a:off x="-992268" y="3299387"/>
              <a:ext cx="5434148" cy="670560"/>
            </a:xfrm>
            <a:prstGeom prst="rightArrow">
              <a:avLst>
                <a:gd name="adj1" fmla="val 50000"/>
                <a:gd name="adj2" fmla="val 90260"/>
              </a:avLst>
            </a:prstGeom>
            <a:solidFill>
              <a:srgbClr val="C7E8B4"/>
            </a:solidFill>
            <a:ln>
              <a:solidFill>
                <a:srgbClr val="C0D3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94BC663-5BE7-4FEE-9980-F130657D3855}"/>
                </a:ext>
              </a:extLst>
            </p:cNvPr>
            <p:cNvSpPr txBox="1"/>
            <p:nvPr/>
          </p:nvSpPr>
          <p:spPr>
            <a:xfrm>
              <a:off x="-1295161" y="2590509"/>
              <a:ext cx="5981188" cy="924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latin typeface="Century Schoolbook" panose="02040604050505020304" pitchFamily="18" charset="0"/>
                </a:rPr>
                <a:t>sst</a:t>
              </a:r>
              <a:r>
                <a:rPr lang="en-US" sz="2400" b="1" dirty="0">
                  <a:latin typeface="Century Schoolbook" panose="02040604050505020304" pitchFamily="18" charset="0"/>
                </a:rPr>
                <a:t>++ compiler</a:t>
              </a:r>
              <a:endParaRPr lang="en-IN" sz="2400" b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8924905-B7BB-4626-BFAC-4F45E70CF1B7}"/>
                </a:ext>
              </a:extLst>
            </p:cNvPr>
            <p:cNvSpPr/>
            <p:nvPr/>
          </p:nvSpPr>
          <p:spPr>
            <a:xfrm>
              <a:off x="4518841" y="2157738"/>
              <a:ext cx="4625955" cy="2533309"/>
            </a:xfrm>
            <a:prstGeom prst="roundRect">
              <a:avLst/>
            </a:prstGeom>
            <a:solidFill>
              <a:srgbClr val="B3C99C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chemeClr val="tx1"/>
                  </a:solidFill>
                  <a:latin typeface="Century Schoolbook" panose="02040604050505020304" pitchFamily="18" charset="0"/>
                </a:rPr>
                <a:t>sstmac</a:t>
              </a:r>
              <a:r>
                <a:rPr lang="en-US" sz="2800" b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 Executable</a:t>
              </a:r>
              <a:endParaRPr lang="en-IN" sz="2800" b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89" name="Plus Sign 88">
              <a:extLst>
                <a:ext uri="{FF2B5EF4-FFF2-40B4-BE49-F238E27FC236}">
                  <a16:creationId xmlns:a16="http://schemas.microsoft.com/office/drawing/2014/main" id="{9F50C36B-7889-49F8-AC78-DDEE5C0F6940}"/>
                </a:ext>
              </a:extLst>
            </p:cNvPr>
            <p:cNvSpPr/>
            <p:nvPr/>
          </p:nvSpPr>
          <p:spPr>
            <a:xfrm>
              <a:off x="5897220" y="4962763"/>
              <a:ext cx="708211" cy="670560"/>
            </a:xfrm>
            <a:prstGeom prst="mathPlus">
              <a:avLst>
                <a:gd name="adj1" fmla="val 74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BC90B838-21FC-425F-8EE3-D938D567E709}"/>
                </a:ext>
              </a:extLst>
            </p:cNvPr>
            <p:cNvSpPr/>
            <p:nvPr/>
          </p:nvSpPr>
          <p:spPr>
            <a:xfrm>
              <a:off x="4375887" y="5869482"/>
              <a:ext cx="3810808" cy="2097089"/>
            </a:xfrm>
            <a:prstGeom prst="roundRect">
              <a:avLst/>
            </a:prstGeom>
            <a:solidFill>
              <a:srgbClr val="B3C99C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Parameter file</a:t>
              </a:r>
              <a:endParaRPr lang="en-IN" sz="2800" b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F7CD85C-5B3E-4F7F-99E8-CE5119DB6B67}"/>
                </a:ext>
              </a:extLst>
            </p:cNvPr>
            <p:cNvSpPr txBox="1"/>
            <p:nvPr/>
          </p:nvSpPr>
          <p:spPr>
            <a:xfrm>
              <a:off x="-5209519" y="5948961"/>
              <a:ext cx="9993243" cy="4500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Monospac821 BT" panose="020B0609020202020204" pitchFamily="49" charset="0"/>
                </a:rPr>
                <a:t>include small_torus.ini</a:t>
              </a:r>
            </a:p>
            <a:p>
              <a:pPr algn="ctr"/>
              <a:r>
                <a:rPr lang="en-US" sz="2800" dirty="0">
                  <a:latin typeface="Monospac821 BT" panose="020B0609020202020204" pitchFamily="49" charset="0"/>
                </a:rPr>
                <a:t>node {  app1 {</a:t>
              </a:r>
            </a:p>
            <a:p>
              <a:pPr algn="ctr"/>
              <a:r>
                <a:rPr lang="en-US" sz="2800" dirty="0">
                  <a:latin typeface="Monospac821 BT" panose="020B0609020202020204" pitchFamily="49" charset="0"/>
                </a:rPr>
                <a:t>  </a:t>
              </a:r>
              <a:r>
                <a:rPr lang="en-US" sz="2800" dirty="0" err="1">
                  <a:latin typeface="Monospac821 BT" panose="020B0609020202020204" pitchFamily="49" charset="0"/>
                </a:rPr>
                <a:t>launch_cmd</a:t>
              </a:r>
              <a:r>
                <a:rPr lang="en-US" sz="2800" dirty="0">
                  <a:latin typeface="Monospac821 BT" panose="020B0609020202020204" pitchFamily="49" charset="0"/>
                </a:rPr>
                <a:t> = </a:t>
              </a:r>
              <a:r>
                <a:rPr lang="en-US" sz="2800" dirty="0" err="1">
                  <a:latin typeface="Monospac821 BT" panose="020B0609020202020204" pitchFamily="49" charset="0"/>
                </a:rPr>
                <a:t>aprun</a:t>
              </a:r>
              <a:r>
                <a:rPr lang="en-US" sz="2800" dirty="0">
                  <a:latin typeface="Monospac821 BT" panose="020B0609020202020204" pitchFamily="49" charset="0"/>
                </a:rPr>
                <a:t> -n 32 -N 1</a:t>
              </a:r>
            </a:p>
            <a:p>
              <a:pPr algn="ctr"/>
              <a:r>
                <a:rPr lang="en-US" sz="2800" dirty="0">
                  <a:latin typeface="Monospac821 BT" panose="020B0609020202020204" pitchFamily="49" charset="0"/>
                </a:rPr>
                <a:t>  exe=./run }</a:t>
              </a:r>
              <a:endParaRPr lang="en-IN" sz="2800" dirty="0">
                <a:latin typeface="Monospac821 BT" panose="020B0609020202020204" pitchFamily="49" charset="0"/>
              </a:endParaRPr>
            </a:p>
          </p:txBody>
        </p:sp>
        <p:sp>
          <p:nvSpPr>
            <p:cNvPr id="92" name="Arrow: Right 91">
              <a:extLst>
                <a:ext uri="{FF2B5EF4-FFF2-40B4-BE49-F238E27FC236}">
                  <a16:creationId xmlns:a16="http://schemas.microsoft.com/office/drawing/2014/main" id="{6F5B44BA-93E2-441B-AC9F-39BC6CE30847}"/>
                </a:ext>
              </a:extLst>
            </p:cNvPr>
            <p:cNvSpPr/>
            <p:nvPr/>
          </p:nvSpPr>
          <p:spPr>
            <a:xfrm>
              <a:off x="8374163" y="4933293"/>
              <a:ext cx="3064453" cy="670560"/>
            </a:xfrm>
            <a:prstGeom prst="rightArrow">
              <a:avLst>
                <a:gd name="adj1" fmla="val 50000"/>
                <a:gd name="adj2" fmla="val 90260"/>
              </a:avLst>
            </a:prstGeom>
            <a:solidFill>
              <a:srgbClr val="C7E8B4"/>
            </a:solidFill>
            <a:ln>
              <a:solidFill>
                <a:srgbClr val="C0D3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5F4093B-E9AB-4A7A-B659-D1D4588BA46E}"/>
                </a:ext>
              </a:extLst>
            </p:cNvPr>
            <p:cNvSpPr/>
            <p:nvPr/>
          </p:nvSpPr>
          <p:spPr>
            <a:xfrm>
              <a:off x="11883168" y="4133512"/>
              <a:ext cx="3922174" cy="2329060"/>
            </a:xfrm>
            <a:prstGeom prst="roundRect">
              <a:avLst/>
            </a:prstGeom>
            <a:solidFill>
              <a:srgbClr val="B3C99C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Statistical output</a:t>
              </a:r>
              <a:endParaRPr lang="en-IN" sz="2800" b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081A52FA-6FAB-447E-BD63-66D6CCAC90E0}"/>
              </a:ext>
            </a:extLst>
          </p:cNvPr>
          <p:cNvSpPr/>
          <p:nvPr/>
        </p:nvSpPr>
        <p:spPr>
          <a:xfrm>
            <a:off x="25141387" y="21621894"/>
            <a:ext cx="6029698" cy="3046988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Century Schoolbook" panose="02040604050505020304" pitchFamily="18" charset="0"/>
              </a:rPr>
              <a:t>Performance v/s number of processes (512 to 16384) running MPI_BCAST (blue) or MPI_GATHER (orange) on a 32x32x16 3-D Torus network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D52EB-1BC9-40BA-9C9C-FA2E9B2C2D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57" y="14660258"/>
            <a:ext cx="3954464" cy="34293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01D4E9-CA58-41CE-9DF6-DC5F798401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367" y="14660258"/>
            <a:ext cx="4462031" cy="342939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2F74BA66-63C8-4EE4-8F66-F90099006504}"/>
              </a:ext>
            </a:extLst>
          </p:cNvPr>
          <p:cNvSpPr txBox="1"/>
          <p:nvPr/>
        </p:nvSpPr>
        <p:spPr>
          <a:xfrm>
            <a:off x="1320954" y="18138694"/>
            <a:ext cx="3576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entury Schoolbook" panose="02040604050505020304" pitchFamily="18" charset="0"/>
              </a:rPr>
              <a:t>2x2x2 3-D Torus</a:t>
            </a:r>
            <a:endParaRPr lang="en-IN" sz="2700" b="1" dirty="0">
              <a:latin typeface="Century Schoolbook" panose="020406040505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64AD24-1064-4CF0-8975-1CE774678563}"/>
              </a:ext>
            </a:extLst>
          </p:cNvPr>
          <p:cNvSpPr txBox="1"/>
          <p:nvPr/>
        </p:nvSpPr>
        <p:spPr>
          <a:xfrm>
            <a:off x="5967729" y="18101683"/>
            <a:ext cx="5760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entury Schoolbook" panose="02040604050505020304" pitchFamily="18" charset="0"/>
              </a:rPr>
              <a:t>Dragonfly with 36 routers and 72 compute nodes</a:t>
            </a:r>
            <a:endParaRPr lang="en-IN" sz="2700" b="1" dirty="0">
              <a:latin typeface="Century Schoolbook" panose="020406040505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C0F5E5E-D632-446A-8F1D-E1AA4A79C6A1}"/>
              </a:ext>
            </a:extLst>
          </p:cNvPr>
          <p:cNvSpPr txBox="1"/>
          <p:nvPr/>
        </p:nvSpPr>
        <p:spPr>
          <a:xfrm>
            <a:off x="831599" y="19231276"/>
            <a:ext cx="11398740" cy="5197611"/>
          </a:xfrm>
          <a:prstGeom prst="roundRect">
            <a:avLst>
              <a:gd name="adj" fmla="val 8558"/>
            </a:avLst>
          </a:prstGeom>
          <a:noFill/>
        </p:spPr>
        <p:txBody>
          <a:bodyPr wrap="square" lIns="180000" tIns="180000" rIns="180000" bIns="36000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Topology affects key performance factors like latency and congestion, which can be estimated through </a:t>
            </a:r>
            <a:r>
              <a:rPr lang="en-US" sz="4400" dirty="0">
                <a:highlight>
                  <a:srgbClr val="FAC3BF"/>
                </a:highlight>
                <a:latin typeface="Century Schoolbook" panose="02040604050505020304" pitchFamily="18" charset="0"/>
              </a:rPr>
              <a:t>hop counts</a:t>
            </a:r>
            <a:r>
              <a:rPr lang="en-US" sz="4400" b="1" dirty="0">
                <a:latin typeface="Century Schoolbook" panose="02040604050505020304" pitchFamily="18" charset="0"/>
              </a:rPr>
              <a:t>.</a:t>
            </a:r>
          </a:p>
          <a:p>
            <a:endParaRPr lang="en-US" sz="4400" b="1" dirty="0">
              <a:latin typeface="Century Schoolbook" panose="02040604050505020304" pitchFamily="18" charset="0"/>
            </a:endParaRPr>
          </a:p>
          <a:p>
            <a:pPr algn="ctr"/>
            <a:r>
              <a:rPr lang="en-US" sz="4400" b="1" dirty="0">
                <a:latin typeface="Century Schoolbook" panose="02040604050505020304" pitchFamily="18" charset="0"/>
              </a:rPr>
              <a:t>More hop counts = Higher latency = Slow communication + probable data loss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35B4515-057A-4C02-A53C-CB9F39844673}"/>
              </a:ext>
            </a:extLst>
          </p:cNvPr>
          <p:cNvSpPr/>
          <p:nvPr/>
        </p:nvSpPr>
        <p:spPr>
          <a:xfrm>
            <a:off x="32038349" y="23212961"/>
            <a:ext cx="11176520" cy="4446101"/>
          </a:xfrm>
          <a:prstGeom prst="roundRect">
            <a:avLst>
              <a:gd name="adj" fmla="val 5875"/>
            </a:avLst>
          </a:prstGeom>
          <a:solidFill>
            <a:srgbClr val="DCE6D5"/>
          </a:solidFill>
          <a:ln w="22225">
            <a:solidFill>
              <a:srgbClr val="84A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0C63614-63FD-42C4-A46C-79C1C51D9B95}"/>
              </a:ext>
            </a:extLst>
          </p:cNvPr>
          <p:cNvSpPr txBox="1"/>
          <p:nvPr/>
        </p:nvSpPr>
        <p:spPr>
          <a:xfrm>
            <a:off x="38862000" y="26980440"/>
            <a:ext cx="4017134" cy="997518"/>
          </a:xfrm>
          <a:prstGeom prst="roundRect">
            <a:avLst>
              <a:gd name="adj" fmla="val 24824"/>
            </a:avLst>
          </a:prstGeom>
          <a:solidFill>
            <a:srgbClr val="C0D3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288000" tIns="72000" rIns="288000" bIns="72000" rtlCol="0">
            <a:spAutoFit/>
          </a:bodyPr>
          <a:lstStyle/>
          <a:p>
            <a:pPr algn="ctr"/>
            <a:r>
              <a:rPr lang="en-US" sz="4400" b="1" dirty="0">
                <a:latin typeface="Century Schoolbook" panose="02040604050505020304" pitchFamily="18" charset="0"/>
              </a:rPr>
              <a:t>References</a:t>
            </a:r>
            <a:endParaRPr lang="en-IN" sz="4400" b="1" dirty="0">
              <a:latin typeface="Century Schoolbook" panose="02040604050505020304" pitchFamily="18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BBAB03A-EC8B-493F-BF5F-AD79998E1A98}"/>
              </a:ext>
            </a:extLst>
          </p:cNvPr>
          <p:cNvSpPr/>
          <p:nvPr/>
        </p:nvSpPr>
        <p:spPr>
          <a:xfrm>
            <a:off x="31945403" y="28487531"/>
            <a:ext cx="11176519" cy="2962275"/>
          </a:xfrm>
          <a:prstGeom prst="roundRect">
            <a:avLst>
              <a:gd name="adj" fmla="val 294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0" bIns="0" rtlCol="0" anchor="ctr">
            <a:spAutoFit/>
          </a:bodyPr>
          <a:lstStyle/>
          <a:p>
            <a:pPr algn="just"/>
            <a:r>
              <a:rPr lang="en-US" sz="3200" dirty="0">
                <a:solidFill>
                  <a:schemeClr val="tx1"/>
                </a:solidFill>
                <a:latin typeface="Century Schoolbook" panose="02040604050505020304" pitchFamily="18" charset="0"/>
              </a:rPr>
              <a:t>I extend my sincere gratitude to my faculty mentor, Dr. </a:t>
            </a:r>
            <a:r>
              <a:rPr lang="en-US" sz="32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Preeti</a:t>
            </a:r>
            <a:r>
              <a:rPr lang="en-US" sz="32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Malakar</a:t>
            </a:r>
            <a:r>
              <a:rPr lang="en-US" sz="3200" dirty="0">
                <a:solidFill>
                  <a:schemeClr val="tx1"/>
                </a:solidFill>
                <a:latin typeface="Century Schoolbook" panose="02040604050505020304" pitchFamily="18" charset="0"/>
              </a:rPr>
              <a:t>, for her invaluable guidance and support throughout this program. I also thank the Office of Outreach Activities, IIT Kanpur, for granting me this prestigious opportunity through SURGE 2025.</a:t>
            </a:r>
            <a:endParaRPr lang="en-IN" sz="32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517F6C06-364A-4783-8442-998CD6CEA6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20954" y="24527274"/>
            <a:ext cx="10233468" cy="4756538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CAFC66E8-5491-4004-8834-2273E67C590C}"/>
              </a:ext>
            </a:extLst>
          </p:cNvPr>
          <p:cNvSpPr/>
          <p:nvPr/>
        </p:nvSpPr>
        <p:spPr>
          <a:xfrm>
            <a:off x="1488757" y="29657311"/>
            <a:ext cx="9909911" cy="1569660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Century Schoolbook" panose="02040604050505020304" pitchFamily="18" charset="0"/>
              </a:rPr>
              <a:t>Performance improvement of  3x3 Torus (b) over 3x3 Mesh (a) (lower hops = less latency = faster communication)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D270C3B-97B5-47A7-BE2F-E1046867A4E0}"/>
              </a:ext>
            </a:extLst>
          </p:cNvPr>
          <p:cNvSpPr txBox="1"/>
          <p:nvPr/>
        </p:nvSpPr>
        <p:spPr>
          <a:xfrm>
            <a:off x="32179583" y="24043091"/>
            <a:ext cx="106463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>
                <a:latin typeface="Century Schoolbook" panose="02040604050505020304" pitchFamily="18" charset="0"/>
              </a:rPr>
              <a:t>Rodrigues, Arun F., et al. </a:t>
            </a:r>
            <a:r>
              <a:rPr lang="en-IN" sz="2800" b="1" dirty="0">
                <a:latin typeface="Century Schoolbook" panose="02040604050505020304" pitchFamily="18" charset="0"/>
              </a:rPr>
              <a:t>"The structural simulation toolkit." </a:t>
            </a:r>
            <a:r>
              <a:rPr lang="en-IN" sz="2800" dirty="0">
                <a:latin typeface="Century Schoolbook" panose="02040604050505020304" pitchFamily="18" charset="0"/>
              </a:rPr>
              <a:t>ACM SIGMETRICS Performance Evaluation Review 38.4 (2011): 37-42.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S</a:t>
            </a:r>
            <a:r>
              <a:rPr lang="en-IN" sz="2800" dirty="0">
                <a:latin typeface="Century Schoolbook" panose="02040604050505020304" pitchFamily="18" charset="0"/>
              </a:rPr>
              <a:t>ST/macro 15.0 User’s Manual </a:t>
            </a:r>
            <a:r>
              <a:rPr lang="en-IN" sz="2800" dirty="0">
                <a:latin typeface="Century Schoolbook" panose="02040604050505020304" pitchFamily="18" charset="0"/>
                <a:hlinkClick r:id="rId13"/>
              </a:rPr>
              <a:t>https://github.com/sstsimulator/sst-macro/blob/master/docs/manual/manual.md</a:t>
            </a:r>
            <a:endParaRPr lang="en-IN" sz="2800" dirty="0">
              <a:latin typeface="Century Schoolbook" panose="020406040505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FE05DC-D627-4079-AAB4-7A12FB7183BC}"/>
              </a:ext>
            </a:extLst>
          </p:cNvPr>
          <p:cNvSpPr txBox="1"/>
          <p:nvPr/>
        </p:nvSpPr>
        <p:spPr>
          <a:xfrm>
            <a:off x="27051410" y="3352347"/>
            <a:ext cx="4715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Century Schoolbook" panose="02040604050505020304" pitchFamily="18" charset="0"/>
              </a:rPr>
              <a:t>SURGE 2025</a:t>
            </a:r>
            <a:endParaRPr lang="en-IN" sz="4800" b="1" dirty="0">
              <a:latin typeface="Century Schoolbook" panose="020406040505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7F15B23-902B-458B-804F-807A34CC483B}"/>
              </a:ext>
            </a:extLst>
          </p:cNvPr>
          <p:cNvSpPr txBox="1"/>
          <p:nvPr/>
        </p:nvSpPr>
        <p:spPr>
          <a:xfrm>
            <a:off x="25141387" y="24882777"/>
            <a:ext cx="6273789" cy="2149238"/>
          </a:xfrm>
          <a:prstGeom prst="roundRect">
            <a:avLst>
              <a:gd name="adj" fmla="val 5866"/>
            </a:avLst>
          </a:prstGeom>
          <a:solidFill>
            <a:srgbClr val="E6F2E0"/>
          </a:solidFill>
          <a:ln>
            <a:solidFill>
              <a:srgbClr val="C0D3AD"/>
            </a:solidFill>
          </a:ln>
        </p:spPr>
        <p:txBody>
          <a:bodyPr wrap="square" bIns="72000" rtlCol="0">
            <a:spAutoFit/>
          </a:bodyPr>
          <a:lstStyle/>
          <a:p>
            <a:pPr algn="just"/>
            <a:r>
              <a:rPr lang="en-US" sz="3200" b="1" dirty="0">
                <a:latin typeface="Century Schoolbook" panose="02040604050505020304" pitchFamily="18" charset="0"/>
              </a:rPr>
              <a:t>Increase in #processes </a:t>
            </a:r>
            <a:r>
              <a:rPr lang="en-US" sz="3200" dirty="0">
                <a:latin typeface="Century Schoolbook" panose="02040604050505020304" pitchFamily="18" charset="0"/>
              </a:rPr>
              <a:t>shows </a:t>
            </a:r>
            <a:r>
              <a:rPr lang="en-US" sz="3200" dirty="0">
                <a:highlight>
                  <a:srgbClr val="FAC3BF"/>
                </a:highlight>
                <a:latin typeface="Century Schoolbook" panose="02040604050505020304" pitchFamily="18" charset="0"/>
              </a:rPr>
              <a:t>increase</a:t>
            </a:r>
            <a:r>
              <a:rPr lang="en-US" sz="3200" b="1" dirty="0">
                <a:highlight>
                  <a:srgbClr val="FAC3BF"/>
                </a:highlight>
                <a:latin typeface="Century Schoolbook" panose="02040604050505020304" pitchFamily="18" charset="0"/>
              </a:rPr>
              <a:t> </a:t>
            </a:r>
            <a:r>
              <a:rPr lang="en-US" sz="3200" dirty="0">
                <a:highlight>
                  <a:srgbClr val="FAC3BF"/>
                </a:highlight>
                <a:latin typeface="Century Schoolbook" panose="02040604050505020304" pitchFamily="18" charset="0"/>
              </a:rPr>
              <a:t>in runtime </a:t>
            </a:r>
            <a:r>
              <a:rPr lang="en-US" sz="3200" dirty="0">
                <a:latin typeface="Century Schoolbook" panose="02040604050505020304" pitchFamily="18" charset="0"/>
              </a:rPr>
              <a:t>and </a:t>
            </a:r>
            <a:r>
              <a:rPr lang="en-US" sz="3200" dirty="0">
                <a:highlight>
                  <a:srgbClr val="FAC3BF"/>
                </a:highlight>
                <a:latin typeface="Century Schoolbook" panose="02040604050505020304" pitchFamily="18" charset="0"/>
              </a:rPr>
              <a:t>total hop count</a:t>
            </a:r>
            <a:r>
              <a:rPr lang="en-US" sz="3200" dirty="0">
                <a:latin typeface="Century Schoolbook" panose="02040604050505020304" pitchFamily="18" charset="0"/>
              </a:rPr>
              <a:t>, but </a:t>
            </a:r>
            <a:r>
              <a:rPr lang="en-US" sz="3200" dirty="0">
                <a:highlight>
                  <a:srgbClr val="FAC3BF"/>
                </a:highlight>
                <a:latin typeface="Century Schoolbook" panose="02040604050505020304" pitchFamily="18" charset="0"/>
              </a:rPr>
              <a:t>average hop count decreases</a:t>
            </a:r>
            <a:endParaRPr lang="en-IN" sz="3200" dirty="0">
              <a:highlight>
                <a:srgbClr val="FAC3BF"/>
              </a:highlight>
              <a:latin typeface="Century Schoolbook" panose="02040604050505020304" pitchFamily="18" charset="0"/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C7EA98A8-CE14-4D07-A0FB-59D9ECD8E8F9}"/>
              </a:ext>
            </a:extLst>
          </p:cNvPr>
          <p:cNvSpPr/>
          <p:nvPr/>
        </p:nvSpPr>
        <p:spPr>
          <a:xfrm>
            <a:off x="32143990" y="10210105"/>
            <a:ext cx="11110054" cy="12683960"/>
          </a:xfrm>
          <a:prstGeom prst="roundRect">
            <a:avLst>
              <a:gd name="adj" fmla="val 6142"/>
            </a:avLst>
          </a:prstGeom>
          <a:solidFill>
            <a:srgbClr val="DCE6D5"/>
          </a:solidFill>
          <a:ln w="22225">
            <a:solidFill>
              <a:srgbClr val="84A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6896172-84E5-45D1-88B5-2239D2C9D6E0}"/>
              </a:ext>
            </a:extLst>
          </p:cNvPr>
          <p:cNvSpPr/>
          <p:nvPr/>
        </p:nvSpPr>
        <p:spPr>
          <a:xfrm>
            <a:off x="27930760" y="27595761"/>
            <a:ext cx="3558527" cy="3539430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Century Schoolbook" panose="02040604050505020304" pitchFamily="18" charset="0"/>
              </a:rPr>
              <a:t>Runtime and average hop counts of BCAST for different 3D torus configurations with fixed process counts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5445C13-B53E-4375-A422-9CD51BB5AF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593" y="27691009"/>
            <a:ext cx="7312136" cy="345325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DEBF6A7-2526-4B0A-8EB1-C22E70A8F1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394" y="27691009"/>
            <a:ext cx="7442200" cy="348308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4" name="Diagram 113">
            <a:extLst>
              <a:ext uri="{FF2B5EF4-FFF2-40B4-BE49-F238E27FC236}">
                <a16:creationId xmlns:a16="http://schemas.microsoft.com/office/drawing/2014/main" id="{74B7B364-7C3C-40C8-9BFD-782F422A3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860574"/>
              </p:ext>
            </p:extLst>
          </p:nvPr>
        </p:nvGraphicFramePr>
        <p:xfrm>
          <a:off x="32469241" y="10941625"/>
          <a:ext cx="10722706" cy="11460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116" name="Graphic 115" descr="Bar chart">
            <a:extLst>
              <a:ext uri="{FF2B5EF4-FFF2-40B4-BE49-F238E27FC236}">
                <a16:creationId xmlns:a16="http://schemas.microsoft.com/office/drawing/2014/main" id="{C00B87B8-BF6A-4D58-9AC2-B08D528CB72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102890" y="15856561"/>
            <a:ext cx="1630471" cy="1630471"/>
          </a:xfrm>
          <a:prstGeom prst="rect">
            <a:avLst/>
          </a:prstGeom>
        </p:spPr>
      </p:pic>
      <p:pic>
        <p:nvPicPr>
          <p:cNvPr id="118" name="Graphic 117" descr="Network">
            <a:extLst>
              <a:ext uri="{FF2B5EF4-FFF2-40B4-BE49-F238E27FC236}">
                <a16:creationId xmlns:a16="http://schemas.microsoft.com/office/drawing/2014/main" id="{8326379F-68E9-49FF-8BC9-3A026BB464A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3231983" y="12420147"/>
            <a:ext cx="1600574" cy="1600574"/>
          </a:xfrm>
          <a:prstGeom prst="rect">
            <a:avLst/>
          </a:prstGeom>
        </p:spPr>
      </p:pic>
      <p:pic>
        <p:nvPicPr>
          <p:cNvPr id="120" name="Graphic 119" descr="Drawing compass">
            <a:extLst>
              <a:ext uri="{FF2B5EF4-FFF2-40B4-BE49-F238E27FC236}">
                <a16:creationId xmlns:a16="http://schemas.microsoft.com/office/drawing/2014/main" id="{C8094D21-3D4F-409B-87C8-C7FF04DF366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3266353" y="19378045"/>
            <a:ext cx="1538827" cy="153882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33F43834-27DE-4117-91D7-35A09375C666}"/>
              </a:ext>
            </a:extLst>
          </p:cNvPr>
          <p:cNvSpPr txBox="1"/>
          <p:nvPr/>
        </p:nvSpPr>
        <p:spPr>
          <a:xfrm>
            <a:off x="32457912" y="9834366"/>
            <a:ext cx="10291550" cy="995220"/>
          </a:xfrm>
          <a:prstGeom prst="roundRect">
            <a:avLst>
              <a:gd name="adj" fmla="val 26977"/>
            </a:avLst>
          </a:prstGeom>
          <a:solidFill>
            <a:srgbClr val="C0D3A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88000" tIns="72000" rIns="288000" bIns="72000" rtlCol="0">
            <a:spAutoFit/>
          </a:bodyPr>
          <a:lstStyle/>
          <a:p>
            <a:pPr algn="ctr"/>
            <a:r>
              <a:rPr lang="en-US" sz="4800" b="1" dirty="0">
                <a:latin typeface="Century Schoolbook" panose="02040604050505020304" pitchFamily="18" charset="0"/>
              </a:rPr>
              <a:t>Conclusion and Future Work</a:t>
            </a:r>
            <a:endParaRPr lang="en-IN" sz="4800" b="1" dirty="0">
              <a:latin typeface="Century Schoolbook" panose="02040604050505020304" pitchFamily="18" charset="0"/>
            </a:endParaRP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E9758B5C-6889-4366-909A-83D3FBE4EDA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086" y="21303953"/>
            <a:ext cx="11703121" cy="603442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63CA8F1C-F381-4DCF-BC7F-B2E013C53F11}"/>
              </a:ext>
            </a:extLst>
          </p:cNvPr>
          <p:cNvSpPr/>
          <p:nvPr/>
        </p:nvSpPr>
        <p:spPr>
          <a:xfrm>
            <a:off x="39379464" y="1070850"/>
            <a:ext cx="3586082" cy="6986528"/>
          </a:xfrm>
          <a:prstGeom prst="rect">
            <a:avLst/>
          </a:prstGeom>
          <a:solidFill>
            <a:srgbClr val="DCE6D5"/>
          </a:solidFill>
          <a:ln w="2222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Performance of supercomputers in the TOP500 list between 1992 and 2023. The lines represent the cumulative performance of all 500 systems (green), the #1 ranked system (brown), and the #500 system (blue). </a:t>
            </a:r>
          </a:p>
          <a:p>
            <a:pPr algn="just"/>
            <a:r>
              <a:rPr lang="en-US" sz="2800" b="1" i="1" dirty="0"/>
              <a:t>Reproduced with permission from TOP500.org ©1993–2023. Source: </a:t>
            </a:r>
            <a:r>
              <a:rPr lang="en-US" sz="2800" b="1" i="1" dirty="0">
                <a:hlinkClick r:id="rId28"/>
              </a:rPr>
              <a:t>TOP500.org</a:t>
            </a:r>
            <a:r>
              <a:rPr lang="en-US" sz="2800" b="1" i="1" dirty="0"/>
              <a:t>.</a:t>
            </a:r>
            <a:endParaRPr lang="en-IN" sz="2800" b="1" i="1" dirty="0"/>
          </a:p>
        </p:txBody>
      </p:sp>
    </p:spTree>
    <p:extLst>
      <p:ext uri="{BB962C8B-B14F-4D97-AF65-F5344CB8AC3E}">
        <p14:creationId xmlns:p14="http://schemas.microsoft.com/office/powerpoint/2010/main" val="350488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2753</TotalTime>
  <Words>629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Courier New</vt:lpstr>
      <vt:lpstr>Monospac821 BT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Maitreyee S</dc:creator>
  <cp:lastModifiedBy>Maitreyee S</cp:lastModifiedBy>
  <cp:revision>154</cp:revision>
  <dcterms:created xsi:type="dcterms:W3CDTF">2025-07-05T05:36:33Z</dcterms:created>
  <dcterms:modified xsi:type="dcterms:W3CDTF">2025-07-08T14:17:36Z</dcterms:modified>
</cp:coreProperties>
</file>