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B130F-F9EA-430F-AEA7-ECFB6DA62541}">
  <a:tblStyle styleId="{51CB130F-F9EA-430F-AEA7-ECFB6DA625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0f1de17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0f1de17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0f1de17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0f1de17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0f1de17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0f1de17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88c76c79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88c76c79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06817947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06817947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f8856e427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f8856e427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f8856e427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f8856e427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f8856e427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f8856e427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f8856e427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f8856e42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f8856e427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f8856e427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0681794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0681794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f8856e427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f8856e427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06817947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06817947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6817947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6817947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88c76c7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88c76c7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88c76c79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88c76c797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88c76c79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88c76c79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88c76c79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88c76c79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88c76c7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88c76c7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88c76c79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88c76c79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88c76c79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88c76c7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06817947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a06817947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hyperlink" Target="https://mvnrepository.com/artifact/com.databricks/spark-xml_2.10/0.2.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hyperlink" Target="https://databricks-prod-cloudfront.cloud.databricks.com/public/4027ec902e239c93eaaa8714f173bcfc/4494134497577204/2690176961360097/6933319862459084/(https://en.wikipedia.org/wiki/Lexical_analysis#Tokeniz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54725" y="1411875"/>
            <a:ext cx="2303400" cy="8565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b="1" lang="en"/>
              <a:t>Search</a:t>
            </a:r>
            <a:endParaRPr b="1"/>
          </a:p>
        </p:txBody>
      </p:sp>
      <p:pic>
        <p:nvPicPr>
          <p:cNvPr id="86" name="Google Shape;86;p13"/>
          <p:cNvPicPr preferRelativeResize="0"/>
          <p:nvPr/>
        </p:nvPicPr>
        <p:blipFill>
          <a:blip r:embed="rId3">
            <a:alphaModFix/>
          </a:blip>
          <a:stretch>
            <a:fillRect/>
          </a:stretch>
        </p:blipFill>
        <p:spPr>
          <a:xfrm>
            <a:off x="-288275" y="0"/>
            <a:ext cx="10237000" cy="5143500"/>
          </a:xfrm>
          <a:prstGeom prst="rect">
            <a:avLst/>
          </a:prstGeom>
          <a:noFill/>
          <a:ln>
            <a:noFill/>
          </a:ln>
        </p:spPr>
      </p:pic>
      <p:pic>
        <p:nvPicPr>
          <p:cNvPr id="87" name="Google Shape;87;p13"/>
          <p:cNvPicPr preferRelativeResize="0"/>
          <p:nvPr/>
        </p:nvPicPr>
        <p:blipFill>
          <a:blip r:embed="rId4">
            <a:alphaModFix/>
          </a:blip>
          <a:stretch>
            <a:fillRect/>
          </a:stretch>
        </p:blipFill>
        <p:spPr>
          <a:xfrm>
            <a:off x="3285450" y="1624688"/>
            <a:ext cx="393075" cy="393075"/>
          </a:xfrm>
          <a:prstGeom prst="rect">
            <a:avLst/>
          </a:prstGeom>
          <a:noFill/>
          <a:ln>
            <a:noFill/>
          </a:ln>
        </p:spPr>
      </p:pic>
      <p:sp>
        <p:nvSpPr>
          <p:cNvPr id="88" name="Google Shape;88;p13"/>
          <p:cNvSpPr txBox="1"/>
          <p:nvPr/>
        </p:nvSpPr>
        <p:spPr>
          <a:xfrm>
            <a:off x="3785900" y="1413375"/>
            <a:ext cx="2563200" cy="815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100">
                <a:solidFill>
                  <a:schemeClr val="dk1"/>
                </a:solidFill>
                <a:latin typeface="Roboto"/>
                <a:ea typeface="Roboto"/>
                <a:cs typeface="Roboto"/>
                <a:sym typeface="Roboto"/>
              </a:rPr>
              <a:t>Search</a:t>
            </a:r>
            <a:endParaRPr b="1" sz="4100">
              <a:solidFill>
                <a:schemeClr val="dk1"/>
              </a:solidFill>
              <a:latin typeface="Roboto"/>
              <a:ea typeface="Roboto"/>
              <a:cs typeface="Roboto"/>
              <a:sym typeface="Roboto"/>
            </a:endParaRPr>
          </a:p>
        </p:txBody>
      </p:sp>
      <p:sp>
        <p:nvSpPr>
          <p:cNvPr id="89" name="Google Shape;89;p13"/>
          <p:cNvSpPr txBox="1"/>
          <p:nvPr/>
        </p:nvSpPr>
        <p:spPr>
          <a:xfrm>
            <a:off x="6058125" y="3196225"/>
            <a:ext cx="366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CMPE 297</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Presented By: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Maitreyi Kunnavakkam Vinjmur- 016007082</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Palak Agarwal - 016696511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Riya Uchagaonkar - 016677609</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921850" y="597100"/>
            <a:ext cx="6033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Step 2 : Tokenizing and formatting the data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First we create tokens from the data - </a:t>
            </a:r>
            <a:r>
              <a:rPr lang="en">
                <a:latin typeface="Roboto"/>
                <a:ea typeface="Roboto"/>
                <a:cs typeface="Roboto"/>
                <a:sym typeface="Roboto"/>
              </a:rPr>
              <a:t>separate</a:t>
            </a:r>
            <a:r>
              <a:rPr lang="en">
                <a:latin typeface="Roboto"/>
                <a:ea typeface="Roboto"/>
                <a:cs typeface="Roboto"/>
                <a:sym typeface="Roboto"/>
              </a:rPr>
              <a:t> each word in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Lowercase all the tokens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Remove the </a:t>
            </a:r>
            <a:r>
              <a:rPr lang="en">
                <a:latin typeface="Roboto"/>
                <a:ea typeface="Roboto"/>
                <a:cs typeface="Roboto"/>
                <a:sym typeface="Roboto"/>
              </a:rPr>
              <a:t>punctuations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Remove all the stop words - stop words are words that occur in all the documents and won’t contribute much while we search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Lastly stemming is used to match different words to the root word</a:t>
            </a:r>
            <a:endParaRPr>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1089813" y="2999525"/>
            <a:ext cx="5697974" cy="140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1183725" y="730025"/>
            <a:ext cx="6285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Step 3 : Indexing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Create a dictionary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keys are tokens and values are document ID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Step 4 : To improve relevency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Until step 3 the </a:t>
            </a:r>
            <a:r>
              <a:rPr lang="en">
                <a:latin typeface="Roboto"/>
                <a:ea typeface="Roboto"/>
                <a:cs typeface="Roboto"/>
                <a:sym typeface="Roboto"/>
              </a:rPr>
              <a:t>documents</a:t>
            </a:r>
            <a:r>
              <a:rPr lang="en">
                <a:latin typeface="Roboto"/>
                <a:ea typeface="Roboto"/>
                <a:cs typeface="Roboto"/>
                <a:sym typeface="Roboto"/>
              </a:rPr>
              <a:t> returned may not necessarily be </a:t>
            </a:r>
            <a:r>
              <a:rPr lang="en">
                <a:latin typeface="Roboto"/>
                <a:ea typeface="Roboto"/>
                <a:cs typeface="Roboto"/>
                <a:sym typeface="Roboto"/>
              </a:rPr>
              <a:t>relevant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improve </a:t>
            </a:r>
            <a:r>
              <a:rPr lang="en">
                <a:latin typeface="Roboto"/>
                <a:ea typeface="Roboto"/>
                <a:cs typeface="Roboto"/>
                <a:sym typeface="Roboto"/>
              </a:rPr>
              <a:t>relevance</a:t>
            </a:r>
            <a:r>
              <a:rPr lang="en">
                <a:latin typeface="Roboto"/>
                <a:ea typeface="Roboto"/>
                <a:cs typeface="Roboto"/>
                <a:sym typeface="Roboto"/>
              </a:rPr>
              <a:t> document score is calculated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a given query, document score is how often the document mentions that word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Step 5 : Term Frequency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Count the frequency of each word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is used to rank the documents to give </a:t>
            </a:r>
            <a:r>
              <a:rPr lang="en">
                <a:latin typeface="Roboto"/>
                <a:ea typeface="Roboto"/>
                <a:cs typeface="Roboto"/>
                <a:sym typeface="Roboto"/>
              </a:rPr>
              <a:t>relevant</a:t>
            </a:r>
            <a:r>
              <a:rPr lang="en">
                <a:latin typeface="Roboto"/>
                <a:ea typeface="Roboto"/>
                <a:cs typeface="Roboto"/>
                <a:sym typeface="Roboto"/>
              </a:rPr>
              <a:t> output</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1681950" y="232050"/>
            <a:ext cx="5780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Step 6 : Inverse Document Frequency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Some terms are repeated often in document but don’t contribute much in </a:t>
            </a:r>
            <a:r>
              <a:rPr lang="en">
                <a:latin typeface="Roboto"/>
                <a:ea typeface="Roboto"/>
                <a:cs typeface="Roboto"/>
                <a:sym typeface="Roboto"/>
              </a:rPr>
              <a:t>relevance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Eg. A collection about ‘cake’ will have the word cake repeated in documents multiple times. Searching this will retrieve all documents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 address this inverse document frequency is used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IDF is calculated by dividing the number of documents in the index (n) by the number of documents that contain the term and taking logarithm of it</a:t>
            </a:r>
            <a:endParaRPr>
              <a:latin typeface="Roboto"/>
              <a:ea typeface="Roboto"/>
              <a:cs typeface="Roboto"/>
              <a:sym typeface="Roboto"/>
            </a:endParaRPr>
          </a:p>
        </p:txBody>
      </p:sp>
      <p:pic>
        <p:nvPicPr>
          <p:cNvPr id="158" name="Google Shape;158;p24"/>
          <p:cNvPicPr preferRelativeResize="0"/>
          <p:nvPr/>
        </p:nvPicPr>
        <p:blipFill>
          <a:blip r:embed="rId3">
            <a:alphaModFix/>
          </a:blip>
          <a:stretch>
            <a:fillRect/>
          </a:stretch>
        </p:blipFill>
        <p:spPr>
          <a:xfrm>
            <a:off x="3196725" y="3195272"/>
            <a:ext cx="2750551" cy="14137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1634200" y="408550"/>
            <a:ext cx="603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Step 7: Searching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Two types of searching one </a:t>
            </a:r>
            <a:r>
              <a:rPr lang="en">
                <a:latin typeface="Roboto"/>
                <a:ea typeface="Roboto"/>
                <a:cs typeface="Roboto"/>
                <a:sym typeface="Roboto"/>
              </a:rPr>
              <a:t>retrieving</a:t>
            </a:r>
            <a:r>
              <a:rPr lang="en">
                <a:latin typeface="Roboto"/>
                <a:ea typeface="Roboto"/>
                <a:cs typeface="Roboto"/>
                <a:sym typeface="Roboto"/>
              </a:rPr>
              <a:t> documents </a:t>
            </a:r>
            <a:r>
              <a:rPr lang="en">
                <a:latin typeface="Roboto"/>
                <a:ea typeface="Roboto"/>
                <a:cs typeface="Roboto"/>
                <a:sym typeface="Roboto"/>
              </a:rPr>
              <a:t>containing all tokens from query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Second retrieving documents containing one of the tokens from query</a:t>
            </a:r>
            <a:endParaRPr>
              <a:latin typeface="Roboto"/>
              <a:ea typeface="Roboto"/>
              <a:cs typeface="Roboto"/>
              <a:sym typeface="Roboto"/>
            </a:endParaRPr>
          </a:p>
        </p:txBody>
      </p:sp>
      <p:pic>
        <p:nvPicPr>
          <p:cNvPr id="164" name="Google Shape;164;p25"/>
          <p:cNvPicPr preferRelativeResize="0"/>
          <p:nvPr/>
        </p:nvPicPr>
        <p:blipFill>
          <a:blip r:embed="rId3">
            <a:alphaModFix/>
          </a:blip>
          <a:stretch>
            <a:fillRect/>
          </a:stretch>
        </p:blipFill>
        <p:spPr>
          <a:xfrm>
            <a:off x="1637063" y="2078023"/>
            <a:ext cx="5869876" cy="987450"/>
          </a:xfrm>
          <a:prstGeom prst="rect">
            <a:avLst/>
          </a:prstGeom>
          <a:noFill/>
          <a:ln>
            <a:noFill/>
          </a:ln>
        </p:spPr>
      </p:pic>
      <p:pic>
        <p:nvPicPr>
          <p:cNvPr id="165" name="Google Shape;165;p25"/>
          <p:cNvPicPr preferRelativeResize="0"/>
          <p:nvPr/>
        </p:nvPicPr>
        <p:blipFill>
          <a:blip r:embed="rId4">
            <a:alphaModFix/>
          </a:blip>
          <a:stretch>
            <a:fillRect/>
          </a:stretch>
        </p:blipFill>
        <p:spPr>
          <a:xfrm>
            <a:off x="2181797" y="3221450"/>
            <a:ext cx="4780440" cy="145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87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 Accelerate on Spark</a:t>
            </a:r>
            <a:endParaRPr/>
          </a:p>
          <a:p>
            <a:pPr indent="0" lvl="0" marL="0" rtl="0" algn="l">
              <a:spcBef>
                <a:spcPts val="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152400" y="1356175"/>
            <a:ext cx="8839201" cy="1535450"/>
          </a:xfrm>
          <a:prstGeom prst="rect">
            <a:avLst/>
          </a:prstGeom>
          <a:noFill/>
          <a:ln>
            <a:noFill/>
          </a:ln>
        </p:spPr>
      </p:pic>
      <p:pic>
        <p:nvPicPr>
          <p:cNvPr id="172" name="Google Shape;172;p26"/>
          <p:cNvPicPr preferRelativeResize="0"/>
          <p:nvPr/>
        </p:nvPicPr>
        <p:blipFill>
          <a:blip r:embed="rId4">
            <a:alphaModFix/>
          </a:blip>
          <a:stretch>
            <a:fillRect/>
          </a:stretch>
        </p:blipFill>
        <p:spPr>
          <a:xfrm>
            <a:off x="152400" y="2891625"/>
            <a:ext cx="8839199" cy="1996700"/>
          </a:xfrm>
          <a:prstGeom prst="rect">
            <a:avLst/>
          </a:prstGeom>
          <a:noFill/>
          <a:ln>
            <a:noFill/>
          </a:ln>
        </p:spPr>
      </p:pic>
      <p:sp>
        <p:nvSpPr>
          <p:cNvPr id="173" name="Google Shape;173;p26"/>
          <p:cNvSpPr txBox="1"/>
          <p:nvPr/>
        </p:nvSpPr>
        <p:spPr>
          <a:xfrm>
            <a:off x="311700" y="496900"/>
            <a:ext cx="86157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4292F"/>
                </a:solidFill>
                <a:highlight>
                  <a:srgbClr val="FFFFFF"/>
                </a:highlight>
                <a:latin typeface="Times New Roman"/>
                <a:ea typeface="Times New Roman"/>
                <a:cs typeface="Times New Roman"/>
                <a:sym typeface="Times New Roman"/>
              </a:rPr>
              <a:t>Requirements:</a:t>
            </a:r>
            <a:r>
              <a:rPr lang="en" sz="1200">
                <a:solidFill>
                  <a:schemeClr val="hlink"/>
                </a:solidFill>
                <a:highlight>
                  <a:srgbClr val="FFFFFF"/>
                </a:highlight>
                <a:uFill>
                  <a:noFill/>
                </a:uFill>
                <a:latin typeface="Times New Roman"/>
                <a:ea typeface="Times New Roman"/>
                <a:cs typeface="Times New Roman"/>
                <a:sym typeface="Times New Roman"/>
                <a:hlinkClick r:id="rId5"/>
              </a:rPr>
              <a:t>https://mvnrepository.com/artifact/com.databricks/spark-xml_2.10/0.2.0</a:t>
            </a:r>
            <a:r>
              <a:rPr lang="en" sz="1200">
                <a:solidFill>
                  <a:srgbClr val="24292F"/>
                </a:solidFill>
                <a:highlight>
                  <a:srgbClr val="FFFFFF"/>
                </a:highlight>
                <a:latin typeface="Times New Roman"/>
                <a:ea typeface="Times New Roman"/>
                <a:cs typeface="Times New Roman"/>
                <a:sym typeface="Times New Roman"/>
              </a:rPr>
              <a:t> - Download jar file from this link and add this to the cluster</a:t>
            </a:r>
            <a:endParaRPr sz="1200">
              <a:solidFill>
                <a:srgbClr val="24292F"/>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Load data to df in pyspark</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00"/>
              <a:t>Adding the id column to df</a:t>
            </a:r>
            <a:endParaRPr sz="1800"/>
          </a:p>
        </p:txBody>
      </p:sp>
      <p:pic>
        <p:nvPicPr>
          <p:cNvPr id="179" name="Google Shape;179;p27"/>
          <p:cNvPicPr preferRelativeResize="0"/>
          <p:nvPr/>
        </p:nvPicPr>
        <p:blipFill>
          <a:blip r:embed="rId3">
            <a:alphaModFix/>
          </a:blip>
          <a:stretch>
            <a:fillRect/>
          </a:stretch>
        </p:blipFill>
        <p:spPr>
          <a:xfrm>
            <a:off x="152400" y="872926"/>
            <a:ext cx="8839201"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00"/>
              <a:t>Pre-processing</a:t>
            </a:r>
            <a:endParaRPr sz="1800"/>
          </a:p>
        </p:txBody>
      </p:sp>
      <p:pic>
        <p:nvPicPr>
          <p:cNvPr id="185" name="Google Shape;185;p28"/>
          <p:cNvPicPr preferRelativeResize="0"/>
          <p:nvPr/>
        </p:nvPicPr>
        <p:blipFill>
          <a:blip r:embed="rId3">
            <a:alphaModFix/>
          </a:blip>
          <a:stretch>
            <a:fillRect/>
          </a:stretch>
        </p:blipFill>
        <p:spPr>
          <a:xfrm>
            <a:off x="311700" y="886350"/>
            <a:ext cx="7931275" cy="395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00"/>
              <a:t>Query document to df</a:t>
            </a:r>
            <a:endParaRPr sz="1800"/>
          </a:p>
        </p:txBody>
      </p:sp>
      <p:pic>
        <p:nvPicPr>
          <p:cNvPr id="191" name="Google Shape;191;p29"/>
          <p:cNvPicPr preferRelativeResize="0"/>
          <p:nvPr/>
        </p:nvPicPr>
        <p:blipFill>
          <a:blip r:embed="rId3">
            <a:alphaModFix/>
          </a:blip>
          <a:stretch>
            <a:fillRect/>
          </a:stretch>
        </p:blipFill>
        <p:spPr>
          <a:xfrm>
            <a:off x="219675" y="389450"/>
            <a:ext cx="8839199" cy="2362745"/>
          </a:xfrm>
          <a:prstGeom prst="rect">
            <a:avLst/>
          </a:prstGeom>
          <a:noFill/>
          <a:ln>
            <a:noFill/>
          </a:ln>
        </p:spPr>
      </p:pic>
      <p:sp>
        <p:nvSpPr>
          <p:cNvPr id="192" name="Google Shape;192;p29"/>
          <p:cNvSpPr txBox="1"/>
          <p:nvPr/>
        </p:nvSpPr>
        <p:spPr>
          <a:xfrm>
            <a:off x="304575" y="2819350"/>
            <a:ext cx="86694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highlight>
                  <a:srgbClr val="FFFFFF"/>
                </a:highlight>
                <a:uFill>
                  <a:noFill/>
                </a:uFill>
                <a:latin typeface="Times New Roman"/>
                <a:ea typeface="Times New Roman"/>
                <a:cs typeface="Times New Roman"/>
                <a:sym typeface="Times New Roman"/>
                <a:hlinkClick r:id="rId4"/>
              </a:rPr>
              <a:t>Tokenization</a:t>
            </a:r>
            <a:r>
              <a:rPr lang="en">
                <a:highlight>
                  <a:srgbClr val="FFFFFF"/>
                </a:highlight>
                <a:latin typeface="Times New Roman"/>
                <a:ea typeface="Times New Roman"/>
                <a:cs typeface="Times New Roman"/>
                <a:sym typeface="Times New Roman"/>
              </a:rPr>
              <a:t> is the process of taking text (such as a sentence) and breaking it into individual terms (usually words)</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Stages: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
                <a:latin typeface="Times New Roman"/>
                <a:ea typeface="Times New Roman"/>
                <a:cs typeface="Times New Roman"/>
                <a:sym typeface="Times New Roman"/>
              </a:rPr>
              <a:t>RegexTokenizer - </a:t>
            </a:r>
            <a:r>
              <a:rPr lang="en">
                <a:solidFill>
                  <a:srgbClr val="333333"/>
                </a:solidFill>
                <a:highlight>
                  <a:srgbClr val="FFFFFF"/>
                </a:highlight>
                <a:latin typeface="Times New Roman"/>
                <a:ea typeface="Times New Roman"/>
                <a:cs typeface="Times New Roman"/>
                <a:sym typeface="Times New Roman"/>
              </a:rPr>
              <a:t>allows advanced tokenization based on regular expression (regex) matching. By default, the parameter “pattern” (regex, default: </a:t>
            </a:r>
            <a:r>
              <a:rPr lang="en">
                <a:solidFill>
                  <a:srgbClr val="333333"/>
                </a:solidFill>
                <a:latin typeface="Times New Roman"/>
                <a:ea typeface="Times New Roman"/>
                <a:cs typeface="Times New Roman"/>
                <a:sym typeface="Times New Roman"/>
              </a:rPr>
              <a:t>"\\s+"</a:t>
            </a:r>
            <a:r>
              <a:rPr lang="en">
                <a:solidFill>
                  <a:srgbClr val="333333"/>
                </a:solidFill>
                <a:highlight>
                  <a:srgbClr val="FFFFFF"/>
                </a:highlight>
                <a:latin typeface="Times New Roman"/>
                <a:ea typeface="Times New Roman"/>
                <a:cs typeface="Times New Roman"/>
                <a:sym typeface="Times New Roman"/>
              </a:rPr>
              <a:t>) is used as delimiters to split the input text.</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StopWordsRemover - </a:t>
            </a:r>
            <a:r>
              <a:rPr lang="en">
                <a:solidFill>
                  <a:srgbClr val="333333"/>
                </a:solidFill>
                <a:highlight>
                  <a:srgbClr val="FFFFFF"/>
                </a:highlight>
                <a:latin typeface="Times New Roman"/>
                <a:ea typeface="Times New Roman"/>
                <a:cs typeface="Times New Roman"/>
                <a:sym typeface="Times New Roman"/>
              </a:rPr>
              <a:t>Common (English) words that do not contribute much to the content or meaning of a document (e.g., "the", "a", "is", "to", etc.). Stopwords add noise to bag-of-words comparisons, so they are usually excluded.</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
                <a:latin typeface="Times New Roman"/>
                <a:ea typeface="Times New Roman"/>
                <a:cs typeface="Times New Roman"/>
                <a:sym typeface="Times New Roman"/>
              </a:rPr>
              <a:t>CountVectorizer - </a:t>
            </a:r>
            <a:r>
              <a:rPr lang="en">
                <a:solidFill>
                  <a:srgbClr val="333333"/>
                </a:solidFill>
                <a:highlight>
                  <a:srgbClr val="FFFFFF"/>
                </a:highlight>
                <a:latin typeface="Times New Roman"/>
                <a:ea typeface="Times New Roman"/>
                <a:cs typeface="Times New Roman"/>
                <a:sym typeface="Times New Roman"/>
              </a:rPr>
              <a:t>Extracts a vocabulary from document collections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AutoNum type="arabicPeriod"/>
            </a:pPr>
            <a:r>
              <a:rPr lang="en">
                <a:latin typeface="Times New Roman"/>
                <a:ea typeface="Times New Roman"/>
                <a:cs typeface="Times New Roman"/>
                <a:sym typeface="Times New Roman"/>
              </a:rPr>
              <a:t>IDF - </a:t>
            </a:r>
            <a:r>
              <a:rPr lang="en">
                <a:solidFill>
                  <a:srgbClr val="333333"/>
                </a:solidFill>
                <a:highlight>
                  <a:srgbClr val="FFFFFF"/>
                </a:highlight>
                <a:latin typeface="Times New Roman"/>
                <a:ea typeface="Times New Roman"/>
                <a:cs typeface="Times New Roman"/>
                <a:sym typeface="Times New Roman"/>
              </a:rPr>
              <a:t>This implementation supports filtering out terms which do not appear in a minimum number of documents</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8" name="Google Shape;198;p30"/>
          <p:cNvPicPr preferRelativeResize="0"/>
          <p:nvPr/>
        </p:nvPicPr>
        <p:blipFill>
          <a:blip r:embed="rId3">
            <a:alphaModFix/>
          </a:blip>
          <a:stretch>
            <a:fillRect/>
          </a:stretch>
        </p:blipFill>
        <p:spPr>
          <a:xfrm>
            <a:off x="58400" y="11"/>
            <a:ext cx="9144001" cy="3016578"/>
          </a:xfrm>
          <a:prstGeom prst="rect">
            <a:avLst/>
          </a:prstGeom>
          <a:noFill/>
          <a:ln>
            <a:noFill/>
          </a:ln>
        </p:spPr>
      </p:pic>
      <p:pic>
        <p:nvPicPr>
          <p:cNvPr id="199" name="Google Shape;199;p30"/>
          <p:cNvPicPr preferRelativeResize="0"/>
          <p:nvPr/>
        </p:nvPicPr>
        <p:blipFill>
          <a:blip r:embed="rId4">
            <a:alphaModFix/>
          </a:blip>
          <a:stretch>
            <a:fillRect/>
          </a:stretch>
        </p:blipFill>
        <p:spPr>
          <a:xfrm>
            <a:off x="152400" y="3016600"/>
            <a:ext cx="6775725" cy="197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5" name="Google Shape;205;p31"/>
          <p:cNvPicPr preferRelativeResize="0"/>
          <p:nvPr/>
        </p:nvPicPr>
        <p:blipFill>
          <a:blip r:embed="rId3">
            <a:alphaModFix/>
          </a:blip>
          <a:stretch>
            <a:fillRect/>
          </a:stretch>
        </p:blipFill>
        <p:spPr>
          <a:xfrm>
            <a:off x="152400" y="295450"/>
            <a:ext cx="8704424" cy="469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311700" y="1017800"/>
            <a:ext cx="8520600" cy="14022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Times New Roman"/>
              <a:buChar char="-"/>
            </a:pPr>
            <a:r>
              <a:rPr lang="en" sz="1700">
                <a:latin typeface="Roboto"/>
                <a:ea typeface="Roboto"/>
                <a:cs typeface="Roboto"/>
                <a:sym typeface="Roboto"/>
              </a:rPr>
              <a:t>How do you search for a word</a:t>
            </a:r>
            <a:endParaRPr sz="1700">
              <a:latin typeface="Roboto"/>
              <a:ea typeface="Roboto"/>
              <a:cs typeface="Roboto"/>
              <a:sym typeface="Roboto"/>
            </a:endParaRPr>
          </a:p>
          <a:p>
            <a:pPr indent="-336550" lvl="0" marL="457200" rtl="0" algn="just">
              <a:lnSpc>
                <a:spcPct val="115000"/>
              </a:lnSpc>
              <a:spcBef>
                <a:spcPts val="0"/>
              </a:spcBef>
              <a:spcAft>
                <a:spcPts val="0"/>
              </a:spcAft>
              <a:buSzPts val="1700"/>
              <a:buFont typeface="Roboto"/>
              <a:buChar char="-"/>
            </a:pPr>
            <a:r>
              <a:rPr lang="en" sz="1700">
                <a:latin typeface="Roboto"/>
                <a:ea typeface="Roboto"/>
                <a:cs typeface="Roboto"/>
                <a:sym typeface="Roboto"/>
              </a:rPr>
              <a:t>Make it faster</a:t>
            </a:r>
            <a:endParaRPr sz="1700">
              <a:latin typeface="Roboto"/>
              <a:ea typeface="Roboto"/>
              <a:cs typeface="Roboto"/>
              <a:sym typeface="Roboto"/>
            </a:endParaRPr>
          </a:p>
          <a:p>
            <a:pPr indent="-336550" lvl="0" marL="457200" rtl="0" algn="just">
              <a:lnSpc>
                <a:spcPct val="115000"/>
              </a:lnSpc>
              <a:spcBef>
                <a:spcPts val="0"/>
              </a:spcBef>
              <a:spcAft>
                <a:spcPts val="0"/>
              </a:spcAft>
              <a:buSzPts val="1700"/>
              <a:buFont typeface="Roboto"/>
              <a:buChar char="-"/>
            </a:pPr>
            <a:r>
              <a:rPr lang="en" sz="1700">
                <a:latin typeface="Roboto"/>
                <a:ea typeface="Roboto"/>
                <a:cs typeface="Roboto"/>
                <a:sym typeface="Roboto"/>
              </a:rPr>
              <a:t>Indexing methods</a:t>
            </a:r>
            <a:endParaRPr sz="1700">
              <a:latin typeface="Roboto"/>
              <a:ea typeface="Roboto"/>
              <a:cs typeface="Roboto"/>
              <a:sym typeface="Roboto"/>
            </a:endParaRPr>
          </a:p>
          <a:p>
            <a:pPr indent="-336550" lvl="0" marL="457200" rtl="0" algn="just">
              <a:lnSpc>
                <a:spcPct val="115000"/>
              </a:lnSpc>
              <a:spcBef>
                <a:spcPts val="0"/>
              </a:spcBef>
              <a:spcAft>
                <a:spcPts val="0"/>
              </a:spcAft>
              <a:buSzPts val="1700"/>
              <a:buFont typeface="Roboto"/>
              <a:buChar char="-"/>
            </a:pPr>
            <a:r>
              <a:rPr lang="en" sz="1700">
                <a:latin typeface="Roboto"/>
                <a:ea typeface="Roboto"/>
                <a:cs typeface="Roboto"/>
                <a:sym typeface="Roboto"/>
              </a:rPr>
              <a:t>Compare the time and performance between the </a:t>
            </a:r>
            <a:r>
              <a:rPr lang="en" sz="1700">
                <a:latin typeface="Roboto"/>
                <a:ea typeface="Roboto"/>
                <a:cs typeface="Roboto"/>
                <a:sym typeface="Roboto"/>
              </a:rPr>
              <a:t>methods</a:t>
            </a:r>
            <a:r>
              <a:rPr lang="en" sz="1700">
                <a:latin typeface="Roboto"/>
                <a:ea typeface="Roboto"/>
                <a:cs typeface="Roboto"/>
                <a:sym typeface="Roboto"/>
              </a:rPr>
              <a:t> </a:t>
            </a:r>
            <a:endParaRPr sz="1700">
              <a:latin typeface="Roboto"/>
              <a:ea typeface="Roboto"/>
              <a:cs typeface="Roboto"/>
              <a:sym typeface="Roboto"/>
            </a:endParaRPr>
          </a:p>
        </p:txBody>
      </p:sp>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60825"/>
            <a:ext cx="8520600" cy="624000"/>
          </a:xfrm>
          <a:prstGeom prst="rect">
            <a:avLst/>
          </a:prstGeom>
        </p:spPr>
        <p:txBody>
          <a:bodyPr anchorCtr="0" anchor="t" bIns="91425" lIns="91425" spcFirstLastPara="1" rIns="91425" wrap="square" tIns="91425">
            <a:normAutofit fontScale="90000"/>
          </a:bodyPr>
          <a:lstStyle/>
          <a:p>
            <a:pPr indent="0" lvl="0" marL="0" rtl="0" algn="l">
              <a:lnSpc>
                <a:spcPct val="122500"/>
              </a:lnSpc>
              <a:spcBef>
                <a:spcPts val="0"/>
              </a:spcBef>
              <a:spcAft>
                <a:spcPts val="0"/>
              </a:spcAft>
              <a:buNone/>
            </a:pPr>
            <a:r>
              <a:rPr lang="en" sz="1550">
                <a:solidFill>
                  <a:srgbClr val="333333"/>
                </a:solidFill>
                <a:highlight>
                  <a:srgbClr val="FFFFFF"/>
                </a:highlight>
                <a:latin typeface="Times New Roman"/>
                <a:ea typeface="Times New Roman"/>
                <a:cs typeface="Times New Roman"/>
                <a:sym typeface="Times New Roman"/>
              </a:rPr>
              <a:t>Text Similarity - Each document is considered as a vector in some high dimensional space. Then, to compare two documents we compute the cosine of the angle between their two document vectors.</a:t>
            </a:r>
            <a:endParaRPr sz="1550">
              <a:solidFill>
                <a:srgbClr val="333333"/>
              </a:solidFill>
              <a:highlight>
                <a:srgbClr val="FFFFFF"/>
              </a:highlight>
              <a:latin typeface="Times New Roman"/>
              <a:ea typeface="Times New Roman"/>
              <a:cs typeface="Times New Roman"/>
              <a:sym typeface="Times New Roman"/>
            </a:endParaRPr>
          </a:p>
          <a:p>
            <a:pPr indent="0" lvl="0" marL="0" rtl="0" algn="l">
              <a:lnSpc>
                <a:spcPct val="160000"/>
              </a:lnSpc>
              <a:spcBef>
                <a:spcPts val="12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lnSpc>
                <a:spcPct val="122500"/>
              </a:lnSpc>
              <a:spcBef>
                <a:spcPts val="0"/>
              </a:spcBef>
              <a:spcAft>
                <a:spcPts val="0"/>
              </a:spcAft>
              <a:buNone/>
            </a:pPr>
            <a:r>
              <a:t/>
            </a:r>
            <a:endParaRPr sz="20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11" name="Google Shape;211;p32"/>
          <p:cNvPicPr preferRelativeResize="0"/>
          <p:nvPr/>
        </p:nvPicPr>
        <p:blipFill>
          <a:blip r:embed="rId3">
            <a:alphaModFix/>
          </a:blip>
          <a:stretch>
            <a:fillRect/>
          </a:stretch>
        </p:blipFill>
        <p:spPr>
          <a:xfrm>
            <a:off x="380700" y="684825"/>
            <a:ext cx="4572000" cy="1581150"/>
          </a:xfrm>
          <a:prstGeom prst="rect">
            <a:avLst/>
          </a:prstGeom>
          <a:noFill/>
          <a:ln>
            <a:noFill/>
          </a:ln>
        </p:spPr>
      </p:pic>
      <p:pic>
        <p:nvPicPr>
          <p:cNvPr id="212" name="Google Shape;212;p32"/>
          <p:cNvPicPr preferRelativeResize="0"/>
          <p:nvPr/>
        </p:nvPicPr>
        <p:blipFill>
          <a:blip r:embed="rId4">
            <a:alphaModFix/>
          </a:blip>
          <a:stretch>
            <a:fillRect/>
          </a:stretch>
        </p:blipFill>
        <p:spPr>
          <a:xfrm>
            <a:off x="380700" y="2571750"/>
            <a:ext cx="7541758" cy="2400900"/>
          </a:xfrm>
          <a:prstGeom prst="rect">
            <a:avLst/>
          </a:prstGeom>
          <a:noFill/>
          <a:ln>
            <a:noFill/>
          </a:ln>
        </p:spPr>
      </p:pic>
      <p:pic>
        <p:nvPicPr>
          <p:cNvPr id="213" name="Google Shape;213;p32"/>
          <p:cNvPicPr preferRelativeResize="0"/>
          <p:nvPr/>
        </p:nvPicPr>
        <p:blipFill>
          <a:blip r:embed="rId5">
            <a:alphaModFix/>
          </a:blip>
          <a:stretch>
            <a:fillRect/>
          </a:stretch>
        </p:blipFill>
        <p:spPr>
          <a:xfrm>
            <a:off x="5653175" y="998400"/>
            <a:ext cx="2200275" cy="552450"/>
          </a:xfrm>
          <a:prstGeom prst="rect">
            <a:avLst/>
          </a:prstGeom>
          <a:noFill/>
          <a:ln>
            <a:noFill/>
          </a:ln>
        </p:spPr>
      </p:pic>
      <p:sp>
        <p:nvSpPr>
          <p:cNvPr id="214" name="Google Shape;214;p32"/>
          <p:cNvSpPr txBox="1"/>
          <p:nvPr/>
        </p:nvSpPr>
        <p:spPr>
          <a:xfrm>
            <a:off x="5130074" y="1461550"/>
            <a:ext cx="4090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rgbClr val="333333"/>
                </a:solidFill>
                <a:highlight>
                  <a:srgbClr val="FFFFFF"/>
                </a:highlight>
              </a:rPr>
              <a:t>The angle between two document vectors is small if they share many tokens in common, because they are pointing in roughly the same direction. For that case, the cosine of the angle will be large. Otherwise, if the angle is large (and they have few words in common), the cosine is small. Therefore, cosine similarity scales proportionally with our intuitive sense of similarity.</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graphicFrame>
        <p:nvGraphicFramePr>
          <p:cNvPr id="220" name="Google Shape;220;p33"/>
          <p:cNvGraphicFramePr/>
          <p:nvPr/>
        </p:nvGraphicFramePr>
        <p:xfrm>
          <a:off x="952500" y="1123950"/>
          <a:ext cx="3000000" cy="3000000"/>
        </p:xfrm>
        <a:graphic>
          <a:graphicData uri="http://schemas.openxmlformats.org/drawingml/2006/table">
            <a:tbl>
              <a:tblPr>
                <a:noFill/>
                <a:tableStyleId>{51CB130F-F9EA-430F-AEA7-ECFB6DA62541}</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Iterative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Hash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Binary Tree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Tfidf</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Spark</a:t>
                      </a:r>
                      <a:endParaRPr/>
                    </a:p>
                  </a:txBody>
                  <a:tcPr marT="91425" marB="91425" marR="91425" marL="91425"/>
                </a:tc>
              </a:tr>
              <a:tr h="381000">
                <a:tc>
                  <a:txBody>
                    <a:bodyPr/>
                    <a:lstStyle/>
                    <a:p>
                      <a:pPr indent="0" lvl="0" marL="0" rtl="0" algn="l">
                        <a:spcBef>
                          <a:spcPts val="0"/>
                        </a:spcBef>
                        <a:spcAft>
                          <a:spcPts val="0"/>
                        </a:spcAft>
                        <a:buNone/>
                      </a:pPr>
                      <a:r>
                        <a:rPr lang="en"/>
                        <a:t>Time to Index</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367.40 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109.92 sec</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6.87 m</a:t>
                      </a:r>
                      <a:endParaRPr sz="11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t>Size of index</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15000"/>
                        </a:lnSpc>
                        <a:spcBef>
                          <a:spcPts val="0"/>
                        </a:spcBef>
                        <a:spcAft>
                          <a:spcPts val="0"/>
                        </a:spcAft>
                        <a:buNone/>
                      </a:pPr>
                      <a:r>
                        <a:rPr lang="en" sz="1000"/>
                        <a: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1000"/>
                        <a:t># Indexes - 13213410</a:t>
                      </a:r>
                      <a:endParaRPr sz="1000"/>
                    </a:p>
                    <a:p>
                      <a:pPr indent="0" lvl="0" marL="0" marR="0" rtl="0" algn="l">
                        <a:lnSpc>
                          <a:spcPct val="115000"/>
                        </a:lnSpc>
                        <a:spcBef>
                          <a:spcPts val="0"/>
                        </a:spcBef>
                        <a:spcAft>
                          <a:spcPts val="0"/>
                        </a:spcAft>
                        <a:buNone/>
                      </a:pPr>
                      <a:r>
                        <a:rPr lang="en" sz="1000"/>
                        <a:t>Size: 671.08 MB</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Storing as a list and using Bisect utility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Time to search a key</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i="1" lang="en" sz="1000"/>
                        <a:t>Word: San Jose</a:t>
                      </a:r>
                      <a:endParaRPr i="1" sz="1000"/>
                    </a:p>
                    <a:p>
                      <a:pPr indent="0" lvl="0" marL="0" rtl="0" algn="l">
                        <a:spcBef>
                          <a:spcPts val="0"/>
                        </a:spcBef>
                        <a:spcAft>
                          <a:spcPts val="0"/>
                        </a:spcAft>
                        <a:buNone/>
                      </a:pPr>
                      <a:r>
                        <a:rPr lang="en" sz="1000"/>
                        <a:t>Docs searched 50612</a:t>
                      </a:r>
                      <a:endParaRPr sz="1000"/>
                    </a:p>
                    <a:p>
                      <a:pPr indent="0" lvl="0" marL="0" rtl="0" algn="l">
                        <a:spcBef>
                          <a:spcPts val="0"/>
                        </a:spcBef>
                        <a:spcAft>
                          <a:spcPts val="0"/>
                        </a:spcAft>
                        <a:buNone/>
                      </a:pPr>
                      <a:r>
                        <a:rPr lang="en" sz="1000"/>
                        <a:t>Time taken 2.710167646408081</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i="1" lang="en" sz="1000"/>
                        <a:t>Word: not present</a:t>
                      </a:r>
                      <a:endParaRPr i="1" sz="1000"/>
                    </a:p>
                    <a:p>
                      <a:pPr indent="0" lvl="0" marL="0" rtl="0" algn="l">
                        <a:lnSpc>
                          <a:spcPct val="115000"/>
                        </a:lnSpc>
                        <a:spcBef>
                          <a:spcPts val="0"/>
                        </a:spcBef>
                        <a:spcAft>
                          <a:spcPts val="0"/>
                        </a:spcAft>
                        <a:buNone/>
                      </a:pPr>
                      <a:r>
                        <a:rPr lang="en" sz="1000"/>
                        <a:t>Time: 205.93 s</a:t>
                      </a:r>
                      <a:endParaRPr sz="1000"/>
                    </a:p>
                    <a:p>
                      <a:pPr indent="0" lvl="0" marL="0" rtl="0" algn="l">
                        <a:spcBef>
                          <a:spcPts val="0"/>
                        </a:spcBef>
                        <a:spcAft>
                          <a:spcPts val="0"/>
                        </a:spcAft>
                        <a:buNone/>
                      </a:pPr>
                      <a:r>
                        <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0 - 0.002s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0.04686s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Docs searched - 656835</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index_documents took 109.926 sec</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Docs Searched - 1838659</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Tokens searched - 262144</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Time taken - 4.28 minutes</a:t>
                      </a:r>
                      <a:endParaRPr sz="11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76000" y="423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 Learnt and Conclusion</a:t>
            </a:r>
            <a:endParaRPr/>
          </a:p>
        </p:txBody>
      </p:sp>
      <p:sp>
        <p:nvSpPr>
          <p:cNvPr id="226" name="Google Shape;226;p34"/>
          <p:cNvSpPr txBox="1"/>
          <p:nvPr/>
        </p:nvSpPr>
        <p:spPr>
          <a:xfrm>
            <a:off x="376000" y="1168375"/>
            <a:ext cx="78966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So, we can conclude that the efficiency increase as we moved to indexing.</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As we increase the number of nodes for our cluster, the data can be increasingly read in </a:t>
            </a:r>
            <a:r>
              <a:rPr lang="en">
                <a:latin typeface="Times New Roman"/>
                <a:ea typeface="Times New Roman"/>
                <a:cs typeface="Times New Roman"/>
                <a:sym typeface="Times New Roman"/>
              </a:rPr>
              <a:t>parallel</a:t>
            </a:r>
            <a:r>
              <a:rPr lang="en">
                <a:latin typeface="Times New Roman"/>
                <a:ea typeface="Times New Roman"/>
                <a:cs typeface="Times New Roman"/>
                <a:sym typeface="Times New Roman"/>
              </a:rPr>
              <a:t> and the time can be further reduced. For reading 1 file of data to reading more files, the time do not increase proportionally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The limitation of 15.3 GB memory with only 2 cores  for the cluster led to extra time of processing in pyspark.</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290225" y="1963950"/>
            <a:ext cx="2121900" cy="6078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1487050" y="1250938"/>
            <a:ext cx="5438925" cy="2977076"/>
          </a:xfrm>
          <a:prstGeom prst="rect">
            <a:avLst/>
          </a:prstGeom>
          <a:noFill/>
          <a:ln>
            <a:noFill/>
          </a:ln>
        </p:spPr>
      </p:pic>
      <p:sp>
        <p:nvSpPr>
          <p:cNvPr id="101" name="Google Shape;101;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Apache Lucene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Size: </a:t>
            </a:r>
            <a:r>
              <a:rPr lang="en"/>
              <a:t>800 MB</a:t>
            </a:r>
            <a:endParaRPr/>
          </a:p>
          <a:p>
            <a:pPr indent="-342900" lvl="0" marL="457200" rtl="0" algn="l">
              <a:spcBef>
                <a:spcPts val="0"/>
              </a:spcBef>
              <a:spcAft>
                <a:spcPts val="0"/>
              </a:spcAft>
              <a:buSzPts val="1800"/>
              <a:buChar char="-"/>
            </a:pPr>
            <a:r>
              <a:rPr lang="en"/>
              <a:t>Docs: 6,000,000 </a:t>
            </a:r>
            <a:r>
              <a:rPr lang="en"/>
              <a:t>Abstracts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048875" y="818250"/>
            <a:ext cx="4783427" cy="1296300"/>
          </a:xfrm>
          <a:prstGeom prst="rect">
            <a:avLst/>
          </a:prstGeom>
          <a:noFill/>
          <a:ln>
            <a:noFill/>
          </a:ln>
        </p:spPr>
      </p:pic>
      <p:pic>
        <p:nvPicPr>
          <p:cNvPr id="109" name="Google Shape;109;p16"/>
          <p:cNvPicPr preferRelativeResize="0"/>
          <p:nvPr/>
        </p:nvPicPr>
        <p:blipFill>
          <a:blip r:embed="rId4">
            <a:alphaModFix/>
          </a:blip>
          <a:stretch>
            <a:fillRect/>
          </a:stretch>
        </p:blipFill>
        <p:spPr>
          <a:xfrm>
            <a:off x="727375" y="2571751"/>
            <a:ext cx="7914552" cy="206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Baseline Methods </a:t>
            </a:r>
            <a:endParaRPr sz="3000"/>
          </a:p>
          <a:p>
            <a:pPr indent="0" lvl="0" marL="0" rtl="0" algn="ctr">
              <a:spcBef>
                <a:spcPts val="0"/>
              </a:spcBef>
              <a:spcAft>
                <a:spcPts val="0"/>
              </a:spcAft>
              <a:buNone/>
            </a:pPr>
            <a:r>
              <a:t/>
            </a:r>
            <a:endParaRPr/>
          </a:p>
        </p:txBody>
      </p:sp>
      <p:sp>
        <p:nvSpPr>
          <p:cNvPr id="115" name="Google Shape;115;p17"/>
          <p:cNvSpPr txBox="1"/>
          <p:nvPr>
            <p:ph idx="1" type="subTitle"/>
          </p:nvPr>
        </p:nvSpPr>
        <p:spPr>
          <a:xfrm>
            <a:off x="265500" y="2235601"/>
            <a:ext cx="4045200" cy="12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Code Walkthrough</a:t>
            </a:r>
            <a:endParaRPr sz="1400"/>
          </a:p>
        </p:txBody>
      </p:sp>
      <p:sp>
        <p:nvSpPr>
          <p:cNvPr id="116" name="Google Shape;11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and Hash Indexes</a:t>
            </a:r>
            <a:endParaRPr/>
          </a:p>
        </p:txBody>
      </p:sp>
      <p:pic>
        <p:nvPicPr>
          <p:cNvPr id="122" name="Google Shape;122;p18"/>
          <p:cNvPicPr preferRelativeResize="0"/>
          <p:nvPr/>
        </p:nvPicPr>
        <p:blipFill>
          <a:blip r:embed="rId3">
            <a:alphaModFix/>
          </a:blip>
          <a:stretch>
            <a:fillRect/>
          </a:stretch>
        </p:blipFill>
        <p:spPr>
          <a:xfrm>
            <a:off x="383750" y="1617450"/>
            <a:ext cx="8376499" cy="236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9"/>
          <p:cNvPicPr preferRelativeResize="0"/>
          <p:nvPr/>
        </p:nvPicPr>
        <p:blipFill>
          <a:blip r:embed="rId3">
            <a:alphaModFix/>
          </a:blip>
          <a:stretch>
            <a:fillRect/>
          </a:stretch>
        </p:blipFill>
        <p:spPr>
          <a:xfrm>
            <a:off x="1846500" y="527612"/>
            <a:ext cx="5451000" cy="4088275"/>
          </a:xfrm>
          <a:prstGeom prst="rect">
            <a:avLst/>
          </a:prstGeom>
          <a:noFill/>
          <a:ln>
            <a:noFill/>
          </a:ln>
        </p:spPr>
      </p:pic>
      <p:sp>
        <p:nvSpPr>
          <p:cNvPr id="128" name="Google Shape;128;p19"/>
          <p:cNvSpPr txBox="1"/>
          <p:nvPr>
            <p:ph idx="4294967295"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Explored: Trie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graphicFrame>
        <p:nvGraphicFramePr>
          <p:cNvPr id="134" name="Google Shape;134;p20"/>
          <p:cNvGraphicFramePr/>
          <p:nvPr/>
        </p:nvGraphicFramePr>
        <p:xfrm>
          <a:off x="952500" y="819150"/>
          <a:ext cx="3000000" cy="3000000"/>
        </p:xfrm>
        <a:graphic>
          <a:graphicData uri="http://schemas.openxmlformats.org/drawingml/2006/table">
            <a:tbl>
              <a:tblPr>
                <a:noFill/>
                <a:tableStyleId>{51CB130F-F9EA-430F-AEA7-ECFB6DA62541}</a:tableStyleId>
              </a:tblPr>
              <a:tblGrid>
                <a:gridCol w="1860325"/>
                <a:gridCol w="1860325"/>
                <a:gridCol w="1860325"/>
                <a:gridCol w="1860325"/>
              </a:tblGrid>
              <a:tr h="349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Iterative</a:t>
                      </a:r>
                      <a:endParaRPr/>
                    </a:p>
                  </a:txBody>
                  <a:tcPr marT="91425" marB="91425" marR="91425" marL="91425"/>
                </a:tc>
                <a:tc>
                  <a:txBody>
                    <a:bodyPr/>
                    <a:lstStyle/>
                    <a:p>
                      <a:pPr indent="0" lvl="0" marL="0" rtl="0" algn="l">
                        <a:spcBef>
                          <a:spcPts val="0"/>
                        </a:spcBef>
                        <a:spcAft>
                          <a:spcPts val="0"/>
                        </a:spcAft>
                        <a:buNone/>
                      </a:pPr>
                      <a:r>
                        <a:rPr lang="en"/>
                        <a:t>Hash</a:t>
                      </a:r>
                      <a:endParaRPr/>
                    </a:p>
                  </a:txBody>
                  <a:tcPr marT="91425" marB="91425" marR="91425" marL="91425"/>
                </a:tc>
                <a:tc>
                  <a:txBody>
                    <a:bodyPr/>
                    <a:lstStyle/>
                    <a:p>
                      <a:pPr indent="0" lvl="0" marL="0" rtl="0" algn="l">
                        <a:spcBef>
                          <a:spcPts val="0"/>
                        </a:spcBef>
                        <a:spcAft>
                          <a:spcPts val="0"/>
                        </a:spcAft>
                        <a:buNone/>
                      </a:pPr>
                      <a:r>
                        <a:rPr lang="en"/>
                        <a:t>Binary Tree</a:t>
                      </a:r>
                      <a:endParaRPr/>
                    </a:p>
                  </a:txBody>
                  <a:tcPr marT="91425" marB="91425" marR="91425" marL="91425"/>
                </a:tc>
              </a:tr>
              <a:tr h="349950">
                <a:tc>
                  <a:txBody>
                    <a:bodyPr/>
                    <a:lstStyle/>
                    <a:p>
                      <a:pPr indent="0" lvl="0" marL="0" rtl="0" algn="l">
                        <a:spcBef>
                          <a:spcPts val="0"/>
                        </a:spcBef>
                        <a:spcAft>
                          <a:spcPts val="0"/>
                        </a:spcAft>
                        <a:buNone/>
                      </a:pPr>
                      <a:r>
                        <a:rPr lang="en"/>
                        <a:t>Time to Index</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lnSpc>
                          <a:spcPct val="115000"/>
                        </a:lnSpc>
                        <a:spcBef>
                          <a:spcPts val="0"/>
                        </a:spcBef>
                        <a:spcAft>
                          <a:spcPts val="0"/>
                        </a:spcAft>
                        <a:buNone/>
                      </a:pPr>
                      <a:r>
                        <a:rPr lang="en"/>
                        <a:t>367.40 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84300">
                <a:tc>
                  <a:txBody>
                    <a:bodyPr/>
                    <a:lstStyle/>
                    <a:p>
                      <a:pPr indent="0" lvl="0" marL="0" rtl="0" algn="l">
                        <a:spcBef>
                          <a:spcPts val="0"/>
                        </a:spcBef>
                        <a:spcAft>
                          <a:spcPts val="0"/>
                        </a:spcAft>
                        <a:buNone/>
                      </a:pPr>
                      <a:r>
                        <a:rPr lang="en"/>
                        <a:t>Size of index</a:t>
                      </a:r>
                      <a:endParaRPr/>
                    </a:p>
                  </a:txBody>
                  <a:tcPr marT="91425" marB="91425" marR="91425" marL="91425"/>
                </a:tc>
                <a:tc>
                  <a:txBody>
                    <a:bodyPr/>
                    <a:lstStyle/>
                    <a:p>
                      <a:pPr indent="0" lvl="0" marL="0" marR="0" rtl="0" algn="l">
                        <a:lnSpc>
                          <a:spcPct val="115000"/>
                        </a:lnSpc>
                        <a:spcBef>
                          <a:spcPts val="0"/>
                        </a:spcBef>
                        <a:spcAft>
                          <a:spcPts val="0"/>
                        </a:spcAft>
                        <a:buNone/>
                      </a:pPr>
                      <a:r>
                        <a:rPr lang="en"/>
                        <a:t>-</a:t>
                      </a:r>
                      <a:endParaRPr/>
                    </a:p>
                  </a:txBody>
                  <a:tcPr marT="91425" marB="91425" marR="91425" marL="91425"/>
                </a:tc>
                <a:tc>
                  <a:txBody>
                    <a:bodyPr/>
                    <a:lstStyle/>
                    <a:p>
                      <a:pPr indent="0" lvl="0" marL="0" marR="0" rtl="0" algn="l">
                        <a:lnSpc>
                          <a:spcPct val="115000"/>
                        </a:lnSpc>
                        <a:spcBef>
                          <a:spcPts val="0"/>
                        </a:spcBef>
                        <a:spcAft>
                          <a:spcPts val="0"/>
                        </a:spcAft>
                        <a:buNone/>
                      </a:pPr>
                      <a:r>
                        <a:rPr lang="en"/>
                        <a:t># I</a:t>
                      </a:r>
                      <a:r>
                        <a:rPr lang="en"/>
                        <a:t>ndexes - 13213410</a:t>
                      </a:r>
                      <a:endParaRPr/>
                    </a:p>
                    <a:p>
                      <a:pPr indent="0" lvl="0" marL="0" marR="0" rtl="0" algn="l">
                        <a:lnSpc>
                          <a:spcPct val="115000"/>
                        </a:lnSpc>
                        <a:spcBef>
                          <a:spcPts val="0"/>
                        </a:spcBef>
                        <a:spcAft>
                          <a:spcPts val="0"/>
                        </a:spcAft>
                        <a:buNone/>
                      </a:pPr>
                      <a:r>
                        <a:rPr lang="en"/>
                        <a:t>Size: 671.08 MB</a:t>
                      </a:r>
                      <a:endParaRPr/>
                    </a:p>
                  </a:txBody>
                  <a:tcPr marT="91425" marB="91425" marR="91425" marL="91425"/>
                </a:tc>
                <a:tc>
                  <a:txBody>
                    <a:bodyPr/>
                    <a:lstStyle/>
                    <a:p>
                      <a:pPr indent="0" lvl="0" marL="0" rtl="0" algn="l">
                        <a:spcBef>
                          <a:spcPts val="0"/>
                        </a:spcBef>
                        <a:spcAft>
                          <a:spcPts val="0"/>
                        </a:spcAft>
                        <a:buNone/>
                      </a:pPr>
                      <a:r>
                        <a:rPr lang="en"/>
                        <a:t>Storing as a list and using Bisect utility </a:t>
                      </a:r>
                      <a:endParaRPr/>
                    </a:p>
                  </a:txBody>
                  <a:tcPr marT="91425" marB="91425" marR="91425" marL="91425"/>
                </a:tc>
              </a:tr>
              <a:tr h="1967225">
                <a:tc>
                  <a:txBody>
                    <a:bodyPr/>
                    <a:lstStyle/>
                    <a:p>
                      <a:pPr indent="0" lvl="0" marL="0" rtl="0" algn="l">
                        <a:spcBef>
                          <a:spcPts val="0"/>
                        </a:spcBef>
                        <a:spcAft>
                          <a:spcPts val="0"/>
                        </a:spcAft>
                        <a:buNone/>
                      </a:pPr>
                      <a:r>
                        <a:rPr lang="en"/>
                        <a:t>Time to search a key</a:t>
                      </a:r>
                      <a:endParaRPr/>
                    </a:p>
                    <a:p>
                      <a:pPr indent="0" lvl="0" marL="0" rtl="0" algn="l">
                        <a:spcBef>
                          <a:spcPts val="0"/>
                        </a:spcBef>
                        <a:spcAft>
                          <a:spcPts val="0"/>
                        </a:spcAft>
                        <a:buNone/>
                      </a:pPr>
                      <a:r>
                        <a:rPr lang="en"/>
                        <a:t>(Top 5)</a:t>
                      </a:r>
                      <a:endParaRPr/>
                    </a:p>
                  </a:txBody>
                  <a:tcPr marT="91425" marB="91425" marR="91425" marL="91425"/>
                </a:tc>
                <a:tc>
                  <a:txBody>
                    <a:bodyPr/>
                    <a:lstStyle/>
                    <a:p>
                      <a:pPr indent="0" lvl="0" marL="0" rtl="0" algn="l">
                        <a:spcBef>
                          <a:spcPts val="0"/>
                        </a:spcBef>
                        <a:spcAft>
                          <a:spcPts val="0"/>
                        </a:spcAft>
                        <a:buNone/>
                      </a:pPr>
                      <a:r>
                        <a:rPr i="1" lang="en"/>
                        <a:t>Word: San Jose</a:t>
                      </a:r>
                      <a:endParaRPr i="1"/>
                    </a:p>
                    <a:p>
                      <a:pPr indent="0" lvl="0" marL="0" rtl="0" algn="l">
                        <a:spcBef>
                          <a:spcPts val="0"/>
                        </a:spcBef>
                        <a:spcAft>
                          <a:spcPts val="0"/>
                        </a:spcAft>
                        <a:buNone/>
                      </a:pPr>
                      <a:r>
                        <a:rPr lang="en"/>
                        <a:t>Docs searched 50612</a:t>
                      </a:r>
                      <a:endParaRPr/>
                    </a:p>
                    <a:p>
                      <a:pPr indent="0" lvl="0" marL="0" rtl="0" algn="l">
                        <a:spcBef>
                          <a:spcPts val="0"/>
                        </a:spcBef>
                        <a:spcAft>
                          <a:spcPts val="0"/>
                        </a:spcAft>
                        <a:buNone/>
                      </a:pPr>
                      <a:r>
                        <a:rPr lang="en"/>
                        <a:t>Time taken 2.710167646408081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Word: not present</a:t>
                      </a:r>
                      <a:endParaRPr i="1"/>
                    </a:p>
                    <a:p>
                      <a:pPr indent="0" lvl="0" marL="0" rtl="0" algn="l">
                        <a:lnSpc>
                          <a:spcPct val="115000"/>
                        </a:lnSpc>
                        <a:spcBef>
                          <a:spcPts val="0"/>
                        </a:spcBef>
                        <a:spcAft>
                          <a:spcPts val="0"/>
                        </a:spcAft>
                        <a:buNone/>
                      </a:pPr>
                      <a:r>
                        <a:rPr lang="en"/>
                        <a:t>Time: 205.93 s</a:t>
                      </a:r>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a:t>0 - </a:t>
                      </a:r>
                      <a:r>
                        <a:rPr lang="en"/>
                        <a:t>0.002</a:t>
                      </a:r>
                      <a:r>
                        <a:rPr lang="en"/>
                        <a:t>s</a:t>
                      </a:r>
                      <a:endParaRPr/>
                    </a:p>
                  </a:txBody>
                  <a:tcPr marT="91425" marB="91425" marR="91425" marL="91425"/>
                </a:tc>
                <a:tc>
                  <a:txBody>
                    <a:bodyPr/>
                    <a:lstStyle/>
                    <a:p>
                      <a:pPr indent="0" lvl="0" marL="0" rtl="0" algn="l">
                        <a:spcBef>
                          <a:spcPts val="0"/>
                        </a:spcBef>
                        <a:spcAft>
                          <a:spcPts val="0"/>
                        </a:spcAft>
                        <a:buNone/>
                      </a:pPr>
                      <a:r>
                        <a:rPr lang="en"/>
                        <a:t>0.04686s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olution : TF-IDF Approach</a:t>
            </a:r>
            <a:endParaRPr/>
          </a:p>
        </p:txBody>
      </p:sp>
      <p:sp>
        <p:nvSpPr>
          <p:cNvPr id="140" name="Google Shape;140;p21"/>
          <p:cNvSpPr txBox="1"/>
          <p:nvPr/>
        </p:nvSpPr>
        <p:spPr>
          <a:xfrm>
            <a:off x="311700" y="1162800"/>
            <a:ext cx="6033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Following steps are followed for TF-IDF approach: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Step 1: Preparing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contains title, url and abstract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Adding doc id to the data</a:t>
            </a:r>
            <a:endParaRPr>
              <a:latin typeface="Roboto"/>
              <a:ea typeface="Roboto"/>
              <a:cs typeface="Roboto"/>
              <a:sym typeface="Roboto"/>
            </a:endParaRPr>
          </a:p>
        </p:txBody>
      </p:sp>
      <p:pic>
        <p:nvPicPr>
          <p:cNvPr id="141" name="Google Shape;141;p21"/>
          <p:cNvPicPr preferRelativeResize="0"/>
          <p:nvPr/>
        </p:nvPicPr>
        <p:blipFill>
          <a:blip r:embed="rId3">
            <a:alphaModFix/>
          </a:blip>
          <a:stretch>
            <a:fillRect/>
          </a:stretch>
        </p:blipFill>
        <p:spPr>
          <a:xfrm>
            <a:off x="349650" y="3416650"/>
            <a:ext cx="8444698" cy="102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