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
      <p:font typeface="Playfair Display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PlayfairDisplaySemiBold-bold.fntdata"/><Relationship Id="rId10" Type="http://schemas.openxmlformats.org/officeDocument/2006/relationships/slide" Target="slides/slide5.xml"/><Relationship Id="rId21" Type="http://schemas.openxmlformats.org/officeDocument/2006/relationships/font" Target="fonts/PlayfairDisplaySemiBold-regular.fntdata"/><Relationship Id="rId13" Type="http://schemas.openxmlformats.org/officeDocument/2006/relationships/font" Target="fonts/PlayfairDisplay-regular.fntdata"/><Relationship Id="rId24" Type="http://schemas.openxmlformats.org/officeDocument/2006/relationships/font" Target="fonts/PlayfairDisplaySemiBold-boldItalic.fntdata"/><Relationship Id="rId12" Type="http://schemas.openxmlformats.org/officeDocument/2006/relationships/slide" Target="slides/slide7.xml"/><Relationship Id="rId23" Type="http://schemas.openxmlformats.org/officeDocument/2006/relationships/font" Target="fonts/PlayfairDisplay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cfbcd7aa1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cfbcd7aa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cfbcd7aa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cfbcd7aa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88989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889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21123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b="0" lang="en" sz="4300">
                <a:latin typeface="Playfair Display SemiBold"/>
                <a:ea typeface="Playfair Display SemiBold"/>
                <a:cs typeface="Playfair Display SemiBold"/>
                <a:sym typeface="Playfair Display SemiBold"/>
              </a:rPr>
              <a:t>AIRBNB DATA DASHBOARD</a:t>
            </a:r>
            <a:endParaRPr b="0" sz="6900">
              <a:latin typeface="Playfair Display SemiBold"/>
              <a:ea typeface="Playfair Display SemiBold"/>
              <a:cs typeface="Playfair Display SemiBold"/>
              <a:sym typeface="Playfair Display SemiBold"/>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By: Krutika Deolapure - 20190802054</a:t>
            </a:r>
            <a:endParaRPr/>
          </a:p>
          <a:p>
            <a:pPr indent="0" lvl="0" marL="0" rtl="0" algn="l">
              <a:spcBef>
                <a:spcPts val="1000"/>
              </a:spcBef>
              <a:spcAft>
                <a:spcPts val="0"/>
              </a:spcAft>
              <a:buNone/>
            </a:pPr>
            <a:r>
              <a:rPr lang="en"/>
              <a:t>         Maitri Surve - 20190802063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5" name="Google Shape;75;p14"/>
          <p:cNvSpPr txBox="1"/>
          <p:nvPr>
            <p:ph idx="1" type="body"/>
          </p:nvPr>
        </p:nvSpPr>
        <p:spPr>
          <a:xfrm>
            <a:off x="311700" y="1565200"/>
            <a:ext cx="8520600" cy="300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Tableau is a Business Intelligence tool for visually analyzing the data. An interactive and shareable dashboard that shows the trends, variations, and data density in the form of graphs and charts can be created and distributed by users. To acquire and process data, Tableau can connect to relational, Big Data, and file sources. Uniquely, the software enables data blending and real-time collaboration. Businesses, academic researchers, and numerous government agencies all make use of it for visual data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PROJECT</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2100"/>
              <a:t>We created Dashboard on the basis of analysis of Airbnb Dataset.</a:t>
            </a:r>
            <a:endParaRPr b="1" sz="2100"/>
          </a:p>
          <a:p>
            <a:pPr indent="-361950" lvl="0" marL="457200" rtl="0" algn="l">
              <a:spcBef>
                <a:spcPts val="0"/>
              </a:spcBef>
              <a:spcAft>
                <a:spcPts val="0"/>
              </a:spcAft>
              <a:buSzPts val="2100"/>
              <a:buChar char="●"/>
            </a:pPr>
            <a:r>
              <a:rPr b="1" lang="en" sz="2100"/>
              <a:t>We analysed the dataset on the following parameters:</a:t>
            </a:r>
            <a:endParaRPr b="1" sz="2100"/>
          </a:p>
          <a:p>
            <a:pPr indent="0" lvl="0" marL="457200" rtl="0" algn="l">
              <a:lnSpc>
                <a:spcPct val="100000"/>
              </a:lnSpc>
              <a:spcBef>
                <a:spcPts val="1600"/>
              </a:spcBef>
              <a:spcAft>
                <a:spcPts val="0"/>
              </a:spcAft>
              <a:buNone/>
            </a:pPr>
            <a:r>
              <a:rPr b="1" lang="en" sz="2100"/>
              <a:t>     1. Zip codes</a:t>
            </a:r>
            <a:endParaRPr b="1" sz="2100"/>
          </a:p>
          <a:p>
            <a:pPr indent="0" lvl="0" marL="457200" rtl="0" algn="l">
              <a:lnSpc>
                <a:spcPct val="100000"/>
              </a:lnSpc>
              <a:spcBef>
                <a:spcPts val="1600"/>
              </a:spcBef>
              <a:spcAft>
                <a:spcPts val="0"/>
              </a:spcAft>
              <a:buNone/>
            </a:pPr>
            <a:r>
              <a:rPr b="1" lang="en" sz="2100"/>
              <a:t>     2. Room type</a:t>
            </a:r>
            <a:endParaRPr b="1" sz="2100"/>
          </a:p>
          <a:p>
            <a:pPr indent="0" lvl="0" marL="457200" rtl="0" algn="l">
              <a:lnSpc>
                <a:spcPct val="100000"/>
              </a:lnSpc>
              <a:spcBef>
                <a:spcPts val="1600"/>
              </a:spcBef>
              <a:spcAft>
                <a:spcPts val="0"/>
              </a:spcAft>
              <a:buNone/>
            </a:pPr>
            <a:r>
              <a:rPr b="1" lang="en" sz="2100"/>
              <a:t>     3. Property type</a:t>
            </a:r>
            <a:endParaRPr b="1" sz="2100"/>
          </a:p>
          <a:p>
            <a:pPr indent="0" lvl="0" marL="457200" rtl="0" algn="l">
              <a:lnSpc>
                <a:spcPct val="100000"/>
              </a:lnSpc>
              <a:spcBef>
                <a:spcPts val="1600"/>
              </a:spcBef>
              <a:spcAft>
                <a:spcPts val="1600"/>
              </a:spcAft>
              <a:buNone/>
            </a:pPr>
            <a:r>
              <a:rPr b="1" lang="en" sz="2100"/>
              <a:t>     4. Prices </a:t>
            </a:r>
            <a:endParaRPr b="1"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4294967295"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DASHBOARDS</a:t>
            </a:r>
            <a:endParaRPr/>
          </a:p>
        </p:txBody>
      </p:sp>
      <p:grpSp>
        <p:nvGrpSpPr>
          <p:cNvPr id="87" name="Google Shape;87;p16"/>
          <p:cNvGrpSpPr/>
          <p:nvPr/>
        </p:nvGrpSpPr>
        <p:grpSpPr>
          <a:xfrm>
            <a:off x="431825" y="1342525"/>
            <a:ext cx="2683300" cy="3302700"/>
            <a:chOff x="431825" y="1342525"/>
            <a:chExt cx="2683300" cy="3302700"/>
          </a:xfrm>
        </p:grpSpPr>
        <p:sp>
          <p:nvSpPr>
            <p:cNvPr id="88" name="Google Shape;88;p16"/>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cxnSp>
        <p:nvCxnSpPr>
          <p:cNvPr id="91" name="Google Shape;91;p16"/>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92" name="Google Shape;92;p16"/>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Price based on Zip codes</a:t>
            </a:r>
            <a:endParaRPr>
              <a:solidFill>
                <a:schemeClr val="lt1"/>
              </a:solidFill>
            </a:endParaRPr>
          </a:p>
        </p:txBody>
      </p:sp>
      <p:sp>
        <p:nvSpPr>
          <p:cNvPr id="93" name="Google Shape;93;p16"/>
          <p:cNvSpPr txBox="1"/>
          <p:nvPr>
            <p:ph idx="4294967295" type="body"/>
          </p:nvPr>
        </p:nvSpPr>
        <p:spPr>
          <a:xfrm>
            <a:off x="508125" y="2268950"/>
            <a:ext cx="2530800" cy="22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We have compared </a:t>
            </a:r>
            <a:r>
              <a:rPr lang="en" sz="1400"/>
              <a:t>maximum and average price based on zip codes.</a:t>
            </a: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400"/>
              <a:t>Both the maps have color range which show the maximum value by dark color and minimum by light color.</a:t>
            </a:r>
            <a:endParaRPr sz="1400"/>
          </a:p>
          <a:p>
            <a:pPr indent="0" lvl="0" marL="0" rtl="0" algn="l">
              <a:spcBef>
                <a:spcPts val="700"/>
              </a:spcBef>
              <a:spcAft>
                <a:spcPts val="0"/>
              </a:spcAft>
              <a:buNone/>
            </a:pPr>
            <a:r>
              <a:t/>
            </a:r>
            <a:endParaRPr sz="1400"/>
          </a:p>
          <a:p>
            <a:pPr indent="0" lvl="0" marL="0" rtl="0" algn="l">
              <a:spcBef>
                <a:spcPts val="1600"/>
              </a:spcBef>
              <a:spcAft>
                <a:spcPts val="1600"/>
              </a:spcAft>
              <a:buNone/>
            </a:pPr>
            <a:r>
              <a:t/>
            </a:r>
            <a:endParaRPr sz="1600">
              <a:solidFill>
                <a:srgbClr val="000000"/>
              </a:solidFill>
              <a:latin typeface="Arial"/>
              <a:ea typeface="Arial"/>
              <a:cs typeface="Arial"/>
              <a:sym typeface="Arial"/>
            </a:endParaRPr>
          </a:p>
        </p:txBody>
      </p:sp>
      <p:grpSp>
        <p:nvGrpSpPr>
          <p:cNvPr id="94" name="Google Shape;94;p16"/>
          <p:cNvGrpSpPr/>
          <p:nvPr/>
        </p:nvGrpSpPr>
        <p:grpSpPr>
          <a:xfrm>
            <a:off x="3221800" y="1342525"/>
            <a:ext cx="2673003" cy="3302700"/>
            <a:chOff x="3221800" y="1342525"/>
            <a:chExt cx="2673003" cy="3302700"/>
          </a:xfrm>
        </p:grpSpPr>
        <p:sp>
          <p:nvSpPr>
            <p:cNvPr id="95" name="Google Shape;95;p16"/>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6"/>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cxnSp>
        <p:nvCxnSpPr>
          <p:cNvPr id="98" name="Google Shape;98;p16"/>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99" name="Google Shape;99;p16"/>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Avg rating and Bed Availability</a:t>
            </a:r>
            <a:endParaRPr>
              <a:solidFill>
                <a:schemeClr val="lt1"/>
              </a:solidFill>
            </a:endParaRPr>
          </a:p>
        </p:txBody>
      </p:sp>
      <p:sp>
        <p:nvSpPr>
          <p:cNvPr id="100" name="Google Shape;100;p16"/>
          <p:cNvSpPr txBox="1"/>
          <p:nvPr>
            <p:ph idx="4294967295" type="body"/>
          </p:nvPr>
        </p:nvSpPr>
        <p:spPr>
          <a:xfrm>
            <a:off x="3294700"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Here, we have compared the top regions by average rating and bed availability.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It will help us to show that which region is the best by customer ratings.</a:t>
            </a:r>
            <a:endParaRPr sz="1400"/>
          </a:p>
          <a:p>
            <a:pPr indent="0" lvl="0" marL="0" rtl="0" algn="l">
              <a:spcBef>
                <a:spcPts val="0"/>
              </a:spcBef>
              <a:spcAft>
                <a:spcPts val="0"/>
              </a:spcAft>
              <a:buNone/>
            </a:pPr>
            <a:r>
              <a:t/>
            </a:r>
            <a:endParaRPr sz="1400"/>
          </a:p>
        </p:txBody>
      </p:sp>
      <p:grpSp>
        <p:nvGrpSpPr>
          <p:cNvPr id="101" name="Google Shape;101;p16"/>
          <p:cNvGrpSpPr/>
          <p:nvPr/>
        </p:nvGrpSpPr>
        <p:grpSpPr>
          <a:xfrm>
            <a:off x="6007125" y="1342525"/>
            <a:ext cx="2673000" cy="3302700"/>
            <a:chOff x="6007125" y="1342525"/>
            <a:chExt cx="2673000" cy="3302700"/>
          </a:xfrm>
        </p:grpSpPr>
        <p:sp>
          <p:nvSpPr>
            <p:cNvPr id="102" name="Google Shape;102;p16"/>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6"/>
          <p:cNvSpPr txBox="1"/>
          <p:nvPr>
            <p:ph idx="4294967295" type="body"/>
          </p:nvPr>
        </p:nvSpPr>
        <p:spPr>
          <a:xfrm>
            <a:off x="605874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cxnSp>
        <p:nvCxnSpPr>
          <p:cNvPr id="105" name="Google Shape;105;p16"/>
          <p:cNvCxnSpPr/>
          <p:nvPr/>
        </p:nvCxnSpPr>
        <p:spPr>
          <a:xfrm>
            <a:off x="642722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06" name="Google Shape;106;p16"/>
          <p:cNvSpPr txBox="1"/>
          <p:nvPr>
            <p:ph idx="4294967295" type="body"/>
          </p:nvPr>
        </p:nvSpPr>
        <p:spPr>
          <a:xfrm>
            <a:off x="6503425"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Avg Price over the Years</a:t>
            </a:r>
            <a:endParaRPr>
              <a:solidFill>
                <a:schemeClr val="lt1"/>
              </a:solidFill>
            </a:endParaRPr>
          </a:p>
        </p:txBody>
      </p:sp>
      <p:sp>
        <p:nvSpPr>
          <p:cNvPr id="107" name="Google Shape;107;p16"/>
          <p:cNvSpPr txBox="1"/>
          <p:nvPr>
            <p:ph idx="4294967295" type="body"/>
          </p:nvPr>
        </p:nvSpPr>
        <p:spPr>
          <a:xfrm>
            <a:off x="6077675" y="2268950"/>
            <a:ext cx="2530800" cy="237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Here we are checking average prices and comparing maximum and minimum prices based on the data over the years.</a:t>
            </a:r>
            <a:endParaRPr sz="1400"/>
          </a:p>
          <a:p>
            <a:pPr indent="0" lvl="0" marL="0" rtl="0" algn="l">
              <a:spcBef>
                <a:spcPts val="7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4294967295" type="title"/>
          </p:nvPr>
        </p:nvSpPr>
        <p:spPr>
          <a:xfrm>
            <a:off x="387900" y="458025"/>
            <a:ext cx="8368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DASHBOARDS</a:t>
            </a:r>
            <a:endParaRPr/>
          </a:p>
        </p:txBody>
      </p:sp>
      <p:grpSp>
        <p:nvGrpSpPr>
          <p:cNvPr id="113" name="Google Shape;113;p17"/>
          <p:cNvGrpSpPr/>
          <p:nvPr/>
        </p:nvGrpSpPr>
        <p:grpSpPr>
          <a:xfrm>
            <a:off x="431825" y="1342525"/>
            <a:ext cx="2683300" cy="3302700"/>
            <a:chOff x="431825" y="1342525"/>
            <a:chExt cx="2683300" cy="3302700"/>
          </a:xfrm>
        </p:grpSpPr>
        <p:sp>
          <p:nvSpPr>
            <p:cNvPr id="114" name="Google Shape;114;p17"/>
            <p:cNvSpPr/>
            <p:nvPr/>
          </p:nvSpPr>
          <p:spPr>
            <a:xfrm>
              <a:off x="431825" y="1342525"/>
              <a:ext cx="26832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nvSpPr>
          <p:spPr>
            <a:xfrm>
              <a:off x="431925" y="1342525"/>
              <a:ext cx="26832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7"/>
          <p:cNvSpPr txBox="1"/>
          <p:nvPr>
            <p:ph idx="4294967295" type="body"/>
          </p:nvPr>
        </p:nvSpPr>
        <p:spPr>
          <a:xfrm>
            <a:off x="48919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4</a:t>
            </a:r>
            <a:endParaRPr>
              <a:solidFill>
                <a:schemeClr val="lt1"/>
              </a:solidFill>
            </a:endParaRPr>
          </a:p>
        </p:txBody>
      </p:sp>
      <p:cxnSp>
        <p:nvCxnSpPr>
          <p:cNvPr id="117" name="Google Shape;117;p17"/>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18" name="Google Shape;118;p17"/>
          <p:cNvSpPr txBox="1"/>
          <p:nvPr>
            <p:ph idx="4294967295" type="body"/>
          </p:nvPr>
        </p:nvSpPr>
        <p:spPr>
          <a:xfrm>
            <a:off x="933875" y="13377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Cities based on Prices</a:t>
            </a:r>
            <a:endParaRPr>
              <a:solidFill>
                <a:schemeClr val="lt1"/>
              </a:solidFill>
            </a:endParaRPr>
          </a:p>
        </p:txBody>
      </p:sp>
      <p:sp>
        <p:nvSpPr>
          <p:cNvPr id="119" name="Google Shape;119;p17"/>
          <p:cNvSpPr txBox="1"/>
          <p:nvPr>
            <p:ph idx="4294967295" type="body"/>
          </p:nvPr>
        </p:nvSpPr>
        <p:spPr>
          <a:xfrm>
            <a:off x="508125" y="2268950"/>
            <a:ext cx="2530800" cy="2376300"/>
          </a:xfrm>
          <a:prstGeom prst="rect">
            <a:avLst/>
          </a:prstGeom>
        </p:spPr>
        <p:txBody>
          <a:bodyPr anchorCtr="0" anchor="t" bIns="91425" lIns="91425" spcFirstLastPara="1" rIns="91425" wrap="square" tIns="91425">
            <a:noAutofit/>
          </a:bodyPr>
          <a:lstStyle/>
          <a:p>
            <a:pPr indent="0" lvl="0" marL="0" rtl="0" algn="l">
              <a:spcBef>
                <a:spcPts val="600"/>
              </a:spcBef>
              <a:spcAft>
                <a:spcPts val="700"/>
              </a:spcAft>
              <a:buNone/>
            </a:pPr>
            <a:r>
              <a:rPr lang="en" sz="1400"/>
              <a:t>Here, We have checked cities based maximum and average prices. </a:t>
            </a:r>
            <a:endParaRPr sz="1400"/>
          </a:p>
        </p:txBody>
      </p:sp>
      <p:grpSp>
        <p:nvGrpSpPr>
          <p:cNvPr id="120" name="Google Shape;120;p17"/>
          <p:cNvGrpSpPr/>
          <p:nvPr/>
        </p:nvGrpSpPr>
        <p:grpSpPr>
          <a:xfrm>
            <a:off x="3221800" y="1342525"/>
            <a:ext cx="2673004" cy="3302700"/>
            <a:chOff x="3221800" y="1342525"/>
            <a:chExt cx="2673004" cy="3302700"/>
          </a:xfrm>
        </p:grpSpPr>
        <p:sp>
          <p:nvSpPr>
            <p:cNvPr id="121" name="Google Shape;121;p17"/>
            <p:cNvSpPr/>
            <p:nvPr/>
          </p:nvSpPr>
          <p:spPr>
            <a:xfrm>
              <a:off x="3221803"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nvSpPr>
          <p:spPr>
            <a:xfrm>
              <a:off x="3221800"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7"/>
          <p:cNvSpPr txBox="1"/>
          <p:nvPr>
            <p:ph idx="4294967295" type="body"/>
          </p:nvPr>
        </p:nvSpPr>
        <p:spPr>
          <a:xfrm>
            <a:off x="3275767"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5</a:t>
            </a:r>
            <a:endParaRPr>
              <a:solidFill>
                <a:schemeClr val="lt1"/>
              </a:solidFill>
            </a:endParaRPr>
          </a:p>
        </p:txBody>
      </p:sp>
      <p:cxnSp>
        <p:nvCxnSpPr>
          <p:cNvPr id="124" name="Google Shape;124;p17"/>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25" name="Google Shape;125;p17"/>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Property type based on ratings</a:t>
            </a:r>
            <a:endParaRPr>
              <a:solidFill>
                <a:schemeClr val="lt1"/>
              </a:solidFill>
            </a:endParaRPr>
          </a:p>
        </p:txBody>
      </p:sp>
      <p:sp>
        <p:nvSpPr>
          <p:cNvPr id="126" name="Google Shape;126;p17"/>
          <p:cNvSpPr txBox="1"/>
          <p:nvPr>
            <p:ph idx="4294967295" type="body"/>
          </p:nvPr>
        </p:nvSpPr>
        <p:spPr>
          <a:xfrm>
            <a:off x="3294700" y="2268950"/>
            <a:ext cx="2530800" cy="237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Here, We have compared property type based on average ratings and maximum price this is let us know which property type are is the best.</a:t>
            </a:r>
            <a:endParaRPr sz="1400"/>
          </a:p>
          <a:p>
            <a:pPr indent="0" lvl="0" marL="457200" rtl="0" algn="l">
              <a:spcBef>
                <a:spcPts val="1200"/>
              </a:spcBef>
              <a:spcAft>
                <a:spcPts val="0"/>
              </a:spcAft>
              <a:buNone/>
            </a:pPr>
            <a:r>
              <a:t/>
            </a:r>
            <a:endParaRPr sz="1400"/>
          </a:p>
        </p:txBody>
      </p:sp>
      <p:grpSp>
        <p:nvGrpSpPr>
          <p:cNvPr id="127" name="Google Shape;127;p17"/>
          <p:cNvGrpSpPr/>
          <p:nvPr/>
        </p:nvGrpSpPr>
        <p:grpSpPr>
          <a:xfrm>
            <a:off x="6007125" y="1342525"/>
            <a:ext cx="2673000" cy="3302700"/>
            <a:chOff x="6007125" y="1342525"/>
            <a:chExt cx="2673000" cy="3302700"/>
          </a:xfrm>
        </p:grpSpPr>
        <p:sp>
          <p:nvSpPr>
            <p:cNvPr id="128" name="Google Shape;128;p17"/>
            <p:cNvSpPr/>
            <p:nvPr/>
          </p:nvSpPr>
          <p:spPr>
            <a:xfrm>
              <a:off x="6007125" y="1342525"/>
              <a:ext cx="2673000" cy="330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nvSpPr>
          <p:spPr>
            <a:xfrm>
              <a:off x="6007125" y="1342525"/>
              <a:ext cx="2673000" cy="82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7"/>
          <p:cNvSpPr txBox="1"/>
          <p:nvPr>
            <p:ph idx="4294967295" type="body"/>
          </p:nvPr>
        </p:nvSpPr>
        <p:spPr>
          <a:xfrm>
            <a:off x="6058742" y="1337725"/>
            <a:ext cx="349500" cy="8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6</a:t>
            </a:r>
            <a:endParaRPr>
              <a:solidFill>
                <a:schemeClr val="lt1"/>
              </a:solidFill>
            </a:endParaRPr>
          </a:p>
        </p:txBody>
      </p:sp>
      <p:cxnSp>
        <p:nvCxnSpPr>
          <p:cNvPr id="131" name="Google Shape;131;p17"/>
          <p:cNvCxnSpPr/>
          <p:nvPr/>
        </p:nvCxnSpPr>
        <p:spPr>
          <a:xfrm>
            <a:off x="642722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32" name="Google Shape;132;p17"/>
          <p:cNvSpPr txBox="1"/>
          <p:nvPr>
            <p:ph idx="4294967295" type="body"/>
          </p:nvPr>
        </p:nvSpPr>
        <p:spPr>
          <a:xfrm>
            <a:off x="6503425"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Best Room types</a:t>
            </a:r>
            <a:endParaRPr>
              <a:solidFill>
                <a:schemeClr val="lt1"/>
              </a:solidFill>
            </a:endParaRPr>
          </a:p>
        </p:txBody>
      </p:sp>
      <p:sp>
        <p:nvSpPr>
          <p:cNvPr id="133" name="Google Shape;133;p17"/>
          <p:cNvSpPr txBox="1"/>
          <p:nvPr>
            <p:ph idx="4294967295" type="body"/>
          </p:nvPr>
        </p:nvSpPr>
        <p:spPr>
          <a:xfrm>
            <a:off x="6077675" y="2268950"/>
            <a:ext cx="2530800" cy="23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Here, we have </a:t>
            </a:r>
            <a:r>
              <a:rPr lang="en" sz="1400"/>
              <a:t>compared</a:t>
            </a:r>
            <a:r>
              <a:rPr lang="en" sz="1400"/>
              <a:t> room types to check which is the best room type.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CONCLUSION</a:t>
            </a:r>
            <a:endParaRPr sz="3500"/>
          </a:p>
        </p:txBody>
      </p:sp>
      <p:sp>
        <p:nvSpPr>
          <p:cNvPr id="139" name="Google Shape;139;p18"/>
          <p:cNvSpPr txBox="1"/>
          <p:nvPr>
            <p:ph idx="1" type="body"/>
          </p:nvPr>
        </p:nvSpPr>
        <p:spPr>
          <a:xfrm>
            <a:off x="311700" y="1565200"/>
            <a:ext cx="8520600" cy="300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Tableau helped us to visually analyse the Airbnb data more neatly also helped us to compare various parameters and take out the useful insights from it.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265500" y="1084625"/>
            <a:ext cx="8282400" cy="170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                THANK </a:t>
            </a:r>
            <a:r>
              <a:rPr lang="en" sz="4500">
                <a:solidFill>
                  <a:schemeClr val="lt1"/>
                </a:solidFill>
              </a:rPr>
              <a:t>YOU</a:t>
            </a:r>
            <a:endParaRPr sz="6600">
              <a:solidFill>
                <a:schemeClr val="lt1"/>
              </a:solidFill>
            </a:endParaRPr>
          </a:p>
        </p:txBody>
      </p:sp>
      <p:sp>
        <p:nvSpPr>
          <p:cNvPr id="145" name="Google Shape;145;p1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