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10370-D79F-432E-9059-6B1282F08F62}" v="750" dt="2022-11-10T18:09:23.275"/>
    <p1510:client id="{9DB3ABC8-64E8-49E6-BB78-F0C6E4FB0641}" v="112" dt="2022-11-10T14:30:12.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C8FA97-2F3A-4F83-B64D-3E00E808793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B729D50-1494-4847-B01C-6EC504149246}">
      <dgm:prSet/>
      <dgm:spPr/>
      <dgm:t>
        <a:bodyPr/>
        <a:lstStyle/>
        <a:p>
          <a:r>
            <a:rPr lang="en-US"/>
            <a:t>The data contains 14204 records out of which about 40% contained null values in the sales column. </a:t>
          </a:r>
        </a:p>
      </dgm:t>
    </dgm:pt>
    <dgm:pt modelId="{68A5970A-BAAC-4CA7-B2C4-F5493FD729F3}" type="parTrans" cxnId="{A9F41F9C-F584-4555-9DCF-52CF6F3A69D7}">
      <dgm:prSet/>
      <dgm:spPr/>
      <dgm:t>
        <a:bodyPr/>
        <a:lstStyle/>
        <a:p>
          <a:endParaRPr lang="en-US"/>
        </a:p>
      </dgm:t>
    </dgm:pt>
    <dgm:pt modelId="{EC9E7D42-020E-49F1-B4CD-85EBB2A5E5F5}" type="sibTrans" cxnId="{A9F41F9C-F584-4555-9DCF-52CF6F3A69D7}">
      <dgm:prSet/>
      <dgm:spPr/>
      <dgm:t>
        <a:bodyPr/>
        <a:lstStyle/>
        <a:p>
          <a:endParaRPr lang="en-US"/>
        </a:p>
      </dgm:t>
    </dgm:pt>
    <dgm:pt modelId="{FFE2BA5E-439A-4DFF-836C-AE2895D88B90}">
      <dgm:prSet/>
      <dgm:spPr/>
      <dgm:t>
        <a:bodyPr/>
        <a:lstStyle/>
        <a:p>
          <a:r>
            <a:rPr lang="en-US"/>
            <a:t>Hence, to tackle this problem we have built a model which will predict those and upcoming sales.</a:t>
          </a:r>
        </a:p>
      </dgm:t>
    </dgm:pt>
    <dgm:pt modelId="{30F24DFA-6313-4802-ABBE-BEF84436D44B}" type="parTrans" cxnId="{9EE33E7D-31FD-4207-B90A-2940AF2C960A}">
      <dgm:prSet/>
      <dgm:spPr/>
      <dgm:t>
        <a:bodyPr/>
        <a:lstStyle/>
        <a:p>
          <a:endParaRPr lang="en-US"/>
        </a:p>
      </dgm:t>
    </dgm:pt>
    <dgm:pt modelId="{B4190A07-3EEC-49C6-8347-CACA8DD60583}" type="sibTrans" cxnId="{9EE33E7D-31FD-4207-B90A-2940AF2C960A}">
      <dgm:prSet/>
      <dgm:spPr/>
      <dgm:t>
        <a:bodyPr/>
        <a:lstStyle/>
        <a:p>
          <a:endParaRPr lang="en-US"/>
        </a:p>
      </dgm:t>
    </dgm:pt>
    <dgm:pt modelId="{02D39F31-D4B9-4BEF-86F5-C5B5B3073441}">
      <dgm:prSet/>
      <dgm:spPr/>
      <dgm:t>
        <a:bodyPr/>
        <a:lstStyle/>
        <a:p>
          <a:r>
            <a:rPr lang="en-US"/>
            <a:t>Skewness exists in the dataset, ie. the asymmetry in the data.  </a:t>
          </a:r>
        </a:p>
      </dgm:t>
    </dgm:pt>
    <dgm:pt modelId="{9CEC7B7C-1574-4E11-83C2-342B34F4E785}" type="parTrans" cxnId="{72A9176C-53C0-41A2-85F2-CF908DF842C3}">
      <dgm:prSet/>
      <dgm:spPr/>
      <dgm:t>
        <a:bodyPr/>
        <a:lstStyle/>
        <a:p>
          <a:endParaRPr lang="en-US"/>
        </a:p>
      </dgm:t>
    </dgm:pt>
    <dgm:pt modelId="{564E408C-A8A0-4CED-B372-14209DF93D4F}" type="sibTrans" cxnId="{72A9176C-53C0-41A2-85F2-CF908DF842C3}">
      <dgm:prSet/>
      <dgm:spPr/>
      <dgm:t>
        <a:bodyPr/>
        <a:lstStyle/>
        <a:p>
          <a:endParaRPr lang="en-US"/>
        </a:p>
      </dgm:t>
    </dgm:pt>
    <dgm:pt modelId="{5D734C73-A9D3-4014-9AD5-4B45FCC6CE7F}" type="pres">
      <dgm:prSet presAssocID="{76C8FA97-2F3A-4F83-B64D-3E00E808793B}" presName="hierChild1" presStyleCnt="0">
        <dgm:presLayoutVars>
          <dgm:chPref val="1"/>
          <dgm:dir/>
          <dgm:animOne val="branch"/>
          <dgm:animLvl val="lvl"/>
          <dgm:resizeHandles/>
        </dgm:presLayoutVars>
      </dgm:prSet>
      <dgm:spPr/>
    </dgm:pt>
    <dgm:pt modelId="{0718CBE1-939F-4A00-B07F-F9B63967FCA5}" type="pres">
      <dgm:prSet presAssocID="{4B729D50-1494-4847-B01C-6EC504149246}" presName="hierRoot1" presStyleCnt="0"/>
      <dgm:spPr/>
    </dgm:pt>
    <dgm:pt modelId="{44FD7599-DBDF-44ED-AC2D-6AD7865C3729}" type="pres">
      <dgm:prSet presAssocID="{4B729D50-1494-4847-B01C-6EC504149246}" presName="composite" presStyleCnt="0"/>
      <dgm:spPr/>
    </dgm:pt>
    <dgm:pt modelId="{4064D3E4-D729-4A4B-A8B0-951E563D86F3}" type="pres">
      <dgm:prSet presAssocID="{4B729D50-1494-4847-B01C-6EC504149246}" presName="background" presStyleLbl="node0" presStyleIdx="0" presStyleCnt="3"/>
      <dgm:spPr/>
    </dgm:pt>
    <dgm:pt modelId="{19B1E2EF-FBE5-447C-B186-311378F7C87D}" type="pres">
      <dgm:prSet presAssocID="{4B729D50-1494-4847-B01C-6EC504149246}" presName="text" presStyleLbl="fgAcc0" presStyleIdx="0" presStyleCnt="3">
        <dgm:presLayoutVars>
          <dgm:chPref val="3"/>
        </dgm:presLayoutVars>
      </dgm:prSet>
      <dgm:spPr/>
    </dgm:pt>
    <dgm:pt modelId="{3D8E85F5-1710-42AA-A2F2-435C0926503C}" type="pres">
      <dgm:prSet presAssocID="{4B729D50-1494-4847-B01C-6EC504149246}" presName="hierChild2" presStyleCnt="0"/>
      <dgm:spPr/>
    </dgm:pt>
    <dgm:pt modelId="{C6807AAB-B8F6-4F37-88EB-4ED37386FC95}" type="pres">
      <dgm:prSet presAssocID="{FFE2BA5E-439A-4DFF-836C-AE2895D88B90}" presName="hierRoot1" presStyleCnt="0"/>
      <dgm:spPr/>
    </dgm:pt>
    <dgm:pt modelId="{09123E71-B883-4EB2-8EA1-6EE8192B9AAD}" type="pres">
      <dgm:prSet presAssocID="{FFE2BA5E-439A-4DFF-836C-AE2895D88B90}" presName="composite" presStyleCnt="0"/>
      <dgm:spPr/>
    </dgm:pt>
    <dgm:pt modelId="{95522219-95E7-4C8A-B788-79F716AA7F72}" type="pres">
      <dgm:prSet presAssocID="{FFE2BA5E-439A-4DFF-836C-AE2895D88B90}" presName="background" presStyleLbl="node0" presStyleIdx="1" presStyleCnt="3"/>
      <dgm:spPr/>
    </dgm:pt>
    <dgm:pt modelId="{BDF9B083-BA0E-40C8-96A1-ED8F6DE19A12}" type="pres">
      <dgm:prSet presAssocID="{FFE2BA5E-439A-4DFF-836C-AE2895D88B90}" presName="text" presStyleLbl="fgAcc0" presStyleIdx="1" presStyleCnt="3">
        <dgm:presLayoutVars>
          <dgm:chPref val="3"/>
        </dgm:presLayoutVars>
      </dgm:prSet>
      <dgm:spPr/>
    </dgm:pt>
    <dgm:pt modelId="{E79668AB-15E8-400F-8DC9-D538DC356D2F}" type="pres">
      <dgm:prSet presAssocID="{FFE2BA5E-439A-4DFF-836C-AE2895D88B90}" presName="hierChild2" presStyleCnt="0"/>
      <dgm:spPr/>
    </dgm:pt>
    <dgm:pt modelId="{32E78D50-5071-4CD7-BE08-B82CB4B2F70F}" type="pres">
      <dgm:prSet presAssocID="{02D39F31-D4B9-4BEF-86F5-C5B5B3073441}" presName="hierRoot1" presStyleCnt="0"/>
      <dgm:spPr/>
    </dgm:pt>
    <dgm:pt modelId="{7F297FE2-61A6-40EA-9955-FC99365AF16B}" type="pres">
      <dgm:prSet presAssocID="{02D39F31-D4B9-4BEF-86F5-C5B5B3073441}" presName="composite" presStyleCnt="0"/>
      <dgm:spPr/>
    </dgm:pt>
    <dgm:pt modelId="{9BC351E6-52A1-4898-A654-A61FAC5C8586}" type="pres">
      <dgm:prSet presAssocID="{02D39F31-D4B9-4BEF-86F5-C5B5B3073441}" presName="background" presStyleLbl="node0" presStyleIdx="2" presStyleCnt="3"/>
      <dgm:spPr/>
    </dgm:pt>
    <dgm:pt modelId="{84038DB7-5068-4A4F-8681-C9BAC0FE93AE}" type="pres">
      <dgm:prSet presAssocID="{02D39F31-D4B9-4BEF-86F5-C5B5B3073441}" presName="text" presStyleLbl="fgAcc0" presStyleIdx="2" presStyleCnt="3">
        <dgm:presLayoutVars>
          <dgm:chPref val="3"/>
        </dgm:presLayoutVars>
      </dgm:prSet>
      <dgm:spPr/>
    </dgm:pt>
    <dgm:pt modelId="{9F05ECAD-9F87-44BE-87D9-236F5B78FE4F}" type="pres">
      <dgm:prSet presAssocID="{02D39F31-D4B9-4BEF-86F5-C5B5B3073441}" presName="hierChild2" presStyleCnt="0"/>
      <dgm:spPr/>
    </dgm:pt>
  </dgm:ptLst>
  <dgm:cxnLst>
    <dgm:cxn modelId="{D7A11D11-C2A0-4916-9EFE-BE1F6D138BA8}" type="presOf" srcId="{FFE2BA5E-439A-4DFF-836C-AE2895D88B90}" destId="{BDF9B083-BA0E-40C8-96A1-ED8F6DE19A12}" srcOrd="0" destOrd="0" presId="urn:microsoft.com/office/officeart/2005/8/layout/hierarchy1"/>
    <dgm:cxn modelId="{72A9176C-53C0-41A2-85F2-CF908DF842C3}" srcId="{76C8FA97-2F3A-4F83-B64D-3E00E808793B}" destId="{02D39F31-D4B9-4BEF-86F5-C5B5B3073441}" srcOrd="2" destOrd="0" parTransId="{9CEC7B7C-1574-4E11-83C2-342B34F4E785}" sibTransId="{564E408C-A8A0-4CED-B372-14209DF93D4F}"/>
    <dgm:cxn modelId="{9EE33E7D-31FD-4207-B90A-2940AF2C960A}" srcId="{76C8FA97-2F3A-4F83-B64D-3E00E808793B}" destId="{FFE2BA5E-439A-4DFF-836C-AE2895D88B90}" srcOrd="1" destOrd="0" parTransId="{30F24DFA-6313-4802-ABBE-BEF84436D44B}" sibTransId="{B4190A07-3EEC-49C6-8347-CACA8DD60583}"/>
    <dgm:cxn modelId="{A9F41F9C-F584-4555-9DCF-52CF6F3A69D7}" srcId="{76C8FA97-2F3A-4F83-B64D-3E00E808793B}" destId="{4B729D50-1494-4847-B01C-6EC504149246}" srcOrd="0" destOrd="0" parTransId="{68A5970A-BAAC-4CA7-B2C4-F5493FD729F3}" sibTransId="{EC9E7D42-020E-49F1-B4CD-85EBB2A5E5F5}"/>
    <dgm:cxn modelId="{D1F5F6BA-921B-4166-B603-4763DDC04360}" type="presOf" srcId="{02D39F31-D4B9-4BEF-86F5-C5B5B3073441}" destId="{84038DB7-5068-4A4F-8681-C9BAC0FE93AE}" srcOrd="0" destOrd="0" presId="urn:microsoft.com/office/officeart/2005/8/layout/hierarchy1"/>
    <dgm:cxn modelId="{FB47B5CF-596A-417D-9CC1-C4EF3F0E8869}" type="presOf" srcId="{76C8FA97-2F3A-4F83-B64D-3E00E808793B}" destId="{5D734C73-A9D3-4014-9AD5-4B45FCC6CE7F}" srcOrd="0" destOrd="0" presId="urn:microsoft.com/office/officeart/2005/8/layout/hierarchy1"/>
    <dgm:cxn modelId="{D42C72D0-2E85-49F4-9A88-2738646F8783}" type="presOf" srcId="{4B729D50-1494-4847-B01C-6EC504149246}" destId="{19B1E2EF-FBE5-447C-B186-311378F7C87D}" srcOrd="0" destOrd="0" presId="urn:microsoft.com/office/officeart/2005/8/layout/hierarchy1"/>
    <dgm:cxn modelId="{83B78916-D11F-4B23-B100-B04904EB0602}" type="presParOf" srcId="{5D734C73-A9D3-4014-9AD5-4B45FCC6CE7F}" destId="{0718CBE1-939F-4A00-B07F-F9B63967FCA5}" srcOrd="0" destOrd="0" presId="urn:microsoft.com/office/officeart/2005/8/layout/hierarchy1"/>
    <dgm:cxn modelId="{BA9E1CDC-D5B9-4759-AEBF-3FF804C11919}" type="presParOf" srcId="{0718CBE1-939F-4A00-B07F-F9B63967FCA5}" destId="{44FD7599-DBDF-44ED-AC2D-6AD7865C3729}" srcOrd="0" destOrd="0" presId="urn:microsoft.com/office/officeart/2005/8/layout/hierarchy1"/>
    <dgm:cxn modelId="{ABCB368A-FE63-4A8C-839C-0B82A4F6D1F3}" type="presParOf" srcId="{44FD7599-DBDF-44ED-AC2D-6AD7865C3729}" destId="{4064D3E4-D729-4A4B-A8B0-951E563D86F3}" srcOrd="0" destOrd="0" presId="urn:microsoft.com/office/officeart/2005/8/layout/hierarchy1"/>
    <dgm:cxn modelId="{FF5B93D7-5A1E-4A1A-9E44-FFFF0CBA7CE0}" type="presParOf" srcId="{44FD7599-DBDF-44ED-AC2D-6AD7865C3729}" destId="{19B1E2EF-FBE5-447C-B186-311378F7C87D}" srcOrd="1" destOrd="0" presId="urn:microsoft.com/office/officeart/2005/8/layout/hierarchy1"/>
    <dgm:cxn modelId="{B35F2F16-86CD-41A1-A214-D42B27A8A9A1}" type="presParOf" srcId="{0718CBE1-939F-4A00-B07F-F9B63967FCA5}" destId="{3D8E85F5-1710-42AA-A2F2-435C0926503C}" srcOrd="1" destOrd="0" presId="urn:microsoft.com/office/officeart/2005/8/layout/hierarchy1"/>
    <dgm:cxn modelId="{B56C50FC-BC43-4666-BC63-E575667E8434}" type="presParOf" srcId="{5D734C73-A9D3-4014-9AD5-4B45FCC6CE7F}" destId="{C6807AAB-B8F6-4F37-88EB-4ED37386FC95}" srcOrd="1" destOrd="0" presId="urn:microsoft.com/office/officeart/2005/8/layout/hierarchy1"/>
    <dgm:cxn modelId="{1D15CFFD-5033-49C0-89C2-2BC22D1892CD}" type="presParOf" srcId="{C6807AAB-B8F6-4F37-88EB-4ED37386FC95}" destId="{09123E71-B883-4EB2-8EA1-6EE8192B9AAD}" srcOrd="0" destOrd="0" presId="urn:microsoft.com/office/officeart/2005/8/layout/hierarchy1"/>
    <dgm:cxn modelId="{5D605273-AAA4-47D6-A27D-B42BEB27C3AB}" type="presParOf" srcId="{09123E71-B883-4EB2-8EA1-6EE8192B9AAD}" destId="{95522219-95E7-4C8A-B788-79F716AA7F72}" srcOrd="0" destOrd="0" presId="urn:microsoft.com/office/officeart/2005/8/layout/hierarchy1"/>
    <dgm:cxn modelId="{E0786948-B005-47DA-B76D-0E01F18F33A3}" type="presParOf" srcId="{09123E71-B883-4EB2-8EA1-6EE8192B9AAD}" destId="{BDF9B083-BA0E-40C8-96A1-ED8F6DE19A12}" srcOrd="1" destOrd="0" presId="urn:microsoft.com/office/officeart/2005/8/layout/hierarchy1"/>
    <dgm:cxn modelId="{23B73640-607B-46F2-80D7-BF65E507FE65}" type="presParOf" srcId="{C6807AAB-B8F6-4F37-88EB-4ED37386FC95}" destId="{E79668AB-15E8-400F-8DC9-D538DC356D2F}" srcOrd="1" destOrd="0" presId="urn:microsoft.com/office/officeart/2005/8/layout/hierarchy1"/>
    <dgm:cxn modelId="{B0DD5527-7D0B-49A0-B506-08399C7759F7}" type="presParOf" srcId="{5D734C73-A9D3-4014-9AD5-4B45FCC6CE7F}" destId="{32E78D50-5071-4CD7-BE08-B82CB4B2F70F}" srcOrd="2" destOrd="0" presId="urn:microsoft.com/office/officeart/2005/8/layout/hierarchy1"/>
    <dgm:cxn modelId="{92E52A8A-E762-4B3C-8D39-AFF4F89CC154}" type="presParOf" srcId="{32E78D50-5071-4CD7-BE08-B82CB4B2F70F}" destId="{7F297FE2-61A6-40EA-9955-FC99365AF16B}" srcOrd="0" destOrd="0" presId="urn:microsoft.com/office/officeart/2005/8/layout/hierarchy1"/>
    <dgm:cxn modelId="{147E1BB4-0508-43C4-B044-1C9857BD43C8}" type="presParOf" srcId="{7F297FE2-61A6-40EA-9955-FC99365AF16B}" destId="{9BC351E6-52A1-4898-A654-A61FAC5C8586}" srcOrd="0" destOrd="0" presId="urn:microsoft.com/office/officeart/2005/8/layout/hierarchy1"/>
    <dgm:cxn modelId="{4A9F3EC1-1FFB-40E4-B868-5075151E7CD2}" type="presParOf" srcId="{7F297FE2-61A6-40EA-9955-FC99365AF16B}" destId="{84038DB7-5068-4A4F-8681-C9BAC0FE93AE}" srcOrd="1" destOrd="0" presId="urn:microsoft.com/office/officeart/2005/8/layout/hierarchy1"/>
    <dgm:cxn modelId="{12E1C07D-CB8F-4019-8891-8B8DE4B3BB2D}" type="presParOf" srcId="{32E78D50-5071-4CD7-BE08-B82CB4B2F70F}" destId="{9F05ECAD-9F87-44BE-87D9-236F5B78FE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4D3E4-D729-4A4B-A8B0-951E563D86F3}">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B1E2EF-FBE5-447C-B186-311378F7C87D}">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The data contains 14204 records out of which about 40% contained null values in the sales column. </a:t>
          </a:r>
        </a:p>
      </dsp:txBody>
      <dsp:txXfrm>
        <a:off x="398656" y="1088253"/>
        <a:ext cx="2959127" cy="1837317"/>
      </dsp:txXfrm>
    </dsp:sp>
    <dsp:sp modelId="{95522219-95E7-4C8A-B788-79F716AA7F72}">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F9B083-BA0E-40C8-96A1-ED8F6DE19A12}">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Hence, to tackle this problem we have built a model which will predict those and upcoming sales.</a:t>
          </a:r>
        </a:p>
      </dsp:txBody>
      <dsp:txXfrm>
        <a:off x="4155097" y="1088253"/>
        <a:ext cx="2959127" cy="1837317"/>
      </dsp:txXfrm>
    </dsp:sp>
    <dsp:sp modelId="{9BC351E6-52A1-4898-A654-A61FAC5C8586}">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038DB7-5068-4A4F-8681-C9BAC0FE93AE}">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Skewness exists in the dataset, ie. the asymmetry in the data.  </a:t>
          </a:r>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889/notebooks/MINI%20PROJECT%201%20REGRESSION_MAITRI_DSFT8.ipynb#Interpretation:-Fruits-and-Vegetables-have-highest-sales-followed-by-Snack-foods.-Whereas,-Seafood-has-lowes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889/notebooks/MINI%20PROJECT%201%20REGRESSION_MAITRI_DSFT8.ipynb#Interpretation:-Outlet-OUT027-has-achieved-the-highest-sales-whereas-OUT019-and-OUT10-have-achieved-the-lowest-sal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3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3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3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026693" y="1030406"/>
            <a:ext cx="8147713" cy="3081242"/>
          </a:xfrm>
        </p:spPr>
        <p:txBody>
          <a:bodyPr anchor="ctr">
            <a:normAutofit/>
          </a:bodyPr>
          <a:lstStyle/>
          <a:p>
            <a:r>
              <a:rPr lang="en-US" sz="4800">
                <a:solidFill>
                  <a:srgbClr val="FFFFFF"/>
                </a:solidFill>
                <a:ea typeface="Calibri Light"/>
                <a:cs typeface="Calibri Light"/>
              </a:rPr>
              <a:t>MINI PROJECT 1 : REGRESSION</a:t>
            </a:r>
            <a:br>
              <a:rPr lang="en-US" sz="4800">
                <a:solidFill>
                  <a:srgbClr val="FFFFFF"/>
                </a:solidFill>
                <a:ea typeface="Calibri Light"/>
                <a:cs typeface="Calibri Light"/>
              </a:rPr>
            </a:br>
            <a:br>
              <a:rPr lang="en-US" sz="4800">
                <a:solidFill>
                  <a:srgbClr val="FFFFFF"/>
                </a:solidFill>
                <a:ea typeface="Calibri Light"/>
                <a:cs typeface="Calibri Light"/>
              </a:rPr>
            </a:br>
            <a:r>
              <a:rPr lang="en-US" sz="4800">
                <a:solidFill>
                  <a:srgbClr val="FFFFFF"/>
                </a:solidFill>
                <a:ea typeface="Calibri Light"/>
                <a:cs typeface="Calibri Light"/>
              </a:rPr>
              <a:t>Business Goal : Model to predict sales of a store</a:t>
            </a:r>
          </a:p>
        </p:txBody>
      </p:sp>
      <p:sp>
        <p:nvSpPr>
          <p:cNvPr id="3" name="Subtitle 2"/>
          <p:cNvSpPr>
            <a:spLocks noGrp="1"/>
          </p:cNvSpPr>
          <p:nvPr>
            <p:ph type="subTitle" idx="1"/>
          </p:nvPr>
        </p:nvSpPr>
        <p:spPr>
          <a:xfrm>
            <a:off x="1559943" y="5171093"/>
            <a:ext cx="9078628" cy="860620"/>
          </a:xfrm>
        </p:spPr>
        <p:txBody>
          <a:bodyPr vert="horz" lIns="91440" tIns="45720" rIns="91440" bIns="45720" rtlCol="0" anchor="ctr">
            <a:normAutofit/>
          </a:bodyPr>
          <a:lstStyle/>
          <a:p>
            <a:r>
              <a:rPr lang="en-US">
                <a:solidFill>
                  <a:srgbClr val="FFFFFF"/>
                </a:solidFill>
                <a:ea typeface="Calibri"/>
                <a:cs typeface="Calibri"/>
              </a:rPr>
              <a:t>MAITRI NARANG DSFT 8</a:t>
            </a:r>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7304C-6435-BF98-A069-C48AB22B9055}"/>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cs typeface="Calibri Light"/>
              </a:rPr>
              <a:t>CONCLUSIONS: </a:t>
            </a:r>
            <a:endParaRPr lang="en-US" sz="3700">
              <a:solidFill>
                <a:srgbClr val="FFFFFF"/>
              </a:solidFill>
            </a:endParaRPr>
          </a:p>
        </p:txBody>
      </p:sp>
      <p:sp>
        <p:nvSpPr>
          <p:cNvPr id="3" name="Content Placeholder 2">
            <a:extLst>
              <a:ext uri="{FF2B5EF4-FFF2-40B4-BE49-F238E27FC236}">
                <a16:creationId xmlns:a16="http://schemas.microsoft.com/office/drawing/2014/main" id="{35802B03-66B9-C818-3B0A-A04C55CA256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People tend to prefer Low Fat products rather than regular ones.</a:t>
            </a:r>
            <a:endParaRPr lang="en-US" sz="2000">
              <a:cs typeface="Calibri" panose="020F0502020204030204"/>
            </a:endParaRPr>
          </a:p>
          <a:p>
            <a:r>
              <a:rPr lang="en-US" sz="2000">
                <a:ea typeface="+mn-lt"/>
                <a:cs typeface="+mn-lt"/>
              </a:rPr>
              <a:t>Most of the sales is generated by Super Market Type 1 stores.</a:t>
            </a:r>
            <a:endParaRPr lang="en-US" sz="2000"/>
          </a:p>
          <a:p>
            <a:r>
              <a:rPr lang="en-US" sz="2000">
                <a:ea typeface="+mn-lt"/>
                <a:cs typeface="+mn-lt"/>
              </a:rPr>
              <a:t>Most sales is generated by Small stores followed by the medium stores.</a:t>
            </a:r>
            <a:endParaRPr lang="en-US" sz="2000"/>
          </a:p>
          <a:p>
            <a:r>
              <a:rPr lang="en-US" sz="2000">
                <a:ea typeface="+mn-lt"/>
                <a:cs typeface="+mn-lt"/>
              </a:rPr>
              <a:t>Outlet OUT027 has achieved the highest sales.</a:t>
            </a:r>
            <a:endParaRPr lang="en-US" sz="2000"/>
          </a:p>
          <a:p>
            <a:r>
              <a:rPr lang="en-US" sz="2000">
                <a:ea typeface="+mn-lt"/>
                <a:cs typeface="+mn-lt"/>
              </a:rPr>
              <a:t>Some of products which had more visibility are not sold that much when compared with products that did not have any visibility.</a:t>
            </a:r>
            <a:endParaRPr lang="en-US" sz="2000"/>
          </a:p>
          <a:p>
            <a:r>
              <a:rPr lang="en-US" sz="2000">
                <a:ea typeface="+mn-lt"/>
                <a:cs typeface="+mn-lt"/>
              </a:rPr>
              <a:t>Tier 3 stores have highest sales.</a:t>
            </a:r>
            <a:endParaRPr lang="en-US" sz="2000"/>
          </a:p>
          <a:p>
            <a:r>
              <a:rPr lang="en-US" sz="2000">
                <a:ea typeface="+mn-lt"/>
                <a:cs typeface="+mn-lt"/>
              </a:rPr>
              <a:t>Fruits and Vegetables have highest sales.</a:t>
            </a:r>
            <a:endParaRPr lang="en-US" sz="2000"/>
          </a:p>
          <a:p>
            <a:endParaRPr lang="en-US" sz="2000">
              <a:cs typeface="Calibri"/>
            </a:endParaRPr>
          </a:p>
        </p:txBody>
      </p:sp>
    </p:spTree>
    <p:extLst>
      <p:ext uri="{BB962C8B-B14F-4D97-AF65-F5344CB8AC3E}">
        <p14:creationId xmlns:p14="http://schemas.microsoft.com/office/powerpoint/2010/main" val="223453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D6EBD6C-AC6E-746F-406B-013808266FFB}"/>
              </a:ext>
            </a:extLst>
          </p:cNvPr>
          <p:cNvSpPr>
            <a:spLocks noGrp="1"/>
          </p:cNvSpPr>
          <p:nvPr>
            <p:ph type="title"/>
          </p:nvPr>
        </p:nvSpPr>
        <p:spPr>
          <a:xfrm>
            <a:off x="256090" y="306673"/>
            <a:ext cx="3615285" cy="6083182"/>
          </a:xfrm>
        </p:spPr>
        <p:txBody>
          <a:bodyPr vert="horz" lIns="91440" tIns="45720" rIns="91440" bIns="45720" rtlCol="0" anchor="t">
            <a:noAutofit/>
          </a:bodyPr>
          <a:lstStyle/>
          <a:p>
            <a:r>
              <a:rPr lang="en-US" sz="2000" kern="1200" dirty="0">
                <a:solidFill>
                  <a:srgbClr val="FFFFFF"/>
                </a:solidFill>
                <a:latin typeface="+mj-lt"/>
                <a:ea typeface="+mj-ea"/>
                <a:cs typeface="+mj-cs"/>
              </a:rPr>
              <a:t>The finalized model to predict the sales shows a performance score of 60% with minimum errors .</a:t>
            </a:r>
            <a:br>
              <a:rPr lang="en-US" sz="2000" kern="1200" dirty="0"/>
            </a:br>
            <a:r>
              <a:rPr lang="en-US" sz="2000" kern="1200" dirty="0">
                <a:solidFill>
                  <a:srgbClr val="FFFFFF"/>
                </a:solidFill>
                <a:latin typeface="+mj-lt"/>
                <a:ea typeface="+mj-ea"/>
                <a:cs typeface="+mj-cs"/>
              </a:rPr>
              <a:t>The  plot depicts predictions made over the missing values of sales. We observe a good performance for the predictions.</a:t>
            </a:r>
            <a:br>
              <a:rPr lang="en-US" sz="2000" kern="1200" dirty="0"/>
            </a:br>
            <a:br>
              <a:rPr lang="en-US" sz="2000" kern="1200" dirty="0"/>
            </a:br>
            <a:r>
              <a:rPr lang="en-US" sz="2000" kern="1200" dirty="0">
                <a:solidFill>
                  <a:srgbClr val="FFFFFF"/>
                </a:solidFill>
                <a:latin typeface="+mj-lt"/>
                <a:ea typeface="+mj-ea"/>
                <a:cs typeface="+mj-cs"/>
              </a:rPr>
              <a:t>The model I chose here is Random Forest with 60% performance, the performance score is such because of the skewness in the data. The performance can be improved by removing skewness in the data by using various transformation techniques like Sqrt and log transformation.</a:t>
            </a:r>
            <a:endParaRPr lang="en-US" sz="2000" kern="1200">
              <a:solidFill>
                <a:srgbClr val="FFFFFF"/>
              </a:solidFill>
              <a:latin typeface="+mj-lt"/>
              <a:ea typeface="Calibri Light"/>
              <a:cs typeface="Calibri Light"/>
            </a:endParaRPr>
          </a:p>
          <a:p>
            <a:endParaRPr lang="en-US" sz="2000" kern="1200" dirty="0">
              <a:solidFill>
                <a:srgbClr val="FFFFFF"/>
              </a:solidFill>
              <a:latin typeface="+mj-lt"/>
              <a:ea typeface="Calibri Light"/>
              <a:cs typeface="Calibri Light"/>
            </a:endParaRPr>
          </a:p>
        </p:txBody>
      </p:sp>
      <p:pic>
        <p:nvPicPr>
          <p:cNvPr id="4" name="Picture 4">
            <a:extLst>
              <a:ext uri="{FF2B5EF4-FFF2-40B4-BE49-F238E27FC236}">
                <a16:creationId xmlns:a16="http://schemas.microsoft.com/office/drawing/2014/main" id="{1E0D6317-9B41-3AE4-5124-C3C0589E73CE}"/>
              </a:ext>
            </a:extLst>
          </p:cNvPr>
          <p:cNvPicPr>
            <a:picLocks noGrp="1" noChangeAspect="1"/>
          </p:cNvPicPr>
          <p:nvPr>
            <p:ph idx="1"/>
          </p:nvPr>
        </p:nvPicPr>
        <p:blipFill>
          <a:blip r:embed="rId2"/>
          <a:stretch>
            <a:fillRect/>
          </a:stretch>
        </p:blipFill>
        <p:spPr>
          <a:xfrm>
            <a:off x="4502428" y="1604498"/>
            <a:ext cx="7225748" cy="3649003"/>
          </a:xfrm>
          <a:prstGeom prst="rect">
            <a:avLst/>
          </a:prstGeom>
        </p:spPr>
      </p:pic>
    </p:spTree>
    <p:extLst>
      <p:ext uri="{BB962C8B-B14F-4D97-AF65-F5344CB8AC3E}">
        <p14:creationId xmlns:p14="http://schemas.microsoft.com/office/powerpoint/2010/main" val="261944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6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A312E3-3065-C8EF-A624-FB1B00ACCEC7}"/>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About Data : </a:t>
            </a:r>
            <a:endParaRPr lang="en-US" sz="4000">
              <a:solidFill>
                <a:srgbClr val="FFFFFF"/>
              </a:solidFill>
            </a:endParaRPr>
          </a:p>
        </p:txBody>
      </p:sp>
      <p:graphicFrame>
        <p:nvGraphicFramePr>
          <p:cNvPr id="82" name="Content Placeholder 2">
            <a:extLst>
              <a:ext uri="{FF2B5EF4-FFF2-40B4-BE49-F238E27FC236}">
                <a16:creationId xmlns:a16="http://schemas.microsoft.com/office/drawing/2014/main" id="{B58EF236-8F4C-EB4E-D4F4-AF6DDFC60138}"/>
              </a:ext>
            </a:extLst>
          </p:cNvPr>
          <p:cNvGraphicFramePr>
            <a:graphicFrameLocks noGrp="1"/>
          </p:cNvGraphicFramePr>
          <p:nvPr>
            <p:ph idx="1"/>
            <p:extLst>
              <p:ext uri="{D42A27DB-BD31-4B8C-83A1-F6EECF244321}">
                <p14:modId xmlns:p14="http://schemas.microsoft.com/office/powerpoint/2010/main" val="284086259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78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3F3B64B-32AF-DD23-C13F-725FB3018F0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b="1" kern="1200">
                <a:solidFill>
                  <a:srgbClr val="FFFFFF"/>
                </a:solidFill>
                <a:latin typeface="+mj-lt"/>
                <a:ea typeface="+mj-ea"/>
                <a:cs typeface="+mj-cs"/>
              </a:rPr>
              <a:t>Distribution of total Item Outlet Sales</a:t>
            </a:r>
            <a:br>
              <a:rPr lang="en-US" sz="2500" kern="1200">
                <a:solidFill>
                  <a:srgbClr val="FFFFFF"/>
                </a:solidFill>
                <a:latin typeface="+mj-lt"/>
                <a:ea typeface="+mj-ea"/>
                <a:cs typeface="+mj-cs"/>
              </a:rPr>
            </a:br>
            <a:r>
              <a:rPr lang="en-US" sz="2500" kern="1200">
                <a:solidFill>
                  <a:srgbClr val="FFFFFF"/>
                </a:solidFill>
                <a:latin typeface="+mj-lt"/>
                <a:ea typeface="+mj-ea"/>
                <a:cs typeface="+mj-cs"/>
              </a:rPr>
              <a:t>Here, we can observe a declining pattern as the item prices increase.</a:t>
            </a:r>
          </a:p>
        </p:txBody>
      </p:sp>
      <p:pic>
        <p:nvPicPr>
          <p:cNvPr id="4" name="Picture 4" descr="Chart, histogram&#10;&#10;Description automatically generated">
            <a:extLst>
              <a:ext uri="{FF2B5EF4-FFF2-40B4-BE49-F238E27FC236}">
                <a16:creationId xmlns:a16="http://schemas.microsoft.com/office/drawing/2014/main" id="{FB13E4E4-8EF8-95B5-24FF-5792A73C8850}"/>
              </a:ext>
            </a:extLst>
          </p:cNvPr>
          <p:cNvPicPr>
            <a:picLocks noGrp="1" noChangeAspect="1"/>
          </p:cNvPicPr>
          <p:nvPr>
            <p:ph idx="1"/>
          </p:nvPr>
        </p:nvPicPr>
        <p:blipFill>
          <a:blip r:embed="rId2"/>
          <a:stretch>
            <a:fillRect/>
          </a:stretch>
        </p:blipFill>
        <p:spPr>
          <a:xfrm>
            <a:off x="4502428" y="592894"/>
            <a:ext cx="7225748" cy="5672212"/>
          </a:xfrm>
          <a:prstGeom prst="rect">
            <a:avLst/>
          </a:prstGeom>
        </p:spPr>
      </p:pic>
    </p:spTree>
    <p:extLst>
      <p:ext uri="{BB962C8B-B14F-4D97-AF65-F5344CB8AC3E}">
        <p14:creationId xmlns:p14="http://schemas.microsoft.com/office/powerpoint/2010/main" val="138882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4EA7C-BE96-81A7-438A-1B4D046C17B2}"/>
              </a:ext>
            </a:extLst>
          </p:cNvPr>
          <p:cNvSpPr>
            <a:spLocks noGrp="1"/>
          </p:cNvSpPr>
          <p:nvPr>
            <p:ph type="title"/>
          </p:nvPr>
        </p:nvSpPr>
        <p:spPr>
          <a:xfrm>
            <a:off x="1136397" y="502021"/>
            <a:ext cx="4959603" cy="2707932"/>
          </a:xfrm>
        </p:spPr>
        <p:txBody>
          <a:bodyPr vert="horz" lIns="91440" tIns="45720" rIns="91440" bIns="45720" rtlCol="0" anchor="b">
            <a:normAutofit/>
          </a:bodyPr>
          <a:lstStyle/>
          <a:p>
            <a:r>
              <a:rPr lang="en-US" sz="2800" b="1"/>
              <a:t>This pie chart tells that the people tend to prefer Low Fat products rather than regular ones.</a:t>
            </a:r>
            <a:endParaRPr lang="en-US" sz="2800" b="1">
              <a:cs typeface="Calibri Light"/>
            </a:endParaRPr>
          </a:p>
          <a:p>
            <a:endParaRPr lang="en-US" sz="2800" kern="1200">
              <a:latin typeface="+mj-lt"/>
              <a:cs typeface="Calibri Light"/>
            </a:endParaRPr>
          </a:p>
        </p:txBody>
      </p:sp>
      <p:sp>
        <p:nvSpPr>
          <p:cNvPr id="8" name="Content Placeholder 7">
            <a:extLst>
              <a:ext uri="{FF2B5EF4-FFF2-40B4-BE49-F238E27FC236}">
                <a16:creationId xmlns:a16="http://schemas.microsoft.com/office/drawing/2014/main" id="{2B6189F6-B5F9-220C-B043-C2DC3F58A591}"/>
              </a:ext>
            </a:extLst>
          </p:cNvPr>
          <p:cNvSpPr>
            <a:spLocks noGrp="1"/>
          </p:cNvSpPr>
          <p:nvPr>
            <p:ph idx="1"/>
          </p:nvPr>
        </p:nvSpPr>
        <p:spPr>
          <a:xfrm>
            <a:off x="1136397" y="2418408"/>
            <a:ext cx="4959603" cy="3522569"/>
          </a:xfrm>
        </p:spPr>
        <p:txBody>
          <a:bodyPr anchor="t">
            <a:normAutofit/>
          </a:bodyPr>
          <a:lstStyle/>
          <a:p>
            <a:pPr marL="0" indent="0">
              <a:buNone/>
            </a:pPr>
            <a:endParaRPr lang="en-US" sz="2000">
              <a:cs typeface="Calibri" panose="020F0502020204030204"/>
            </a:endParaRPr>
          </a:p>
          <a:p>
            <a:endParaRPr lang="en-US" sz="2000">
              <a:cs typeface="Calibri" panose="020F0502020204030204"/>
            </a:endParaRPr>
          </a:p>
        </p:txBody>
      </p:sp>
      <p:pic>
        <p:nvPicPr>
          <p:cNvPr id="6" name="Picture 6" descr="Chart, pie chart&#10;&#10;Description automatically generated">
            <a:extLst>
              <a:ext uri="{FF2B5EF4-FFF2-40B4-BE49-F238E27FC236}">
                <a16:creationId xmlns:a16="http://schemas.microsoft.com/office/drawing/2014/main" id="{764AE222-3A79-0AF6-D682-BFB16356C9EB}"/>
              </a:ext>
            </a:extLst>
          </p:cNvPr>
          <p:cNvPicPr>
            <a:picLocks noChangeAspect="1"/>
          </p:cNvPicPr>
          <p:nvPr/>
        </p:nvPicPr>
        <p:blipFill rotWithShape="1">
          <a:blip r:embed="rId2"/>
          <a:srcRect t="302" r="-1" b="-1"/>
          <a:stretch/>
        </p:blipFill>
        <p:spPr>
          <a:xfrm>
            <a:off x="6512442" y="629463"/>
            <a:ext cx="5201023" cy="5185316"/>
          </a:xfrm>
          <a:prstGeom prst="rect">
            <a:avLst/>
          </a:prstGeom>
        </p:spPr>
      </p:pic>
      <p:sp>
        <p:nvSpPr>
          <p:cNvPr id="69" name="Rectangle 6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42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225ACAC-D37E-FAAE-4DC4-57E08B85C25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800" kern="1200">
                <a:solidFill>
                  <a:srgbClr val="FFFFFF"/>
                </a:solidFill>
                <a:latin typeface="+mj-lt"/>
                <a:ea typeface="+mj-ea"/>
                <a:cs typeface="+mj-cs"/>
              </a:rPr>
              <a:t>Most of the sales is generated by Super Market Type 1 stores and least sales are generated by the Grocery Stores.</a:t>
            </a:r>
          </a:p>
          <a:p>
            <a:endParaRPr lang="en-US" sz="2800" kern="1200">
              <a:solidFill>
                <a:srgbClr val="FFFFFF"/>
              </a:solidFill>
              <a:latin typeface="+mj-lt"/>
              <a:ea typeface="+mj-ea"/>
              <a:cs typeface="+mj-cs"/>
            </a:endParaRPr>
          </a:p>
        </p:txBody>
      </p:sp>
      <p:pic>
        <p:nvPicPr>
          <p:cNvPr id="4" name="Picture 4" descr="Chart, pie chart&#10;&#10;Description automatically generated">
            <a:extLst>
              <a:ext uri="{FF2B5EF4-FFF2-40B4-BE49-F238E27FC236}">
                <a16:creationId xmlns:a16="http://schemas.microsoft.com/office/drawing/2014/main" id="{B99881CE-838A-9048-B851-BD286DF6AA27}"/>
              </a:ext>
            </a:extLst>
          </p:cNvPr>
          <p:cNvPicPr>
            <a:picLocks noGrp="1" noChangeAspect="1"/>
          </p:cNvPicPr>
          <p:nvPr>
            <p:ph idx="1"/>
          </p:nvPr>
        </p:nvPicPr>
        <p:blipFill rotWithShape="1">
          <a:blip r:embed="rId2"/>
          <a:srcRect l="4642" r="6590" b="1"/>
          <a:stretch/>
        </p:blipFill>
        <p:spPr>
          <a:xfrm>
            <a:off x="5144511" y="467208"/>
            <a:ext cx="5941582" cy="5923584"/>
          </a:xfrm>
          <a:prstGeom prst="rect">
            <a:avLst/>
          </a:prstGeom>
        </p:spPr>
      </p:pic>
    </p:spTree>
    <p:extLst>
      <p:ext uri="{BB962C8B-B14F-4D97-AF65-F5344CB8AC3E}">
        <p14:creationId xmlns:p14="http://schemas.microsoft.com/office/powerpoint/2010/main" val="392339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5472CC6-FAFD-74F8-6692-00B663016758}"/>
              </a:ext>
            </a:extLst>
          </p:cNvPr>
          <p:cNvSpPr>
            <a:spLocks noGrp="1"/>
          </p:cNvSpPr>
          <p:nvPr>
            <p:ph type="title"/>
          </p:nvPr>
        </p:nvSpPr>
        <p:spPr>
          <a:xfrm>
            <a:off x="660041" y="2767106"/>
            <a:ext cx="2880828" cy="3071906"/>
          </a:xfrm>
        </p:spPr>
        <p:txBody>
          <a:bodyPr vert="horz" lIns="91440" tIns="45720" rIns="91440" bIns="45720" rtlCol="0" anchor="t">
            <a:normAutofit/>
          </a:bodyPr>
          <a:lstStyle/>
          <a:p>
            <a:endParaRPr lang="en-US" sz="3400" kern="1200">
              <a:solidFill>
                <a:srgbClr val="FFFFFF"/>
              </a:solidFill>
              <a:latin typeface="+mj-lt"/>
              <a:ea typeface="+mj-ea"/>
              <a:cs typeface="+mj-cs"/>
            </a:endParaRPr>
          </a:p>
          <a:p>
            <a:r>
              <a:rPr lang="en-US" sz="3400" kern="1200" dirty="0">
                <a:solidFill>
                  <a:srgbClr val="FFFFFF"/>
                </a:solidFill>
                <a:latin typeface="+mj-lt"/>
                <a:ea typeface="+mj-ea"/>
                <a:cs typeface="+mj-cs"/>
              </a:rPr>
              <a:t>Most sales </a:t>
            </a:r>
            <a:r>
              <a:rPr lang="en-US" sz="3400" dirty="0">
                <a:solidFill>
                  <a:srgbClr val="FFFFFF"/>
                </a:solidFill>
              </a:rPr>
              <a:t>are </a:t>
            </a:r>
            <a:r>
              <a:rPr lang="en-US" sz="3400" kern="1200" dirty="0">
                <a:solidFill>
                  <a:srgbClr val="FFFFFF"/>
                </a:solidFill>
                <a:latin typeface="+mj-lt"/>
                <a:ea typeface="+mj-ea"/>
                <a:cs typeface="+mj-cs"/>
              </a:rPr>
              <a:t>generated by Small stores followed by the medium stores.</a:t>
            </a:r>
            <a:endParaRPr lang="en-US" sz="3400" kern="1200" dirty="0">
              <a:solidFill>
                <a:srgbClr val="FFFFFF"/>
              </a:solidFill>
              <a:latin typeface="+mj-lt"/>
              <a:cs typeface="Calibri Light"/>
            </a:endParaRPr>
          </a:p>
          <a:p>
            <a:endParaRPr lang="en-US" sz="3400" kern="1200">
              <a:solidFill>
                <a:srgbClr val="FFFFFF"/>
              </a:solidFill>
              <a:latin typeface="+mj-lt"/>
              <a:ea typeface="+mj-ea"/>
              <a:cs typeface="+mj-cs"/>
            </a:endParaRPr>
          </a:p>
        </p:txBody>
      </p:sp>
      <p:pic>
        <p:nvPicPr>
          <p:cNvPr id="4" name="Picture 4" descr="Chart, pie chart&#10;&#10;Description automatically generated">
            <a:extLst>
              <a:ext uri="{FF2B5EF4-FFF2-40B4-BE49-F238E27FC236}">
                <a16:creationId xmlns:a16="http://schemas.microsoft.com/office/drawing/2014/main" id="{FE4EF9C9-CA2C-E7E7-6BE6-46416C98D914}"/>
              </a:ext>
            </a:extLst>
          </p:cNvPr>
          <p:cNvPicPr>
            <a:picLocks noGrp="1" noChangeAspect="1"/>
          </p:cNvPicPr>
          <p:nvPr>
            <p:ph idx="1"/>
          </p:nvPr>
        </p:nvPicPr>
        <p:blipFill>
          <a:blip r:embed="rId2"/>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325429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BC3E40-D803-145B-C1CD-9646FAF6B094}"/>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Tier 3 stores have highest sales followed by Tier 2.</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a:p>
            <a:pPr algn="r"/>
            <a:endParaRPr lang="en-US" sz="4000" kern="1200">
              <a:solidFill>
                <a:srgbClr val="FFFFFF"/>
              </a:solidFill>
              <a:latin typeface="+mj-lt"/>
              <a:ea typeface="+mj-ea"/>
              <a:cs typeface="+mj-cs"/>
            </a:endParaRPr>
          </a:p>
        </p:txBody>
      </p:sp>
      <p:pic>
        <p:nvPicPr>
          <p:cNvPr id="4" name="Picture 4" descr="Chart, pie chart&#10;&#10;Description automatically generated">
            <a:extLst>
              <a:ext uri="{FF2B5EF4-FFF2-40B4-BE49-F238E27FC236}">
                <a16:creationId xmlns:a16="http://schemas.microsoft.com/office/drawing/2014/main" id="{0E6B25D9-DC6C-5209-A74D-331A8E6F0732}"/>
              </a:ext>
            </a:extLst>
          </p:cNvPr>
          <p:cNvPicPr>
            <a:picLocks noGrp="1" noChangeAspect="1"/>
          </p:cNvPicPr>
          <p:nvPr>
            <p:ph idx="1"/>
          </p:nvPr>
        </p:nvPicPr>
        <p:blipFill>
          <a:blip r:embed="rId2"/>
          <a:stretch>
            <a:fillRect/>
          </a:stretch>
        </p:blipFill>
        <p:spPr>
          <a:xfrm>
            <a:off x="6096000" y="602615"/>
            <a:ext cx="5608320" cy="5608320"/>
          </a:xfrm>
          <a:prstGeom prst="rect">
            <a:avLst/>
          </a:prstGeom>
        </p:spPr>
      </p:pic>
    </p:spTree>
    <p:extLst>
      <p:ext uri="{BB962C8B-B14F-4D97-AF65-F5344CB8AC3E}">
        <p14:creationId xmlns:p14="http://schemas.microsoft.com/office/powerpoint/2010/main" val="415017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3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Title 1">
            <a:extLst>
              <a:ext uri="{FF2B5EF4-FFF2-40B4-BE49-F238E27FC236}">
                <a16:creationId xmlns:a16="http://schemas.microsoft.com/office/drawing/2014/main" id="{8FDE2086-0C2D-F415-3B74-C08DC45E998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800" kern="1200">
                <a:solidFill>
                  <a:srgbClr val="FFFFFF"/>
                </a:solidFill>
                <a:latin typeface="+mj-lt"/>
                <a:ea typeface="+mj-ea"/>
                <a:cs typeface="+mj-cs"/>
              </a:rPr>
              <a:t>Fruits and Vegetables have highest sales followed by Snack foods. Whereas, Seafood has lowest.</a:t>
            </a:r>
            <a:r>
              <a:rPr lang="en-US" sz="2800" kern="1200">
                <a:solidFill>
                  <a:srgbClr val="FFFFFF"/>
                </a:solidFill>
                <a:latin typeface="+mj-lt"/>
                <a:ea typeface="+mj-ea"/>
                <a:cs typeface="+mj-cs"/>
                <a:hlinkClick r:id="rId2">
                  <a:extLst>
                    <a:ext uri="{A12FA001-AC4F-418D-AE19-62706E023703}">
                      <ahyp:hlinkClr xmlns:ahyp="http://schemas.microsoft.com/office/drawing/2018/hyperlinkcolor" val="tx"/>
                    </a:ext>
                  </a:extLst>
                </a:hlinkClick>
              </a:rPr>
              <a:t>¶</a:t>
            </a:r>
            <a:endParaRPr lang="en-US" sz="2800" kern="1200">
              <a:solidFill>
                <a:srgbClr val="FFFFFF"/>
              </a:solidFill>
              <a:latin typeface="+mj-lt"/>
              <a:ea typeface="+mj-ea"/>
              <a:cs typeface="+mj-cs"/>
            </a:endParaRPr>
          </a:p>
          <a:p>
            <a:endParaRPr lang="en-US" sz="2800" kern="1200">
              <a:solidFill>
                <a:srgbClr val="FFFFFF"/>
              </a:solidFill>
              <a:latin typeface="+mj-lt"/>
              <a:ea typeface="+mj-ea"/>
              <a:cs typeface="+mj-cs"/>
            </a:endParaRPr>
          </a:p>
        </p:txBody>
      </p:sp>
      <p:pic>
        <p:nvPicPr>
          <p:cNvPr id="4" name="Picture 4" descr="Chart, bar chart&#10;&#10;Description automatically generated">
            <a:extLst>
              <a:ext uri="{FF2B5EF4-FFF2-40B4-BE49-F238E27FC236}">
                <a16:creationId xmlns:a16="http://schemas.microsoft.com/office/drawing/2014/main" id="{996FD336-FFC4-EAE2-8EF0-FEB94BFDC9C9}"/>
              </a:ext>
            </a:extLst>
          </p:cNvPr>
          <p:cNvPicPr>
            <a:picLocks noGrp="1" noChangeAspect="1"/>
          </p:cNvPicPr>
          <p:nvPr>
            <p:ph idx="1"/>
          </p:nvPr>
        </p:nvPicPr>
        <p:blipFill rotWithShape="1">
          <a:blip r:embed="rId3"/>
          <a:srcRect l="7390" r="178" b="-1"/>
          <a:stretch/>
        </p:blipFill>
        <p:spPr>
          <a:xfrm>
            <a:off x="4502428" y="1308519"/>
            <a:ext cx="7225748" cy="4240962"/>
          </a:xfrm>
          <a:prstGeom prst="rect">
            <a:avLst/>
          </a:prstGeom>
        </p:spPr>
      </p:pic>
    </p:spTree>
    <p:extLst>
      <p:ext uri="{BB962C8B-B14F-4D97-AF65-F5344CB8AC3E}">
        <p14:creationId xmlns:p14="http://schemas.microsoft.com/office/powerpoint/2010/main" val="152567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7C7B6A7-742F-A1C0-CEB1-19360C118A3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500" kern="1200">
                <a:solidFill>
                  <a:srgbClr val="FFFFFF"/>
                </a:solidFill>
                <a:latin typeface="+mj-lt"/>
                <a:ea typeface="+mj-ea"/>
                <a:cs typeface="+mj-cs"/>
              </a:rPr>
              <a:t>Outlet OUT027 has achieved the highest sales whereas OUT019 and OUT10 have achieved the lowest sales.</a:t>
            </a:r>
            <a:br>
              <a:rPr lang="en-US" sz="2500" kern="1200">
                <a:solidFill>
                  <a:srgbClr val="FFFFFF"/>
                </a:solidFill>
                <a:latin typeface="+mj-lt"/>
                <a:ea typeface="+mj-ea"/>
                <a:cs typeface="+mj-cs"/>
              </a:rPr>
            </a:br>
            <a:r>
              <a:rPr lang="en-US" sz="2500" kern="1200">
                <a:solidFill>
                  <a:srgbClr val="FFFFFF"/>
                </a:solidFill>
                <a:latin typeface="+mj-lt"/>
                <a:ea typeface="+mj-ea"/>
                <a:cs typeface="+mj-cs"/>
                <a:hlinkClick r:id="rId2">
                  <a:extLst>
                    <a:ext uri="{A12FA001-AC4F-418D-AE19-62706E023703}">
                      <ahyp:hlinkClr xmlns:ahyp="http://schemas.microsoft.com/office/drawing/2018/hyperlinkcolor" val="tx"/>
                    </a:ext>
                  </a:extLst>
                </a:hlinkClick>
              </a:rPr>
              <a:t>¶</a:t>
            </a:r>
            <a:endParaRPr lang="en-US" sz="2500" kern="1200">
              <a:solidFill>
                <a:srgbClr val="FFFFFF"/>
              </a:solidFill>
              <a:latin typeface="+mj-lt"/>
              <a:ea typeface="+mj-ea"/>
              <a:cs typeface="+mj-cs"/>
            </a:endParaRPr>
          </a:p>
          <a:p>
            <a:endParaRPr lang="en-US" sz="2500" kern="1200">
              <a:solidFill>
                <a:srgbClr val="FFFFFF"/>
              </a:solidFill>
              <a:latin typeface="+mj-lt"/>
              <a:ea typeface="+mj-ea"/>
              <a:cs typeface="+mj-cs"/>
            </a:endParaRPr>
          </a:p>
        </p:txBody>
      </p:sp>
      <p:pic>
        <p:nvPicPr>
          <p:cNvPr id="4" name="Picture 4" descr="Chart, bar chart&#10;&#10;Description automatically generated">
            <a:extLst>
              <a:ext uri="{FF2B5EF4-FFF2-40B4-BE49-F238E27FC236}">
                <a16:creationId xmlns:a16="http://schemas.microsoft.com/office/drawing/2014/main" id="{945D36F3-ADAE-8533-9606-2E4545D00CDA}"/>
              </a:ext>
            </a:extLst>
          </p:cNvPr>
          <p:cNvPicPr>
            <a:picLocks noGrp="1" noChangeAspect="1"/>
          </p:cNvPicPr>
          <p:nvPr>
            <p:ph idx="1"/>
          </p:nvPr>
        </p:nvPicPr>
        <p:blipFill>
          <a:blip r:embed="rId3"/>
          <a:stretch>
            <a:fillRect/>
          </a:stretch>
        </p:blipFill>
        <p:spPr>
          <a:xfrm>
            <a:off x="4502428" y="520637"/>
            <a:ext cx="7225748" cy="5816726"/>
          </a:xfrm>
          <a:prstGeom prst="rect">
            <a:avLst/>
          </a:prstGeom>
        </p:spPr>
      </p:pic>
    </p:spTree>
    <p:extLst>
      <p:ext uri="{BB962C8B-B14F-4D97-AF65-F5344CB8AC3E}">
        <p14:creationId xmlns:p14="http://schemas.microsoft.com/office/powerpoint/2010/main" val="31385992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MINI PROJECT 1 : REGRESSION  Business Goal : Model to predict sales of a store</vt:lpstr>
      <vt:lpstr>About Data : </vt:lpstr>
      <vt:lpstr>Distribution of total Item Outlet Sales Here, we can observe a declining pattern as the item prices increase.</vt:lpstr>
      <vt:lpstr>This pie chart tells that the people tend to prefer Low Fat products rather than regular ones. </vt:lpstr>
      <vt:lpstr>Most of the sales is generated by Super Market Type 1 stores and least sales are generated by the Grocery Stores. </vt:lpstr>
      <vt:lpstr> Most sales are generated by Small stores followed by the medium stores. </vt:lpstr>
      <vt:lpstr>Tier 3 stores have highest sales followed by Tier 2.  </vt:lpstr>
      <vt:lpstr>Fruits and Vegetables have highest sales followed by Snack foods. Whereas, Seafood has lowest.¶ </vt:lpstr>
      <vt:lpstr>Outlet OUT027 has achieved the highest sales whereas OUT019 and OUT10 have achieved the lowest sales. ¶ </vt:lpstr>
      <vt:lpstr>CONCLUSIONS: </vt:lpstr>
      <vt:lpstr>The finalized model to predict the sales shows a performance score of 60% with minimum errors . The  plot depicts predictions made over the missing values of sales. We observe a good performance for the predictions.  The model I chose here is Random Forest with 60% performance, the performance score is such because of the skewness in the data. The performance can be improved by removing skewness in the data by using various transformation techniques like Sqrt and log transformation.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237</cp:revision>
  <dcterms:created xsi:type="dcterms:W3CDTF">2022-11-10T14:26:05Z</dcterms:created>
  <dcterms:modified xsi:type="dcterms:W3CDTF">2022-11-10T18:17:47Z</dcterms:modified>
</cp:coreProperties>
</file>